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4" r:id="rId9"/>
    <p:sldId id="262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3" autoAdjust="0"/>
    <p:restoredTop sz="94660"/>
  </p:normalViewPr>
  <p:slideViewPr>
    <p:cSldViewPr snapToGrid="0">
      <p:cViewPr varScale="1">
        <p:scale>
          <a:sx n="78" d="100"/>
          <a:sy n="78" d="100"/>
        </p:scale>
        <p:origin x="6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26939A5-6E23-46F2-8F58-8B36A98B44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0976F19C-D3CE-4E01-88CE-7C2AD3F9D5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E844DA3-4CE7-4240-A02F-024D11405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5B3F5-6016-44DB-89EB-3CF96670B3AB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1B57DE36-C76B-4093-880A-0330C82AE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CEB4F5D5-5E55-42C6-BDB4-5F28222A0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FE220-26AF-4394-B4BC-57EC6FE5EC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6195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4DEF63A-017D-45E6-9DD2-9E3E1B723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1EF6A02E-06D5-4B66-A5AF-A210F4FD81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549C11D2-5811-4E57-82E8-B98C80D0F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5B3F5-6016-44DB-89EB-3CF96670B3AB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DF9BC5FF-30D7-4E52-AA1C-F9AC294B0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69AC465D-2820-4E86-973B-E500845D8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FE220-26AF-4394-B4BC-57EC6FE5EC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9444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DC41C499-71CC-46BE-B232-F6F3949DAB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0BAAAF72-E94D-4EA7-8536-3B9F5C36E7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05B65227-550C-47ED-88AE-033813703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5B3F5-6016-44DB-89EB-3CF96670B3AB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09DB1EE2-84EB-4C29-BC0A-A82022B5F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7271B95A-05E2-49A4-A373-20516CA6C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FE220-26AF-4394-B4BC-57EC6FE5EC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8934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0777E9B-9E0A-46B3-A14F-23FA34FA8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87FF1AC3-A815-430F-8279-7297CACE29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C95AC1C7-6AF8-41A1-BDF5-0889680A6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5B3F5-6016-44DB-89EB-3CF96670B3AB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A8823295-4E74-4E8F-B3D9-1A7F93BBC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5DDB5BB9-74AE-409F-AB94-9E9EE9D0F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FE220-26AF-4394-B4BC-57EC6FE5EC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0353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2584607-F15A-4D19-AA83-3A5A8790C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D733AF8A-8522-48CB-A98F-77AF1835A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3EA326EA-DBD0-4A16-824C-F201DED9E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5B3F5-6016-44DB-89EB-3CF96670B3AB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918EE9B2-3585-4BD3-BE14-3EE53005E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D15DE050-12B5-4754-861C-7347B0103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FE220-26AF-4394-B4BC-57EC6FE5EC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4981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4B8AD71-48D7-45CF-8BEB-9C65E0FF4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532C1F7E-9E85-4262-B450-93AB0D6D3F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87D37F45-DEA8-49A6-8ACB-A032DF28A0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3B36AD82-6884-45B5-86F7-7130EF5A1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5B3F5-6016-44DB-89EB-3CF96670B3AB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6523CCF3-61AA-42E8-84C7-FED27F76A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7A734F6C-242D-4CD2-B25C-540F256D8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FE220-26AF-4394-B4BC-57EC6FE5EC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3734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4730372-13AB-403A-BD9B-A61D33D01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476DCAC8-415E-49E1-B27F-74EA9C73C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6168C09E-E48E-4102-9EEC-CA5862204D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E23CC3C4-9ABE-44A8-AD79-0398DDB890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4C0428F3-D0D9-4E05-98F4-221380AD77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A0B9041D-CE79-4474-84DD-B28F9EAC7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5B3F5-6016-44DB-89EB-3CF96670B3AB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0B328D48-56FB-4B44-B5C5-39603970B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49186CCB-EA89-412B-B680-6D3368651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FE220-26AF-4394-B4BC-57EC6FE5EC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7889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BD28BBF-E3C2-48BB-B6E4-E3064D5A0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B4DC7B26-B8EF-4054-BB1F-A67BF2CCC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5B3F5-6016-44DB-89EB-3CF96670B3AB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9C667D99-49E0-4F22-91AC-0544A3336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A7FC327A-5755-4596-8998-3E765CABB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FE220-26AF-4394-B4BC-57EC6FE5EC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3337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7414B75C-AD6C-4462-8C8B-356F5F2DB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5B3F5-6016-44DB-89EB-3CF96670B3AB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E06CC390-CEAC-4D3C-B0A7-B11466EA4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BE0797B2-A907-468A-B880-281EB6B5B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FE220-26AF-4394-B4BC-57EC6FE5EC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6038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BED63FC-DAD9-4123-BF31-6EF24B073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BF3D70B7-1EC3-4E81-8FB6-A2F3A6439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1C9E1213-BC52-479D-A2C2-A91C1A901A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CDD0B599-2CD8-4E46-A101-EE2944F50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5B3F5-6016-44DB-89EB-3CF96670B3AB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FC049576-36D3-4430-B9EA-3657FB903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7E1A8ABC-D873-47CD-AFD2-7484FF3B3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FE220-26AF-4394-B4BC-57EC6FE5EC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3351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1FBA401-C6C0-481C-AB37-DA3CEA96A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813B29AF-52CE-4382-B91D-A75E5FC45F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E0AB08AE-F4D1-45E2-AAE6-7880101311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3F48E9B3-B388-4F78-8255-FA02AA14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5B3F5-6016-44DB-89EB-3CF96670B3AB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375415DD-5683-4CC1-85E2-026CC983F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DC6DF909-8227-41F3-9B46-EB73562E2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FE220-26AF-4394-B4BC-57EC6FE5EC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2411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36A00B6A-79BC-4FA3-AB8F-C8EFA92EF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80A7920F-874C-4EF9-9C75-5A141F7400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AEC01086-6F7F-4EA9-9340-C5B5E8B7A2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5B3F5-6016-44DB-89EB-3CF96670B3AB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E81F084D-5063-4CCA-ACC2-F87F552C18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EE8BAE78-46A0-40FE-A8EB-830DF6DCD2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FE220-26AF-4394-B4BC-57EC6FE5EC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976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2648B23-4648-43A4-8F70-FBAC86F1DB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0909" y="413359"/>
            <a:ext cx="8475945" cy="902570"/>
          </a:xfrm>
        </p:spPr>
        <p:txBody>
          <a:bodyPr>
            <a:normAutofit fontScale="90000"/>
          </a:bodyPr>
          <a:lstStyle/>
          <a:p>
            <a:r>
              <a:rPr lang="fr-FR" dirty="0"/>
              <a:t>LA POLOGNE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853FA45-4D2C-4690-A471-52CF555B5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358" y="2124400"/>
            <a:ext cx="7148480" cy="390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964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46A86205-44DC-49CB-9AE5-18620F5C3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6820" y="635652"/>
            <a:ext cx="9938359" cy="967679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Wroclaw, est connue comme étant la Venise Polonaise. Elle est constituée de 12 îles reliées par 100 ponts.</a:t>
            </a:r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51C848F2-496F-4EAA-9C5B-CBD1ACE99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882" y="1741117"/>
            <a:ext cx="6524234" cy="460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360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916CE0A-8D64-4FBA-9F5A-6106DD31E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Spécialités culinaires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D822E963-72AA-4C63-AC0D-7A8A3DC7D5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Le bortsch: une soupe de betteraves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AAD7D7C1-F6E7-4897-BDE8-0A9C16725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0" y="2505400"/>
            <a:ext cx="647700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350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A658FAD-C2EC-4586-972B-A13B4C05D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Raviolis polonais : les </a:t>
            </a:r>
            <a:r>
              <a:rPr lang="fr-FR" dirty="0" err="1"/>
              <a:t>pierogi</a:t>
            </a:r>
            <a:endParaRPr lang="fr-FR" dirty="0"/>
          </a:p>
        </p:txBody>
      </p:sp>
      <p:pic>
        <p:nvPicPr>
          <p:cNvPr id="5" name="Espace réservé du contenu 4" descr="Une image contenant alimentation, assiette, table, assis&#10;&#10;Description générée automatiquement">
            <a:extLst>
              <a:ext uri="{FF2B5EF4-FFF2-40B4-BE49-F238E27FC236}">
                <a16:creationId xmlns:a16="http://schemas.microsoft.com/office/drawing/2014/main" xmlns="" id="{21645AD2-6B29-4F53-9F2A-6AD32CA0B8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033" y="1798396"/>
            <a:ext cx="5533800" cy="4427039"/>
          </a:xfrm>
        </p:spPr>
      </p:pic>
    </p:spTree>
    <p:extLst>
      <p:ext uri="{BB962C8B-B14F-4D97-AF65-F5344CB8AC3E}">
        <p14:creationId xmlns:p14="http://schemas.microsoft.com/office/powerpoint/2010/main" val="4167191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2D849C1-3523-4C2C-B0F5-D822AE90B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Escalopes panées de porc: les </a:t>
            </a:r>
            <a:r>
              <a:rPr lang="fr-FR" dirty="0" err="1"/>
              <a:t>kotlety</a:t>
            </a:r>
            <a:endParaRPr lang="fr-FR" dirty="0"/>
          </a:p>
        </p:txBody>
      </p:sp>
      <p:pic>
        <p:nvPicPr>
          <p:cNvPr id="5" name="Espace réservé du contenu 4" descr="Une image contenant alimentation, table, assiette, assis&#10;&#10;Description générée automatiquement">
            <a:extLst>
              <a:ext uri="{FF2B5EF4-FFF2-40B4-BE49-F238E27FC236}">
                <a16:creationId xmlns:a16="http://schemas.microsoft.com/office/drawing/2014/main" xmlns="" id="{B7862036-86B7-43FC-A5C6-2E4D72B41B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043" y="1690688"/>
            <a:ext cx="5689913" cy="4551930"/>
          </a:xfrm>
        </p:spPr>
      </p:pic>
    </p:spTree>
    <p:extLst>
      <p:ext uri="{BB962C8B-B14F-4D97-AF65-F5344CB8AC3E}">
        <p14:creationId xmlns:p14="http://schemas.microsoft.com/office/powerpoint/2010/main" val="1674076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0848198-53FD-4A50-9673-B93628C5C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458" y="365125"/>
            <a:ext cx="10652342" cy="5811838"/>
          </a:xfrm>
        </p:spPr>
        <p:txBody>
          <a:bodyPr>
            <a:normAutofit/>
          </a:bodyPr>
          <a:lstStyle/>
          <a:p>
            <a:r>
              <a:rPr lang="fr-FR" dirty="0"/>
              <a:t>Fin…</a:t>
            </a:r>
            <a:br>
              <a:rPr lang="fr-FR" dirty="0"/>
            </a:br>
            <a:r>
              <a:rPr lang="fr-FR" dirty="0" err="1"/>
              <a:t>Koniec</a:t>
            </a:r>
            <a:r>
              <a:rPr lang="fr-FR" dirty="0"/>
              <a:t>…</a:t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>Au revoir!</a:t>
            </a:r>
            <a:br>
              <a:rPr lang="fr-FR" dirty="0"/>
            </a:br>
            <a:r>
              <a:rPr lang="fr-FR" dirty="0"/>
              <a:t>Do </a:t>
            </a:r>
            <a:r>
              <a:rPr lang="fr-FR" dirty="0" err="1"/>
              <a:t>Widzenia</a:t>
            </a:r>
            <a:r>
              <a:rPr lang="fr-FR" dirty="0"/>
              <a:t>!</a:t>
            </a:r>
          </a:p>
        </p:txBody>
      </p:sp>
      <p:pic>
        <p:nvPicPr>
          <p:cNvPr id="5" name="Espace réservé du contenu 4" descr="Une image contenant habits, personne, très coloré, portant&#10;&#10;Description générée automatiquement">
            <a:extLst>
              <a:ext uri="{FF2B5EF4-FFF2-40B4-BE49-F238E27FC236}">
                <a16:creationId xmlns:a16="http://schemas.microsoft.com/office/drawing/2014/main" xmlns="" id="{740F2212-7BD3-4231-8E04-4081F33B8B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925" y="569162"/>
            <a:ext cx="3738534" cy="5607801"/>
          </a:xfrm>
        </p:spPr>
      </p:pic>
    </p:spTree>
    <p:extLst>
      <p:ext uri="{BB962C8B-B14F-4D97-AF65-F5344CB8AC3E}">
        <p14:creationId xmlns:p14="http://schemas.microsoft.com/office/powerpoint/2010/main" val="2710321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517180B-A145-4ED6-95C5-F45A30A2A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213" y="2693096"/>
            <a:ext cx="6740047" cy="1114491"/>
          </a:xfrm>
        </p:spPr>
        <p:txBody>
          <a:bodyPr>
            <a:noAutofit/>
          </a:bodyPr>
          <a:lstStyle/>
          <a:p>
            <a:r>
              <a:rPr lang="fr-FR" sz="9600" dirty="0">
                <a:solidFill>
                  <a:srgbClr val="002060"/>
                </a:solidFill>
              </a:rPr>
              <a:t>M</a:t>
            </a:r>
            <a:r>
              <a:rPr lang="fr-FR" sz="9600" dirty="0">
                <a:solidFill>
                  <a:srgbClr val="7030A0"/>
                </a:solidFill>
              </a:rPr>
              <a:t>A</a:t>
            </a:r>
            <a:r>
              <a:rPr lang="fr-FR" sz="9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R</a:t>
            </a:r>
            <a:r>
              <a:rPr lang="fr-FR" sz="9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</a:t>
            </a:r>
            <a:r>
              <a:rPr lang="fr-FR" sz="9600" dirty="0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fr-FR" sz="9600" dirty="0">
                <a:solidFill>
                  <a:srgbClr val="C00000"/>
                </a:solidFill>
              </a:rPr>
              <a:t>E</a:t>
            </a:r>
            <a:r>
              <a:rPr lang="fr-FR" sz="9600" dirty="0"/>
              <a:t> </a:t>
            </a:r>
            <a:r>
              <a:rPr lang="fr-FR" sz="9600" dirty="0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lang="fr-FR" sz="9600" dirty="0">
                <a:solidFill>
                  <a:srgbClr val="FFC000"/>
                </a:solidFill>
              </a:rPr>
              <a:t>E</a:t>
            </a:r>
            <a:r>
              <a:rPr lang="fr-FR" sz="9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1601949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63F8D50-3F88-4B2F-B4F5-587A31D82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/>
              <a:t>Où se situe la Pologne ?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1F1DE7F3-7954-4278-BE12-D8FF006B2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834" y="1825625"/>
            <a:ext cx="4208746" cy="4667250"/>
          </a:xfrm>
        </p:spPr>
        <p:txBody>
          <a:bodyPr/>
          <a:lstStyle/>
          <a:p>
            <a:pPr algn="just"/>
            <a:endParaRPr lang="fr-FR" sz="2000" dirty="0"/>
          </a:p>
          <a:p>
            <a:pPr algn="just"/>
            <a:r>
              <a:rPr lang="fr-FR" sz="2000" dirty="0"/>
              <a:t>Elle est dans le centre-nord de l’Europe. </a:t>
            </a:r>
          </a:p>
          <a:p>
            <a:pPr algn="just"/>
            <a:r>
              <a:rPr lang="fr-FR" sz="2000" dirty="0"/>
              <a:t>Elle est entrée dans l’Europe en janvier 2004.</a:t>
            </a:r>
          </a:p>
          <a:p>
            <a:pPr algn="just"/>
            <a:r>
              <a:rPr lang="fr-FR" sz="2000" dirty="0"/>
              <a:t>On paye en Zloty (4 zloty = 1 euro)</a:t>
            </a:r>
          </a:p>
          <a:p>
            <a:pPr algn="just"/>
            <a:r>
              <a:rPr lang="fr-FR" sz="2000" dirty="0"/>
              <a:t>Son drapeau est </a:t>
            </a:r>
          </a:p>
          <a:p>
            <a:pPr marL="0" indent="0" algn="just">
              <a:buNone/>
            </a:pPr>
            <a:r>
              <a:rPr lang="fr-FR" sz="2000" dirty="0"/>
              <a:t>    blanc et rouge</a:t>
            </a:r>
          </a:p>
          <a:p>
            <a:endParaRPr lang="fr-FR" dirty="0"/>
          </a:p>
        </p:txBody>
      </p:sp>
      <p:pic>
        <p:nvPicPr>
          <p:cNvPr id="5" name="Image 4" descr="Une image contenant texte, carte&#10;&#10;Description générée automatiquement">
            <a:extLst>
              <a:ext uri="{FF2B5EF4-FFF2-40B4-BE49-F238E27FC236}">
                <a16:creationId xmlns:a16="http://schemas.microsoft.com/office/drawing/2014/main" xmlns="" id="{A9CA0CC6-CD9A-41ED-991D-B1FD01B861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080" y="1429011"/>
            <a:ext cx="4876800" cy="4876800"/>
          </a:xfrm>
          <a:prstGeom prst="rect">
            <a:avLst/>
          </a:prstGeom>
        </p:spPr>
      </p:pic>
      <p:pic>
        <p:nvPicPr>
          <p:cNvPr id="7" name="Image 6" descr="Une image contenant drapeau, objet, extérieur, rouge&#10;&#10;Description générée automatiquement">
            <a:extLst>
              <a:ext uri="{FF2B5EF4-FFF2-40B4-BE49-F238E27FC236}">
                <a16:creationId xmlns:a16="http://schemas.microsoft.com/office/drawing/2014/main" xmlns="" id="{D9F89443-A0CF-4B7E-B45D-4605147F6C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660" y="4254500"/>
            <a:ext cx="2095500" cy="2238375"/>
          </a:xfrm>
          <a:prstGeom prst="rect">
            <a:avLst/>
          </a:prstGeom>
        </p:spPr>
      </p:pic>
      <p:pic>
        <p:nvPicPr>
          <p:cNvPr id="9" name="Image 8" descr="Une image contenant alimentation&#10;&#10;Description générée automatiquement">
            <a:extLst>
              <a:ext uri="{FF2B5EF4-FFF2-40B4-BE49-F238E27FC236}">
                <a16:creationId xmlns:a16="http://schemas.microsoft.com/office/drawing/2014/main" xmlns="" id="{48E2650F-D6FD-422F-AA24-94C497FE7B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37" y="4833176"/>
            <a:ext cx="2474322" cy="165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289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1FA87E4-7CE6-4406-AA15-54F818F34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Pays frontaliers et Capitale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xmlns="" id="{35F2EA9E-4B00-49A3-9F38-42778D2C3D3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38359"/>
            <a:ext cx="6548548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59478971-DDA6-4682-9B71-02158D9FB015}"/>
              </a:ext>
            </a:extLst>
          </p:cNvPr>
          <p:cNvSpPr txBox="1"/>
          <p:nvPr/>
        </p:nvSpPr>
        <p:spPr>
          <a:xfrm>
            <a:off x="8217073" y="1938359"/>
            <a:ext cx="3136727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La capitale est </a:t>
            </a:r>
            <a:r>
              <a:rPr lang="fr-FR" sz="2000" b="1" dirty="0"/>
              <a:t>VARSOVIE</a:t>
            </a:r>
            <a:r>
              <a:rPr lang="fr-FR" sz="2000" dirty="0"/>
              <a:t> mais cela n’a pas toujours été le cas (Cracovie a longtemps été la capitale). </a:t>
            </a:r>
          </a:p>
          <a:p>
            <a:pPr algn="just"/>
            <a:endParaRPr lang="fr-FR" sz="2000" dirty="0"/>
          </a:p>
          <a:p>
            <a:pPr algn="just"/>
            <a:r>
              <a:rPr lang="fr-FR" sz="2000" dirty="0"/>
              <a:t>La Pologne est frontalière avec l’Allemagne, La République Tchèque, la Slovaquie, l’Ukraine, La Biélorussie, l’enclave russe de Kaliningrad et la Lituanie. Elle est bordée au Nord par la mer baltique.</a:t>
            </a:r>
          </a:p>
          <a:p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475551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3BF4699-B055-4AAC-A58F-A42E7C8A5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Démographie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C749181-92D4-48BE-9A81-D236A29AB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sz="2000" dirty="0"/>
              <a:t>Il y a 38 millions d’habitants (environ deux fois moins qu’en France)</a:t>
            </a:r>
          </a:p>
          <a:p>
            <a:pPr marL="0" indent="0" algn="just">
              <a:buNone/>
            </a:pPr>
            <a:endParaRPr lang="fr-FR" sz="2000" dirty="0"/>
          </a:p>
          <a:p>
            <a:pPr algn="just"/>
            <a:r>
              <a:rPr lang="fr-FR" sz="2000" dirty="0"/>
              <a:t>La population est assez dense. La densité est de 122,77 habitants/km². Elle est donc plus importante qu’en France.</a:t>
            </a:r>
          </a:p>
          <a:p>
            <a:pPr marL="0" indent="0" algn="just">
              <a:buNone/>
            </a:pPr>
            <a:endParaRPr lang="fr-FR" sz="2000" dirty="0"/>
          </a:p>
          <a:p>
            <a:pPr algn="just"/>
            <a:r>
              <a:rPr lang="fr-FR" sz="2000" dirty="0"/>
              <a:t>Les habitants sont appelés les polonais.</a:t>
            </a:r>
          </a:p>
          <a:p>
            <a:pPr marL="0" indent="0" algn="just">
              <a:buNone/>
            </a:pPr>
            <a:endParaRPr lang="fr-FR" sz="2000" dirty="0"/>
          </a:p>
          <a:p>
            <a:pPr algn="just"/>
            <a:r>
              <a:rPr lang="fr-FR" sz="2000" dirty="0"/>
              <a:t>Ils parlent le polonais: c’est une langue slave (du centre de l’Europe, comme le tchèque par exemple) :</a:t>
            </a:r>
          </a:p>
          <a:p>
            <a:endParaRPr lang="fr-FR" dirty="0"/>
          </a:p>
        </p:txBody>
      </p:sp>
      <p:pic>
        <p:nvPicPr>
          <p:cNvPr id="4" name="Recording_30">
            <a:hlinkClick r:id="" action="ppaction://media"/>
            <a:extLst>
              <a:ext uri="{FF2B5EF4-FFF2-40B4-BE49-F238E27FC236}">
                <a16:creationId xmlns:a16="http://schemas.microsoft.com/office/drawing/2014/main" xmlns="" id="{E0F4862C-84D2-4B0A-8785-BD581E2265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02477" y="50406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62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8DCD1B2-3B0A-40DD-9F94-B0D0BECAE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Géographie du pays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D7E82E80-FFA7-4445-A6D9-896570775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dirty="0"/>
              <a:t>. </a:t>
            </a:r>
            <a:r>
              <a:rPr lang="fr-FR" sz="2400" dirty="0"/>
              <a:t>La surface totale de la Pologne est de 312.685 km² ( 2 fois moins que la France)</a:t>
            </a:r>
          </a:p>
          <a:p>
            <a:pPr marL="0" indent="0" algn="just">
              <a:buNone/>
            </a:pPr>
            <a:r>
              <a:rPr lang="fr-FR" sz="2400" dirty="0"/>
              <a:t>. La Pologne est composée principalement de plaines, les 3/4 du territoire sont en dessous de 200 m. Le point culminant (c’est-à-dire le plus élevé) est situé à la frontière Slovaque au sud, dans les Monts Tatras (2.500 m).</a:t>
            </a:r>
          </a:p>
          <a:p>
            <a:pPr marL="0" indent="0" algn="just">
              <a:buNone/>
            </a:pPr>
            <a:endParaRPr lang="fr-FR" sz="2400" dirty="0"/>
          </a:p>
          <a:p>
            <a:pPr marL="0" indent="0" algn="just">
              <a:buNone/>
            </a:pPr>
            <a:endParaRPr lang="fr-FR" sz="2400" dirty="0"/>
          </a:p>
          <a:p>
            <a:pPr marL="0" indent="0" algn="just">
              <a:buNone/>
            </a:pPr>
            <a:r>
              <a:rPr lang="fr-FR" sz="2400" dirty="0"/>
              <a:t>Le désert de </a:t>
            </a:r>
            <a:r>
              <a:rPr lang="fr-FR" sz="2400" dirty="0" err="1"/>
              <a:t>Bledow</a:t>
            </a:r>
            <a:r>
              <a:rPr lang="fr-FR" sz="2400" dirty="0"/>
              <a:t>: </a:t>
            </a:r>
          </a:p>
          <a:p>
            <a:pPr marL="0" indent="0" algn="just">
              <a:buNone/>
            </a:pPr>
            <a:r>
              <a:rPr lang="fr-FR" sz="2400" dirty="0"/>
              <a:t>au Nord Ouest de Cracovie.</a:t>
            </a:r>
          </a:p>
          <a:p>
            <a:pPr marL="0" indent="0" algn="just">
              <a:buNone/>
            </a:pPr>
            <a:r>
              <a:rPr lang="fr-FR" sz="2400" dirty="0"/>
              <a:t>Particularité: c’est le seul désert d’Europe</a:t>
            </a:r>
          </a:p>
          <a:p>
            <a:pPr marL="0" indent="0" algn="just">
              <a:buNone/>
            </a:pPr>
            <a:endParaRPr lang="fr-FR" dirty="0"/>
          </a:p>
        </p:txBody>
      </p:sp>
      <p:pic>
        <p:nvPicPr>
          <p:cNvPr id="7" name="Image 6" descr="Une image contenant extérieur, herbe, nature, montagne&#10;&#10;Description générée automatiquement">
            <a:extLst>
              <a:ext uri="{FF2B5EF4-FFF2-40B4-BE49-F238E27FC236}">
                <a16:creationId xmlns:a16="http://schemas.microsoft.com/office/drawing/2014/main" xmlns="" id="{5B74D878-E7EC-4720-90AA-F9F47E2546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893" y="3429000"/>
            <a:ext cx="4179518" cy="313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185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C0ED570-500F-4B41-914D-2EA2DD033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4820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fr-FR" dirty="0"/>
              <a:t>. </a:t>
            </a:r>
            <a:r>
              <a:rPr lang="fr-FR" sz="2400" dirty="0"/>
              <a:t>La Pologne s’étend de la Mer Baltique au Nord à la Chaine des Carpates au sud. </a:t>
            </a:r>
          </a:p>
          <a:p>
            <a:pPr marL="0" indent="0" algn="just">
              <a:buNone/>
            </a:pPr>
            <a:r>
              <a:rPr lang="fr-FR" sz="2400" dirty="0"/>
              <a:t>. La Vistule est le principal fleuve polonais. Il ne traverse que la Pologne sur plus de 1.000 km du sud au Nord pour se jeter dans la mer Baltique. </a:t>
            </a:r>
          </a:p>
          <a:p>
            <a:pPr marL="0" indent="0" algn="just">
              <a:buNone/>
            </a:pPr>
            <a:r>
              <a:rPr lang="fr-FR" sz="2400" dirty="0"/>
              <a:t>. Il y a de nombreux parcs nationaux, c’est-à-dire des vastes étendues de nature où l’on peut parfois croiser des animaux sauvages comme des ours, des bisons ….  Certains parcs sont classés au patrimoine mondial de l’UNESCO</a:t>
            </a:r>
            <a:r>
              <a:rPr lang="fr-FR" dirty="0"/>
              <a:t>.</a:t>
            </a:r>
          </a:p>
          <a:p>
            <a:pPr marL="0" indent="0" algn="just">
              <a:buNone/>
            </a:pPr>
            <a:r>
              <a:rPr lang="fr-FR" dirty="0"/>
              <a:t>                Piénines					       Tatras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 descr="Une image contenant montagne, eau, nature, extérieur&#10;&#10;Description générée automatiquement">
            <a:extLst>
              <a:ext uri="{FF2B5EF4-FFF2-40B4-BE49-F238E27FC236}">
                <a16:creationId xmlns:a16="http://schemas.microsoft.com/office/drawing/2014/main" xmlns="" id="{F9E04477-E222-4113-8188-BF6EDAAEB5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203" y="3429000"/>
            <a:ext cx="4474252" cy="2984326"/>
          </a:xfrm>
          <a:prstGeom prst="rect">
            <a:avLst/>
          </a:prstGeom>
        </p:spPr>
      </p:pic>
      <p:pic>
        <p:nvPicPr>
          <p:cNvPr id="7" name="Image 6" descr="Une image contenant extérieur, herbe, montagne, broutant&#10;&#10;Description générée automatiquement">
            <a:extLst>
              <a:ext uri="{FF2B5EF4-FFF2-40B4-BE49-F238E27FC236}">
                <a16:creationId xmlns:a16="http://schemas.microsoft.com/office/drawing/2014/main" xmlns="" id="{C744A0B4-AB7A-48A5-86EC-6F79CA3470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28" y="3428737"/>
            <a:ext cx="4474252" cy="298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368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FFAF74D7-3979-4C0E-BE59-B8D6872DA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205" y="861121"/>
            <a:ext cx="10685746" cy="10678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000" dirty="0"/>
              <a:t>Les mines de Wieliczka, sont une véritable ville de sel souterraine, vieille de 700 ans. On y traverse des galeries taillées dans le sel, des lacs et on y croise de nombreuses sculptures en sel. A 110 m sous terre, une chapelle magnifique a été creusée et sculptée dans le sel.</a:t>
            </a:r>
          </a:p>
          <a:p>
            <a:pPr algn="just"/>
            <a:endParaRPr lang="fr-FR" sz="2000" dirty="0"/>
          </a:p>
          <a:p>
            <a:pPr algn="just"/>
            <a:endParaRPr lang="fr-FR" sz="2000" dirty="0"/>
          </a:p>
        </p:txBody>
      </p:sp>
      <p:pic>
        <p:nvPicPr>
          <p:cNvPr id="5" name="Image 4" descr="Une image contenant bâtiment, assis, eau&#10;&#10;Description générée automatiquement">
            <a:extLst>
              <a:ext uri="{FF2B5EF4-FFF2-40B4-BE49-F238E27FC236}">
                <a16:creationId xmlns:a16="http://schemas.microsoft.com/office/drawing/2014/main" xmlns="" id="{73B1A825-EE48-4BF0-A50D-28AC4AA08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51" y="2577230"/>
            <a:ext cx="5287027" cy="373293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C03270D3-8D3F-43A4-9526-D1180E7A59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712" y="2577230"/>
            <a:ext cx="6163337" cy="373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164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3E4207A0-D5C1-478E-9B52-0D57E8DA9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406" y="284924"/>
            <a:ext cx="10301612" cy="1969761"/>
          </a:xfrm>
        </p:spPr>
        <p:txBody>
          <a:bodyPr/>
          <a:lstStyle/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r>
              <a:rPr lang="fr-FR" dirty="0"/>
              <a:t>Cracovie est la deuxième ville du pays, connue comme étant la capitale culturelle de la Pologne. Elle fut la ville des Rois de Pologne, qui demeuraient au château de </a:t>
            </a:r>
            <a:r>
              <a:rPr lang="fr-FR" dirty="0" err="1"/>
              <a:t>Wavel</a:t>
            </a:r>
            <a:r>
              <a:rPr lang="fr-FR" dirty="0"/>
              <a:t>, situé sur une colline. 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7DCE9C93-078F-4C18-9021-2B6907B4A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95" y="2650804"/>
            <a:ext cx="5461348" cy="3642676"/>
          </a:xfrm>
          <a:prstGeom prst="rect">
            <a:avLst/>
          </a:prstGeom>
        </p:spPr>
      </p:pic>
      <p:pic>
        <p:nvPicPr>
          <p:cNvPr id="6" name="Image 5" descr="Une image contenant bâtiment, herbe, extérieur, maison&#10;&#10;Description générée automatiquement">
            <a:extLst>
              <a:ext uri="{FF2B5EF4-FFF2-40B4-BE49-F238E27FC236}">
                <a16:creationId xmlns:a16="http://schemas.microsoft.com/office/drawing/2014/main" xmlns="" id="{68CAE6B1-5F26-4172-93C1-0E650E6236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358" y="2650804"/>
            <a:ext cx="5457017" cy="364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677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843E784F-9145-48C9-9534-AA8D79022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931" y="259871"/>
            <a:ext cx="10364244" cy="1894605"/>
          </a:xfrm>
        </p:spPr>
        <p:txBody>
          <a:bodyPr/>
          <a:lstStyle/>
          <a:p>
            <a:pPr algn="just"/>
            <a:endParaRPr lang="fr-FR" dirty="0"/>
          </a:p>
          <a:p>
            <a:pPr algn="just"/>
            <a:r>
              <a:rPr lang="fr-FR" dirty="0"/>
              <a:t>Varsovie, la Capitale a subi des bombardements pendant la 2</a:t>
            </a:r>
            <a:r>
              <a:rPr lang="fr-FR" baseline="30000" dirty="0"/>
              <a:t>ème</a:t>
            </a:r>
            <a:r>
              <a:rPr lang="fr-FR" dirty="0"/>
              <a:t> guerre mondiale (84 % des bâtiments ont été détruits).. La vieille ville a été reconstruite à l’identique ainsi que le Palais Royal.</a:t>
            </a:r>
          </a:p>
          <a:p>
            <a:pPr algn="just"/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6CB95EBB-13B8-478D-9DD2-327800CFF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313" y="2416871"/>
            <a:ext cx="7283624" cy="409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22546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526</Words>
  <Application>Microsoft Office PowerPoint</Application>
  <PresentationFormat>Grand écran</PresentationFormat>
  <Paragraphs>44</Paragraphs>
  <Slides>15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Thème Office</vt:lpstr>
      <vt:lpstr>LA POLOGNE </vt:lpstr>
      <vt:lpstr>Où se situe la Pologne ? </vt:lpstr>
      <vt:lpstr>Pays frontaliers et Capitale</vt:lpstr>
      <vt:lpstr>Démographie</vt:lpstr>
      <vt:lpstr>Géographie du pays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Spécialités culinaires</vt:lpstr>
      <vt:lpstr>Raviolis polonais : les pierogi</vt:lpstr>
      <vt:lpstr>Escalopes panées de porc: les kotlety</vt:lpstr>
      <vt:lpstr>Fin… Koniec…      Au revoir! Do Widzenia!</vt:lpstr>
      <vt:lpstr>MARINE REY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POLOGNE</dc:title>
  <dc:creator>antoine rey</dc:creator>
  <cp:lastModifiedBy>enseignant</cp:lastModifiedBy>
  <cp:revision>19</cp:revision>
  <dcterms:created xsi:type="dcterms:W3CDTF">2020-06-14T14:15:17Z</dcterms:created>
  <dcterms:modified xsi:type="dcterms:W3CDTF">2020-06-15T11:48:12Z</dcterms:modified>
</cp:coreProperties>
</file>