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79213" autoAdjust="0"/>
  </p:normalViewPr>
  <p:slideViewPr>
    <p:cSldViewPr snapToGrid="0">
      <p:cViewPr varScale="1">
        <p:scale>
          <a:sx n="64" d="100"/>
          <a:sy n="64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6C162-4685-46EA-A99E-FEAE64C81CBE}" type="datetimeFigureOut">
              <a:rPr lang="fr-FR" smtClean="0"/>
              <a:t>02/06/2020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A11D3-49A3-4B08-B9BB-B2081E1F5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36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A11D3-49A3-4B08-B9BB-B2081E1F58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A11D3-49A3-4B08-B9BB-B2081E1F58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96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A11D3-49A3-4B08-B9BB-B2081E1F58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32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A11D3-49A3-4B08-B9BB-B2081E1F58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66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A11D3-49A3-4B08-B9BB-B2081E1F58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1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ellaheaven-ana.blogspot.com/2012/04/italys-manarola-tiny-villag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atrimoine_mondial_de_l'UNESCO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jpeg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726D18-AFB7-4A6C-8A3F-9FAFAE567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28688"/>
            <a:ext cx="5805487" cy="2143125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    L’Italie…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fr-FR" sz="4400" dirty="0">
                <a:solidFill>
                  <a:schemeClr val="accent5">
                    <a:lumMod val="75000"/>
                  </a:schemeClr>
                </a:solidFill>
              </a:rPr>
              <a:t>la dolce </a:t>
            </a:r>
            <a:r>
              <a:rPr lang="fr-FR" sz="4400" dirty="0" err="1">
                <a:solidFill>
                  <a:schemeClr val="accent5">
                    <a:lumMod val="75000"/>
                  </a:schemeClr>
                </a:solidFill>
              </a:rPr>
              <a:t>vita</a:t>
            </a:r>
            <a:r>
              <a:rPr lang="fr-FR" sz="4400" dirty="0">
                <a:solidFill>
                  <a:schemeClr val="accent5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51ACDEF-82A2-437E-8916-B35AF54D3865}"/>
              </a:ext>
            </a:extLst>
          </p:cNvPr>
          <p:cNvSpPr txBox="1"/>
          <p:nvPr/>
        </p:nvSpPr>
        <p:spPr>
          <a:xfrm>
            <a:off x="7529513" y="6272213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*la belle vie en italien</a:t>
            </a:r>
          </a:p>
        </p:txBody>
      </p:sp>
    </p:spTree>
    <p:extLst>
      <p:ext uri="{BB962C8B-B14F-4D97-AF65-F5344CB8AC3E}">
        <p14:creationId xmlns:p14="http://schemas.microsoft.com/office/powerpoint/2010/main" val="207344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E11851-8DC2-4E3F-B50A-29467098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83" y="452718"/>
            <a:ext cx="9404723" cy="1400530"/>
          </a:xfrm>
        </p:spPr>
        <p:txBody>
          <a:bodyPr/>
          <a:lstStyle/>
          <a:p>
            <a:r>
              <a:rPr lang="fr-FR" dirty="0"/>
              <a:t>Situation géographique et drapeau</a:t>
            </a:r>
          </a:p>
        </p:txBody>
      </p:sp>
      <p:pic>
        <p:nvPicPr>
          <p:cNvPr id="5" name="Espace réservé du contenu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2BE7AD3C-FFD6-4A98-9749-4CA161080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583" y="1853248"/>
            <a:ext cx="5624107" cy="4195762"/>
          </a:xfr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xmlns="" id="{3C4FEB52-64F8-43CF-86C9-6DDEA4CAF1D3}"/>
              </a:ext>
            </a:extLst>
          </p:cNvPr>
          <p:cNvSpPr/>
          <p:nvPr/>
        </p:nvSpPr>
        <p:spPr>
          <a:xfrm>
            <a:off x="3798277" y="4229972"/>
            <a:ext cx="3716947" cy="1149509"/>
          </a:xfrm>
          <a:prstGeom prst="lef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73F2641-CE29-4430-88E5-0A9E163B8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66237" y="1847851"/>
            <a:ext cx="1753589" cy="15811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05D1551-8242-4F00-AD4D-2525C7D1788C}"/>
              </a:ext>
            </a:extLst>
          </p:cNvPr>
          <p:cNvSpPr txBox="1"/>
          <p:nvPr/>
        </p:nvSpPr>
        <p:spPr>
          <a:xfrm>
            <a:off x="7710470" y="3802241"/>
            <a:ext cx="3716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L’Italie se fait nommer la botte grâce à sa forme. </a:t>
            </a:r>
          </a:p>
          <a:p>
            <a:endParaRPr lang="fr-FR" sz="2800" dirty="0"/>
          </a:p>
          <a:p>
            <a:r>
              <a:rPr lang="fr-FR" sz="2800" dirty="0"/>
              <a:t>La capitale de l’Italie est Rome</a:t>
            </a:r>
          </a:p>
        </p:txBody>
      </p:sp>
    </p:spTree>
    <p:extLst>
      <p:ext uri="{BB962C8B-B14F-4D97-AF65-F5344CB8AC3E}">
        <p14:creationId xmlns:p14="http://schemas.microsoft.com/office/powerpoint/2010/main" val="7217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5AA4F0-7247-4848-9F7D-42660CF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Habitants-Langue parlée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48CA674-E3D6-4BF8-B67D-55172C2E4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98076" cy="419548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habitants d’Italie sont les italiens. La langue officielle est l’italien mais de nombreuses langues et nombreux dialectes sont historiquement et/ou actuellement toujours parlés (ex : le toscan, le </a:t>
            </a:r>
            <a:r>
              <a:rPr lang="fr-FR" dirty="0" err="1"/>
              <a:t>piemontais</a:t>
            </a:r>
            <a:r>
              <a:rPr lang="fr-FR" dirty="0"/>
              <a:t>, le sicilien, le napolitain, le sarde, le slovène, le croate, le français et même l’allemand)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 lien pour accéder à un enregistrement de la langue italienne</a:t>
            </a:r>
          </a:p>
          <a:p>
            <a:pPr marL="0" indent="0">
              <a:buNone/>
            </a:pPr>
            <a:r>
              <a:rPr lang="fr-FR" dirty="0"/>
              <a:t>https://www.newsinslowitalian.com/series/episode/399</a:t>
            </a:r>
          </a:p>
        </p:txBody>
      </p:sp>
    </p:spTree>
    <p:extLst>
      <p:ext uri="{BB962C8B-B14F-4D97-AF65-F5344CB8AC3E}">
        <p14:creationId xmlns:p14="http://schemas.microsoft.com/office/powerpoint/2010/main" val="207522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5AA4F0-7247-4848-9F7D-42660CFD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Densité de population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BF92E884-5ACE-46AF-B8AD-F326E17CF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364" y="1513065"/>
            <a:ext cx="6210633" cy="419576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B27E9A6E-B44F-46C5-B30B-A618235E466C}"/>
              </a:ext>
            </a:extLst>
          </p:cNvPr>
          <p:cNvSpPr txBox="1"/>
          <p:nvPr/>
        </p:nvSpPr>
        <p:spPr>
          <a:xfrm>
            <a:off x="7236178" y="1853248"/>
            <a:ext cx="4309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Plus de 60 millions d’habitants en Italie.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200 habitants au km², l'Italie présente l'une des plus </a:t>
            </a:r>
            <a:r>
              <a:rPr lang="fr-FR" u="sng" dirty="0"/>
              <a:t>fortes densités </a:t>
            </a:r>
            <a:r>
              <a:rPr lang="fr-FR" dirty="0"/>
              <a:t>de l'Union européenne, (comme celle de l'Allemagne, de la Belgique ou des Pays-Bas).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Pourtant, la concentration urbaine (en ville) y est plus faible que dans la plupart des autres pays européens : 67 % des Italiens seulement vivent en milieu urbain contre 93 % des Belges.</a:t>
            </a:r>
          </a:p>
        </p:txBody>
      </p:sp>
    </p:spTree>
    <p:extLst>
      <p:ext uri="{BB962C8B-B14F-4D97-AF65-F5344CB8AC3E}">
        <p14:creationId xmlns:p14="http://schemas.microsoft.com/office/powerpoint/2010/main" val="62311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B5044D-79C5-437F-AD44-81FF9C74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Paysages italiens (les volcans)</a:t>
            </a:r>
          </a:p>
        </p:txBody>
      </p:sp>
      <p:pic>
        <p:nvPicPr>
          <p:cNvPr id="5" name="Espace réservé du contenu 4" descr="Une image contenant montagne, nature, vallée, neige&#10;&#10;Description générée automatiquement">
            <a:extLst>
              <a:ext uri="{FF2B5EF4-FFF2-40B4-BE49-F238E27FC236}">
                <a16:creationId xmlns:a16="http://schemas.microsoft.com/office/drawing/2014/main" xmlns="" id="{4D6CEC60-3197-416A-AA47-804D02E63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782" y="1535906"/>
            <a:ext cx="3365499" cy="1893094"/>
          </a:xfrm>
        </p:spPr>
      </p:pic>
      <p:pic>
        <p:nvPicPr>
          <p:cNvPr id="7" name="Image 6" descr="Une image contenant montagne, nature, extérieur, saleté&#10;&#10;Description générée automatiquement">
            <a:extLst>
              <a:ext uri="{FF2B5EF4-FFF2-40B4-BE49-F238E27FC236}">
                <a16:creationId xmlns:a16="http://schemas.microsoft.com/office/drawing/2014/main" xmlns="" id="{15F69D61-332D-4C22-80B4-FD01ACE33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1507332"/>
            <a:ext cx="2773931" cy="1893094"/>
          </a:xfrm>
          <a:prstGeom prst="rect">
            <a:avLst/>
          </a:prstGeom>
        </p:spPr>
      </p:pic>
      <p:pic>
        <p:nvPicPr>
          <p:cNvPr id="9" name="Image 8" descr="Une image contenant extérieur, nature, eau, roche&#10;&#10;Description générée automatiquement">
            <a:extLst>
              <a:ext uri="{FF2B5EF4-FFF2-40B4-BE49-F238E27FC236}">
                <a16:creationId xmlns:a16="http://schemas.microsoft.com/office/drawing/2014/main" xmlns="" id="{0816C382-F2E0-4E69-B9BA-DAA42BDD8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456" y="1507332"/>
            <a:ext cx="3125922" cy="4093368"/>
          </a:xfrm>
          <a:prstGeom prst="rect">
            <a:avLst/>
          </a:prstGeom>
        </p:spPr>
      </p:pic>
      <p:pic>
        <p:nvPicPr>
          <p:cNvPr id="11" name="Image 10" descr="Une image contenant nature, montagne, eau, bleu&#10;&#10;Description générée automatiquement">
            <a:extLst>
              <a:ext uri="{FF2B5EF4-FFF2-40B4-BE49-F238E27FC236}">
                <a16:creationId xmlns:a16="http://schemas.microsoft.com/office/drawing/2014/main" xmlns="" id="{FF74B9A5-6765-4445-B155-117EF98BB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782" y="4058206"/>
            <a:ext cx="3365499" cy="189309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BADD1235-0506-48A6-9FC5-FE240F7DC7BC}"/>
              </a:ext>
            </a:extLst>
          </p:cNvPr>
          <p:cNvSpPr txBox="1"/>
          <p:nvPr/>
        </p:nvSpPr>
        <p:spPr>
          <a:xfrm>
            <a:off x="1943213" y="3480434"/>
            <a:ext cx="14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Vésuve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0EFF0F8-B96C-4B6C-A41D-58E41C061CBA}"/>
              </a:ext>
            </a:extLst>
          </p:cNvPr>
          <p:cNvSpPr txBox="1"/>
          <p:nvPr/>
        </p:nvSpPr>
        <p:spPr>
          <a:xfrm>
            <a:off x="6448552" y="3457575"/>
            <a:ext cx="103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L’Etna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07794AA-9698-4970-8F0A-1C2225F314D7}"/>
              </a:ext>
            </a:extLst>
          </p:cNvPr>
          <p:cNvSpPr txBox="1"/>
          <p:nvPr/>
        </p:nvSpPr>
        <p:spPr>
          <a:xfrm>
            <a:off x="1838656" y="6113079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Stromboli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89BB4B5-FDF6-4375-BA33-1CF5F1751D92}"/>
              </a:ext>
            </a:extLst>
          </p:cNvPr>
          <p:cNvSpPr txBox="1"/>
          <p:nvPr/>
        </p:nvSpPr>
        <p:spPr>
          <a:xfrm>
            <a:off x="9290757" y="5745718"/>
            <a:ext cx="302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dirty="0" err="1"/>
              <a:t>Vulcano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CB0B0F2-19D4-4C71-8980-A97032D553D8}"/>
              </a:ext>
            </a:extLst>
          </p:cNvPr>
          <p:cNvSpPr txBox="1"/>
          <p:nvPr/>
        </p:nvSpPr>
        <p:spPr>
          <a:xfrm>
            <a:off x="4971393" y="4058206"/>
            <a:ext cx="3520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L’Italie comporte beaucoup de volcans (48 au total dont des volcans actifs)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23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B5044D-79C5-437F-AD44-81FF9C74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Paysages italiens (les iles et les cotes)</a:t>
            </a:r>
          </a:p>
        </p:txBody>
      </p:sp>
      <p:pic>
        <p:nvPicPr>
          <p:cNvPr id="7" name="Image 6" descr="Une image contenant bâtiment, assis, eau, vieux&#10;&#10;Description générée automatiquement">
            <a:extLst>
              <a:ext uri="{FF2B5EF4-FFF2-40B4-BE49-F238E27FC236}">
                <a16:creationId xmlns:a16="http://schemas.microsoft.com/office/drawing/2014/main" xmlns="" id="{C284E3C1-4B88-4416-8B9E-64A3D1F1D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490" y="1424045"/>
            <a:ext cx="4406388" cy="2663017"/>
          </a:xfrm>
          <a:prstGeom prst="rect">
            <a:avLst/>
          </a:prstGeom>
        </p:spPr>
      </p:pic>
      <p:pic>
        <p:nvPicPr>
          <p:cNvPr id="16" name="Espace réservé du contenu 15" descr="Une image contenant eau, nature, extérieur, bateau&#10;&#10;Description générée automatiquement">
            <a:extLst>
              <a:ext uri="{FF2B5EF4-FFF2-40B4-BE49-F238E27FC236}">
                <a16:creationId xmlns:a16="http://schemas.microsoft.com/office/drawing/2014/main" xmlns="" id="{17F44B1B-5EDE-40ED-A39F-0DA89A723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V="1">
            <a:off x="6595371" y="6985000"/>
            <a:ext cx="239507" cy="130175"/>
          </a:xfrm>
        </p:spPr>
      </p:pic>
      <p:pic>
        <p:nvPicPr>
          <p:cNvPr id="18" name="Image 17" descr="Une image contenant eau, nature, extérieur, bateau&#10;&#10;Description générée automatiquement">
            <a:extLst>
              <a:ext uri="{FF2B5EF4-FFF2-40B4-BE49-F238E27FC236}">
                <a16:creationId xmlns:a16="http://schemas.microsoft.com/office/drawing/2014/main" xmlns="" id="{FC53FB30-408D-446D-AD6F-F6EA08B52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60" y="1424045"/>
            <a:ext cx="4899653" cy="266301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CFA4A09A-304D-4C9C-BE7C-0E15827D3939}"/>
              </a:ext>
            </a:extLst>
          </p:cNvPr>
          <p:cNvSpPr txBox="1"/>
          <p:nvPr/>
        </p:nvSpPr>
        <p:spPr>
          <a:xfrm>
            <a:off x="1061545" y="4566520"/>
            <a:ext cx="1006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y trouve aussi beaucoup d’Iles, les plus connues sont la Sicile, la Sardaigne, Capri, Stromboli, et Elbe  </a:t>
            </a:r>
          </a:p>
          <a:p>
            <a:endParaRPr lang="fr-FR" dirty="0"/>
          </a:p>
          <a:p>
            <a:r>
              <a:rPr lang="fr-FR" dirty="0"/>
              <a:t>L’Italie c’est aussi 7500 km de côtes</a:t>
            </a:r>
          </a:p>
        </p:txBody>
      </p:sp>
    </p:spTree>
    <p:extLst>
      <p:ext uri="{BB962C8B-B14F-4D97-AF65-F5344CB8AC3E}">
        <p14:creationId xmlns:p14="http://schemas.microsoft.com/office/powerpoint/2010/main" val="243171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B5044D-79C5-437F-AD44-81FF9C74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Paysages italiens (les montagnes)</a:t>
            </a:r>
          </a:p>
        </p:txBody>
      </p:sp>
      <p:pic>
        <p:nvPicPr>
          <p:cNvPr id="5" name="Espace réservé du contenu 4" descr="Une image contenant montagne, herbe, extérieur, nature&#10;&#10;Description générée automatiquement">
            <a:extLst>
              <a:ext uri="{FF2B5EF4-FFF2-40B4-BE49-F238E27FC236}">
                <a16:creationId xmlns:a16="http://schemas.microsoft.com/office/drawing/2014/main" xmlns="" id="{EC259881-9CE3-4CAC-ADF9-37588B7C4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354" y="1439916"/>
            <a:ext cx="4564118" cy="3042745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88E6455-71CC-481F-8D27-2215B572947B}"/>
              </a:ext>
            </a:extLst>
          </p:cNvPr>
          <p:cNvSpPr txBox="1"/>
          <p:nvPr/>
        </p:nvSpPr>
        <p:spPr>
          <a:xfrm>
            <a:off x="797182" y="4820087"/>
            <a:ext cx="476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Alpes Italiennes – le site des Dolomites (inscrit au </a:t>
            </a:r>
            <a:r>
              <a:rPr lang="fr-FR" dirty="0">
                <a:hlinkClick r:id="rId3" tooltip="Patrimoine mondial de l'UNESCO"/>
              </a:rPr>
              <a:t>patrimoine mondial de l'UNESCO</a:t>
            </a:r>
            <a:r>
              <a:rPr lang="fr-FR" dirty="0"/>
              <a:t>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85E5719-C1D7-4D93-B2CA-B617C5EFF9DD}"/>
              </a:ext>
            </a:extLst>
          </p:cNvPr>
          <p:cNvSpPr txBox="1"/>
          <p:nvPr/>
        </p:nvSpPr>
        <p:spPr>
          <a:xfrm>
            <a:off x="5834063" y="2057399"/>
            <a:ext cx="5381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Apennins (ou l'Apennin ; en </a:t>
            </a:r>
            <a:r>
              <a:rPr lang="fr-FR" b="1" dirty="0"/>
              <a:t>italien</a:t>
            </a:r>
            <a:r>
              <a:rPr lang="fr-FR" dirty="0"/>
              <a:t> </a:t>
            </a:r>
            <a:r>
              <a:rPr lang="fr-FR" dirty="0" err="1"/>
              <a:t>Appennino</a:t>
            </a:r>
            <a:r>
              <a:rPr lang="fr-FR" dirty="0"/>
              <a:t>) sont une </a:t>
            </a:r>
            <a:r>
              <a:rPr lang="fr-FR" b="1" dirty="0"/>
              <a:t>chaîne de montagnes</a:t>
            </a:r>
            <a:r>
              <a:rPr lang="fr-FR" dirty="0"/>
              <a:t> de la ceinture alpine qui parcourent l'</a:t>
            </a:r>
            <a:r>
              <a:rPr lang="fr-FR" b="1" dirty="0"/>
              <a:t>Italie</a:t>
            </a:r>
            <a:r>
              <a:rPr lang="fr-FR" dirty="0"/>
              <a:t> sur 1000 kilomètres du nord au sud, à travers quinze des vingt régions italiennes.</a:t>
            </a:r>
          </a:p>
        </p:txBody>
      </p:sp>
      <p:pic>
        <p:nvPicPr>
          <p:cNvPr id="6" name="Image 5" descr="Une image contenant montagne, extérieur, herbe, nature&#10;&#10;Description générée automatiquement">
            <a:extLst>
              <a:ext uri="{FF2B5EF4-FFF2-40B4-BE49-F238E27FC236}">
                <a16:creationId xmlns:a16="http://schemas.microsoft.com/office/drawing/2014/main" xmlns="" id="{515FA9A8-1EDE-4C4E-A276-46C727A94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29" y="3659953"/>
            <a:ext cx="3472045" cy="252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8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2B7A66-728F-4DD4-9F57-A58E78C5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218" y="286438"/>
            <a:ext cx="9404723" cy="1400530"/>
          </a:xfrm>
        </p:spPr>
        <p:txBody>
          <a:bodyPr/>
          <a:lstStyle/>
          <a:p>
            <a:r>
              <a:rPr lang="fr-FR" dirty="0"/>
              <a:t>Spécialités culinaires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4A13957A-6B1B-45DD-9FD5-E419E4EB25A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12430059" y="7784487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96B7644-77E3-48CE-83DA-7FAD921F5F1C}"/>
              </a:ext>
            </a:extLst>
          </p:cNvPr>
          <p:cNvSpPr txBox="1"/>
          <p:nvPr/>
        </p:nvSpPr>
        <p:spPr>
          <a:xfrm>
            <a:off x="-55616" y="2952091"/>
            <a:ext cx="201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Plats: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4AD726E-D7C9-41B0-9994-2BAC579DB730}"/>
              </a:ext>
            </a:extLst>
          </p:cNvPr>
          <p:cNvSpPr txBox="1"/>
          <p:nvPr/>
        </p:nvSpPr>
        <p:spPr>
          <a:xfrm>
            <a:off x="472788" y="4872177"/>
            <a:ext cx="149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Desserts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89EBDCB8-14C8-423A-BF93-68F6FBA93BF8}"/>
              </a:ext>
            </a:extLst>
          </p:cNvPr>
          <p:cNvSpPr txBox="1"/>
          <p:nvPr/>
        </p:nvSpPr>
        <p:spPr>
          <a:xfrm>
            <a:off x="102490" y="1392151"/>
            <a:ext cx="7355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  <a:r>
              <a:rPr lang="fr-FR" sz="2200" dirty="0"/>
              <a:t>ntrées</a:t>
            </a:r>
            <a:r>
              <a:rPr lang="fr-FR" dirty="0"/>
              <a:t> : </a:t>
            </a:r>
          </a:p>
          <a:p>
            <a:endParaRPr lang="fr-FR" dirty="0"/>
          </a:p>
        </p:txBody>
      </p:sp>
      <p:pic>
        <p:nvPicPr>
          <p:cNvPr id="20" name="Image 19" descr="Une image contenant alimentation, table, fruit, assiette&#10;&#10;Description générée automatiquement">
            <a:extLst>
              <a:ext uri="{FF2B5EF4-FFF2-40B4-BE49-F238E27FC236}">
                <a16:creationId xmlns:a16="http://schemas.microsoft.com/office/drawing/2014/main" xmlns="" id="{F704B68A-FF06-496E-A6C1-0B81A7BA9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597" y="1133062"/>
            <a:ext cx="1097280" cy="1097280"/>
          </a:xfrm>
          <a:prstGeom prst="rect">
            <a:avLst/>
          </a:prstGeom>
        </p:spPr>
      </p:pic>
      <p:pic>
        <p:nvPicPr>
          <p:cNvPr id="22" name="Image 21" descr="Une image contenant alimentation, pizza, intérieur, table&#10;&#10;Description générée automatiquement">
            <a:extLst>
              <a:ext uri="{FF2B5EF4-FFF2-40B4-BE49-F238E27FC236}">
                <a16:creationId xmlns:a16="http://schemas.microsoft.com/office/drawing/2014/main" xmlns="" id="{603CA075-BC26-41E5-A740-119945D01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07" y="2605812"/>
            <a:ext cx="1833421" cy="1228392"/>
          </a:xfrm>
          <a:prstGeom prst="rect">
            <a:avLst/>
          </a:prstGeom>
        </p:spPr>
      </p:pic>
      <p:pic>
        <p:nvPicPr>
          <p:cNvPr id="26" name="Image 25" descr="Une image contenant alimentation, assiette, table, assis&#10;&#10;Description générée automatiquement">
            <a:extLst>
              <a:ext uri="{FF2B5EF4-FFF2-40B4-BE49-F238E27FC236}">
                <a16:creationId xmlns:a16="http://schemas.microsoft.com/office/drawing/2014/main" xmlns="" id="{1A8376B7-615D-4782-8324-0012A9471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464" y="2585605"/>
            <a:ext cx="1972826" cy="1313902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25C61DF4-356F-418D-BF11-415483B2D66D}"/>
              </a:ext>
            </a:extLst>
          </p:cNvPr>
          <p:cNvSpPr txBox="1"/>
          <p:nvPr/>
        </p:nvSpPr>
        <p:spPr>
          <a:xfrm>
            <a:off x="3074945" y="2134781"/>
            <a:ext cx="166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Antipasti</a:t>
            </a:r>
          </a:p>
        </p:txBody>
      </p:sp>
      <p:pic>
        <p:nvPicPr>
          <p:cNvPr id="29" name="Image 28" descr="Une image contenant assiette, table, alimentation, blanc&#10;&#10;Description générée automatiquement">
            <a:extLst>
              <a:ext uri="{FF2B5EF4-FFF2-40B4-BE49-F238E27FC236}">
                <a16:creationId xmlns:a16="http://schemas.microsoft.com/office/drawing/2014/main" xmlns="" id="{AE52B917-261D-4A3C-8C09-519F10E73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059" y="1045900"/>
            <a:ext cx="1203463" cy="120346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16EF9760-873B-4721-8488-97F1206684A3}"/>
              </a:ext>
            </a:extLst>
          </p:cNvPr>
          <p:cNvSpPr txBox="1"/>
          <p:nvPr/>
        </p:nvSpPr>
        <p:spPr>
          <a:xfrm>
            <a:off x="892741" y="2216273"/>
            <a:ext cx="214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Salade </a:t>
            </a:r>
            <a:r>
              <a:rPr lang="fr-FR" dirty="0" err="1"/>
              <a:t>Caprese</a:t>
            </a:r>
            <a:endParaRPr lang="fr-FR" dirty="0"/>
          </a:p>
        </p:txBody>
      </p:sp>
      <p:pic>
        <p:nvPicPr>
          <p:cNvPr id="33" name="Image 32" descr="Une image contenant alimentation, assiette, table, intérieur&#10;&#10;Description générée automatiquement">
            <a:extLst>
              <a:ext uri="{FF2B5EF4-FFF2-40B4-BE49-F238E27FC236}">
                <a16:creationId xmlns:a16="http://schemas.microsoft.com/office/drawing/2014/main" xmlns="" id="{FC21CEDA-BD02-4E4C-928E-7F8505A37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3026" y="2564549"/>
            <a:ext cx="1535857" cy="1279881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4DB0B196-DD27-41F1-B6A1-D59756AB6CC4}"/>
              </a:ext>
            </a:extLst>
          </p:cNvPr>
          <p:cNvSpPr txBox="1"/>
          <p:nvPr/>
        </p:nvSpPr>
        <p:spPr>
          <a:xfrm>
            <a:off x="1501173" y="3854411"/>
            <a:ext cx="174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pizza</a:t>
            </a:r>
          </a:p>
        </p:txBody>
      </p:sp>
      <p:pic>
        <p:nvPicPr>
          <p:cNvPr id="39" name="Image 38" descr="Une image contenant alimentation, assiette, table, bol&#10;&#10;Description générée automatiquement">
            <a:extLst>
              <a:ext uri="{FF2B5EF4-FFF2-40B4-BE49-F238E27FC236}">
                <a16:creationId xmlns:a16="http://schemas.microsoft.com/office/drawing/2014/main" xmlns="" id="{9DB0DC23-4BF4-4937-A6BE-F2F8F0833C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984" y="1108724"/>
            <a:ext cx="1571815" cy="107781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EB14B1FB-41CB-4661-BAF8-AFB86CE9D975}"/>
              </a:ext>
            </a:extLst>
          </p:cNvPr>
          <p:cNvSpPr txBox="1"/>
          <p:nvPr/>
        </p:nvSpPr>
        <p:spPr>
          <a:xfrm>
            <a:off x="4485143" y="2156284"/>
            <a:ext cx="206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Salade de pates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3AA4D736-DF41-423D-9BC0-888DE95BBD19}"/>
              </a:ext>
            </a:extLst>
          </p:cNvPr>
          <p:cNvSpPr txBox="1"/>
          <p:nvPr/>
        </p:nvSpPr>
        <p:spPr>
          <a:xfrm>
            <a:off x="3035464" y="3854411"/>
            <a:ext cx="3148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Arancini</a:t>
            </a:r>
            <a:r>
              <a:rPr lang="fr-FR" dirty="0"/>
              <a:t> (Boules de riz)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7E7FC2CC-506C-4DBE-9F04-27B6DFF46A42}"/>
              </a:ext>
            </a:extLst>
          </p:cNvPr>
          <p:cNvSpPr txBox="1"/>
          <p:nvPr/>
        </p:nvSpPr>
        <p:spPr>
          <a:xfrm>
            <a:off x="5752336" y="3794422"/>
            <a:ext cx="167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Lasagnes</a:t>
            </a:r>
          </a:p>
        </p:txBody>
      </p:sp>
      <p:pic>
        <p:nvPicPr>
          <p:cNvPr id="4" name="Image 3" descr="Une image contenant tasse, table, assiette, alimentation&#10;&#10;Description générée automatiquement">
            <a:extLst>
              <a:ext uri="{FF2B5EF4-FFF2-40B4-BE49-F238E27FC236}">
                <a16:creationId xmlns:a16="http://schemas.microsoft.com/office/drawing/2014/main" xmlns="" id="{7C14721A-18B6-47F3-8C6F-B29DB0967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0209" y="4395622"/>
            <a:ext cx="1673037" cy="1045648"/>
          </a:xfrm>
          <a:prstGeom prst="rect">
            <a:avLst/>
          </a:prstGeom>
        </p:spPr>
      </p:pic>
      <p:pic>
        <p:nvPicPr>
          <p:cNvPr id="8" name="Image 7" descr="Une image contenant table, alimentation, assis&#10;&#10;Description générée automatiquement">
            <a:extLst>
              <a:ext uri="{FF2B5EF4-FFF2-40B4-BE49-F238E27FC236}">
                <a16:creationId xmlns:a16="http://schemas.microsoft.com/office/drawing/2014/main" xmlns="" id="{C5087EA4-8261-4D9B-A6A7-67378C384F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9298" y="4434070"/>
            <a:ext cx="1673038" cy="111333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D44BB83-70DF-42FD-98EE-77F776D10FAF}"/>
              </a:ext>
            </a:extLst>
          </p:cNvPr>
          <p:cNvSpPr txBox="1"/>
          <p:nvPr/>
        </p:nvSpPr>
        <p:spPr>
          <a:xfrm>
            <a:off x="4420498" y="5547401"/>
            <a:ext cx="148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Tiramisu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E4BD15A-DB1A-42B1-B63F-DD3089361E05}"/>
              </a:ext>
            </a:extLst>
          </p:cNvPr>
          <p:cNvSpPr txBox="1"/>
          <p:nvPr/>
        </p:nvSpPr>
        <p:spPr>
          <a:xfrm>
            <a:off x="2246129" y="5441270"/>
            <a:ext cx="148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Pana cota</a:t>
            </a:r>
          </a:p>
        </p:txBody>
      </p:sp>
      <p:pic>
        <p:nvPicPr>
          <p:cNvPr id="17" name="Image 16" descr="Une image contenant alimentation, table, assiette, intérieur&#10;&#10;Description générée automatiquement">
            <a:extLst>
              <a:ext uri="{FF2B5EF4-FFF2-40B4-BE49-F238E27FC236}">
                <a16:creationId xmlns:a16="http://schemas.microsoft.com/office/drawing/2014/main" xmlns="" id="{A3C13752-04CE-4747-A894-615764A1A7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3579" y="4434070"/>
            <a:ext cx="1490575" cy="111333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D8ECB751-A7C1-49DD-B695-3B430481B049}"/>
              </a:ext>
            </a:extLst>
          </p:cNvPr>
          <p:cNvSpPr txBox="1"/>
          <p:nvPr/>
        </p:nvSpPr>
        <p:spPr>
          <a:xfrm>
            <a:off x="5907957" y="5603062"/>
            <a:ext cx="183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Macarons</a:t>
            </a:r>
          </a:p>
          <a:p>
            <a:r>
              <a:rPr lang="fr-FR" dirty="0"/>
              <a:t>(</a:t>
            </a:r>
            <a:r>
              <a:rPr lang="fr-FR" dirty="0" err="1"/>
              <a:t>maccherone</a:t>
            </a:r>
            <a:r>
              <a:rPr lang="fr-FR" dirty="0"/>
              <a:t>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63871A7-8CD5-45EB-AAAC-8C89C6DFADEF}"/>
              </a:ext>
            </a:extLst>
          </p:cNvPr>
          <p:cNvSpPr txBox="1"/>
          <p:nvPr/>
        </p:nvSpPr>
        <p:spPr>
          <a:xfrm>
            <a:off x="8000535" y="2469417"/>
            <a:ext cx="384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L’Italie est, comme la France, réputée pour sa cuisine.</a:t>
            </a:r>
          </a:p>
          <a:p>
            <a:endParaRPr lang="fr-FR" dirty="0"/>
          </a:p>
          <a:p>
            <a:r>
              <a:rPr lang="fr-FR" dirty="0"/>
              <a:t>Chaque région a ses spécialités à base de pates, de légumes, de charcuterie…</a:t>
            </a:r>
          </a:p>
        </p:txBody>
      </p:sp>
    </p:spTree>
    <p:extLst>
      <p:ext uri="{BB962C8B-B14F-4D97-AF65-F5344CB8AC3E}">
        <p14:creationId xmlns:p14="http://schemas.microsoft.com/office/powerpoint/2010/main" val="422709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AF21EC-B371-4DE0-8E01-F7A61EF0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Grands monuments</a:t>
            </a:r>
          </a:p>
        </p:txBody>
      </p:sp>
      <p:pic>
        <p:nvPicPr>
          <p:cNvPr id="1026" name="Picture 2" descr="Rome : les 5 monuments les plus importants de la capitale italienne">
            <a:extLst>
              <a:ext uri="{FF2B5EF4-FFF2-40B4-BE49-F238E27FC236}">
                <a16:creationId xmlns:a16="http://schemas.microsoft.com/office/drawing/2014/main" xmlns="" id="{B8105323-C1E3-45B8-BF6C-C8746B6D1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73981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xmlns="" id="{3C257B3F-F23A-4BF3-B31F-023DB53BB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527856"/>
              </p:ext>
            </p:extLst>
          </p:nvPr>
        </p:nvGraphicFramePr>
        <p:xfrm>
          <a:off x="92075" y="92075"/>
          <a:ext cx="8223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Objet d’environnement du Gestionnaire de liaisons" showAsIcon="1" r:id="rId5" imgW="822600" imgH="437760" progId="Package">
                  <p:embed/>
                </p:oleObj>
              </mc:Choice>
              <mc:Fallback>
                <p:oleObj name="Objet d’environnement du Gestionnaire de liaisons" showAsIcon="1" r:id="rId5" imgW="822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223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12" descr="Une image contenant bâtiment, herbe, grand, nuageux&#10;&#10;Description générée automatiquement">
            <a:extLst>
              <a:ext uri="{FF2B5EF4-FFF2-40B4-BE49-F238E27FC236}">
                <a16:creationId xmlns:a16="http://schemas.microsoft.com/office/drawing/2014/main" xmlns="" id="{C5BFBFBA-FA53-4704-8059-8EA96826A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75" y="4037276"/>
            <a:ext cx="2805881" cy="193495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57650B8-889D-4112-AB8F-005B6BF568CC}"/>
              </a:ext>
            </a:extLst>
          </p:cNvPr>
          <p:cNvSpPr txBox="1"/>
          <p:nvPr/>
        </p:nvSpPr>
        <p:spPr>
          <a:xfrm>
            <a:off x="235974" y="6135329"/>
            <a:ext cx="249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Tour de Pise</a:t>
            </a:r>
          </a:p>
        </p:txBody>
      </p:sp>
      <p:pic>
        <p:nvPicPr>
          <p:cNvPr id="18" name="Image 17" descr="Une image contenant extérieur, bâtiment, grand, église&#10;&#10;Description générée automatiquement">
            <a:extLst>
              <a:ext uri="{FF2B5EF4-FFF2-40B4-BE49-F238E27FC236}">
                <a16:creationId xmlns:a16="http://schemas.microsoft.com/office/drawing/2014/main" xmlns="" id="{31B61BBF-0C54-4C62-9B99-021A347B7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699" y="1373980"/>
            <a:ext cx="2791865" cy="315789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724AC47-25AB-4C24-9A02-1B3A663AB881}"/>
              </a:ext>
            </a:extLst>
          </p:cNvPr>
          <p:cNvSpPr txBox="1"/>
          <p:nvPr/>
        </p:nvSpPr>
        <p:spPr>
          <a:xfrm>
            <a:off x="3568699" y="4734232"/>
            <a:ext cx="28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</a:t>
            </a:r>
            <a:r>
              <a:rPr lang="fr-FR" dirty="0" err="1"/>
              <a:t>Duomo</a:t>
            </a:r>
            <a:r>
              <a:rPr lang="fr-FR" dirty="0"/>
              <a:t> de Milan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32D8E666-0A2E-416B-AC8E-8CA49CDF88FF}"/>
              </a:ext>
            </a:extLst>
          </p:cNvPr>
          <p:cNvSpPr txBox="1"/>
          <p:nvPr/>
        </p:nvSpPr>
        <p:spPr>
          <a:xfrm>
            <a:off x="366713" y="3261105"/>
            <a:ext cx="279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Colisée à Rome</a:t>
            </a:r>
          </a:p>
        </p:txBody>
      </p:sp>
      <p:pic>
        <p:nvPicPr>
          <p:cNvPr id="22" name="Image 21" descr="Une image contenant bâtiment, extérieur, grand, avant&#10;&#10;Description générée automatiquement">
            <a:extLst>
              <a:ext uri="{FF2B5EF4-FFF2-40B4-BE49-F238E27FC236}">
                <a16:creationId xmlns:a16="http://schemas.microsoft.com/office/drawing/2014/main" xmlns="" id="{F89B85C3-C8CA-4704-871F-DD626687AD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0685" y="1404504"/>
            <a:ext cx="3557609" cy="266820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AF50CE73-2CD5-4621-90C8-14A7F099343C}"/>
              </a:ext>
            </a:extLst>
          </p:cNvPr>
          <p:cNvSpPr txBox="1"/>
          <p:nvPr/>
        </p:nvSpPr>
        <p:spPr>
          <a:xfrm>
            <a:off x="6914600" y="4162541"/>
            <a:ext cx="355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fontaine de Trevi à Rome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8F90942B-6C3E-4670-BDE9-35153477ADB3}"/>
              </a:ext>
            </a:extLst>
          </p:cNvPr>
          <p:cNvSpPr txBox="1"/>
          <p:nvPr/>
        </p:nvSpPr>
        <p:spPr>
          <a:xfrm>
            <a:off x="3288890" y="5453135"/>
            <a:ext cx="8667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Italie les monuments et les sites touristiques à visiter sont très nombreux et attirent les touristes du monde entier. Elle possède 4 places dans le classement des sites touristiques les plus visités au monde : la cité du Vatican, le Colisée, les ruines de Pompéi, la </a:t>
            </a:r>
            <a:r>
              <a:rPr lang="fr-FR" dirty="0" err="1"/>
              <a:t>galleria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Uffizi a Florence</a:t>
            </a:r>
          </a:p>
        </p:txBody>
      </p:sp>
    </p:spTree>
    <p:extLst>
      <p:ext uri="{BB962C8B-B14F-4D97-AF65-F5344CB8AC3E}">
        <p14:creationId xmlns:p14="http://schemas.microsoft.com/office/powerpoint/2010/main" val="3847274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443</Words>
  <Application>Microsoft Office PowerPoint</Application>
  <PresentationFormat>Grand écran</PresentationFormat>
  <Paragraphs>58</Paragraphs>
  <Slides>9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Objet d’environnement du Gestionnaire de liaisons</vt:lpstr>
      <vt:lpstr>     L’Italie…        la dolce vita*</vt:lpstr>
      <vt:lpstr>Situation géographique et drapeau</vt:lpstr>
      <vt:lpstr>Habitants-Langue parlée</vt:lpstr>
      <vt:lpstr>Densité de population</vt:lpstr>
      <vt:lpstr>Paysages italiens (les volcans)</vt:lpstr>
      <vt:lpstr>Paysages italiens (les iles et les cotes)</vt:lpstr>
      <vt:lpstr>Paysages italiens (les montagnes)</vt:lpstr>
      <vt:lpstr>Spécialités culinaires</vt:lpstr>
      <vt:lpstr>Grands monuments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L’Italie…        la dolce vita</dc:title>
  <dc:creator>DIEBOLD CHATILLON Camille</dc:creator>
  <cp:lastModifiedBy>enseignant</cp:lastModifiedBy>
  <cp:revision>30</cp:revision>
  <dcterms:created xsi:type="dcterms:W3CDTF">2020-05-25T08:51:47Z</dcterms:created>
  <dcterms:modified xsi:type="dcterms:W3CDTF">2020-06-02T17:36:18Z</dcterms:modified>
</cp:coreProperties>
</file>