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4" r:id="rId3"/>
    <p:sldId id="257" r:id="rId4"/>
    <p:sldId id="274" r:id="rId5"/>
    <p:sldId id="266" r:id="rId6"/>
    <p:sldId id="276" r:id="rId7"/>
    <p:sldId id="267" r:id="rId8"/>
    <p:sldId id="261" r:id="rId9"/>
    <p:sldId id="262" r:id="rId10"/>
    <p:sldId id="268" r:id="rId11"/>
    <p:sldId id="263" r:id="rId12"/>
    <p:sldId id="279" r:id="rId13"/>
    <p:sldId id="277" r:id="rId14"/>
    <p:sldId id="278" r:id="rId15"/>
    <p:sldId id="275" r:id="rId16"/>
    <p:sldId id="269" r:id="rId1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BC1"/>
    <a:srgbClr val="F1F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12" autoAdjust="0"/>
    <p:restoredTop sz="94291" autoAdjust="0"/>
  </p:normalViewPr>
  <p:slideViewPr>
    <p:cSldViewPr>
      <p:cViewPr varScale="1">
        <p:scale>
          <a:sx n="83" d="100"/>
          <a:sy n="83" d="100"/>
        </p:scale>
        <p:origin x="96" y="462"/>
      </p:cViewPr>
      <p:guideLst>
        <p:guide orient="horz" pos="2160"/>
        <p:guide pos="2880"/>
      </p:guideLst>
    </p:cSldViewPr>
  </p:slideViewPr>
  <p:outlineViewPr>
    <p:cViewPr>
      <p:scale>
        <a:sx n="33" d="100"/>
        <a:sy n="33" d="100"/>
      </p:scale>
      <p:origin x="0" y="-5358"/>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4975BED-5DB7-4A5C-B03B-DC2E5614F3A2}" type="datetimeFigureOut">
              <a:rPr lang="fr-FR" smtClean="0"/>
              <a:t>28/01/2026</a:t>
            </a:fld>
            <a:endParaRPr lang="fr-FR"/>
          </a:p>
        </p:txBody>
      </p:sp>
      <p:sp>
        <p:nvSpPr>
          <p:cNvPr id="4" name="Espace réservé de l'image des diapositive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3A344FB-627C-466F-AFD4-36C45EC809AF}" type="slidenum">
              <a:rPr lang="fr-FR" smtClean="0"/>
              <a:t>‹N°›</a:t>
            </a:fld>
            <a:endParaRPr lang="fr-FR"/>
          </a:p>
        </p:txBody>
      </p:sp>
    </p:spTree>
    <p:extLst>
      <p:ext uri="{BB962C8B-B14F-4D97-AF65-F5344CB8AC3E}">
        <p14:creationId xmlns:p14="http://schemas.microsoft.com/office/powerpoint/2010/main" val="2783905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3A344FB-627C-466F-AFD4-36C45EC809AF}" type="slidenum">
              <a:rPr lang="fr-FR" smtClean="0"/>
              <a:t>7</a:t>
            </a:fld>
            <a:endParaRPr lang="fr-FR"/>
          </a:p>
        </p:txBody>
      </p:sp>
    </p:spTree>
    <p:extLst>
      <p:ext uri="{BB962C8B-B14F-4D97-AF65-F5344CB8AC3E}">
        <p14:creationId xmlns:p14="http://schemas.microsoft.com/office/powerpoint/2010/main" val="3305689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60049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2403424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2520163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2769071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3038098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215454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897277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74925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1335098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258080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C495175-8D67-4259-BCCA-46103FCCAF4C}" type="datetimeFigureOut">
              <a:rPr lang="fr-FR" smtClean="0"/>
              <a:t>28/01/2026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CFE8BA8-5826-4E69-A08A-58584A973B3D}" type="slidenum">
              <a:rPr lang="fr-FR" smtClean="0"/>
              <a:t>‹N°›</a:t>
            </a:fld>
            <a:endParaRPr lang="fr-FR" dirty="0"/>
          </a:p>
        </p:txBody>
      </p:sp>
    </p:spTree>
    <p:extLst>
      <p:ext uri="{BB962C8B-B14F-4D97-AF65-F5344CB8AC3E}">
        <p14:creationId xmlns:p14="http://schemas.microsoft.com/office/powerpoint/2010/main" val="616981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495175-8D67-4259-BCCA-46103FCCAF4C}" type="datetimeFigureOut">
              <a:rPr lang="fr-FR" smtClean="0"/>
              <a:t>28/01/2026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FE8BA8-5826-4E69-A08A-58584A973B3D}" type="slidenum">
              <a:rPr lang="fr-FR" smtClean="0"/>
              <a:t>‹N°›</a:t>
            </a:fld>
            <a:endParaRPr lang="fr-FR" dirty="0"/>
          </a:p>
        </p:txBody>
      </p:sp>
    </p:spTree>
    <p:extLst>
      <p:ext uri="{BB962C8B-B14F-4D97-AF65-F5344CB8AC3E}">
        <p14:creationId xmlns:p14="http://schemas.microsoft.com/office/powerpoint/2010/main" val="352311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107504" y="67623"/>
            <a:ext cx="9001000" cy="7177801"/>
          </a:xfrm>
        </p:spPr>
        <p:txBody>
          <a:bodyPr>
            <a:normAutofit fontScale="90000"/>
          </a:bodyPr>
          <a:lstStyle/>
          <a:p>
            <a:pPr algn="l"/>
            <a:r>
              <a:rPr lang="fr-FR" sz="1100" b="1" dirty="0"/>
              <a:t>Principe de l’affectation en 6e</a:t>
            </a:r>
            <a:br>
              <a:rPr lang="fr-FR" sz="1100" dirty="0"/>
            </a:br>
            <a:r>
              <a:rPr lang="fr-FR" sz="1100" dirty="0"/>
              <a:t>1) La sectorisation des collèges est une compétence du conseil départemental des Yvelines. Le collège de secteur dépend de l’adresse de l’élève, pas de l’école fréquentée.</a:t>
            </a:r>
            <a:br>
              <a:rPr lang="fr-FR" sz="1100" dirty="0"/>
            </a:br>
            <a:r>
              <a:rPr lang="fr-FR" sz="1100" dirty="0"/>
              <a:t>2) On ne peut formuler qu’une seule demande de dérogation.</a:t>
            </a:r>
            <a:br>
              <a:rPr lang="fr-FR" sz="1100" dirty="0"/>
            </a:br>
            <a:r>
              <a:rPr lang="fr-FR" sz="1100" dirty="0"/>
              <a:t>3) C’est par un échange de fiches navettes nommées volet 1 et volet 2 que le directeur recueille les vœux des familles.</a:t>
            </a:r>
            <a:br>
              <a:rPr lang="fr-FR" sz="1100" dirty="0"/>
            </a:br>
            <a:r>
              <a:rPr lang="fr-FR" sz="1100" dirty="0"/>
              <a:t>4) L’affectation est en partie automatisée, il y a aussi des commissions et des ajustements manuels pour des cas particuliers, mais toujours dans le respect des règles d’affectation.</a:t>
            </a:r>
            <a:br>
              <a:rPr lang="fr-FR" sz="1100" dirty="0"/>
            </a:br>
            <a:r>
              <a:rPr lang="fr-FR" sz="1100" dirty="0"/>
              <a:t>5) L’avis d’affectation est transmis aux familles généralement par courrier postal ou électronique, parfois par l’école. Le directeur peut consulter les avis d’affectation courant juin et informer les familles qui n’auraient pas reçu l’avis.</a:t>
            </a:r>
            <a:br>
              <a:rPr lang="fr-FR" sz="1100" dirty="0"/>
            </a:br>
            <a:r>
              <a:rPr lang="fr-FR" sz="1100" dirty="0"/>
              <a:t> </a:t>
            </a:r>
            <a:br>
              <a:rPr lang="fr-FR" sz="1100" dirty="0"/>
            </a:br>
            <a:r>
              <a:rPr lang="fr-FR" sz="1100" b="1" dirty="0"/>
              <a:t>Volet 1</a:t>
            </a:r>
            <a:br>
              <a:rPr lang="fr-FR" sz="1100" dirty="0"/>
            </a:br>
            <a:r>
              <a:rPr lang="fr-FR" sz="1100" dirty="0"/>
              <a:t>L’adresse de l’élève sert à déterminer le collège de secteur. C’est l’adresse où vit effectivement l’élève. La déclaration d’une adresse différente doit être prouvée par la production d’un justificatif du nouveau domicile des responsables légaux de l’enfant.</a:t>
            </a:r>
            <a:br>
              <a:rPr lang="fr-FR" sz="1100" dirty="0"/>
            </a:br>
            <a:br>
              <a:rPr lang="fr-FR" sz="1100" dirty="0"/>
            </a:br>
            <a:r>
              <a:rPr lang="fr-FR" sz="1100" b="1" dirty="0"/>
              <a:t>Volet 2</a:t>
            </a:r>
            <a:br>
              <a:rPr lang="fr-FR" sz="1100" dirty="0"/>
            </a:br>
            <a:r>
              <a:rPr lang="fr-FR" sz="1100" dirty="0"/>
              <a:t>Le collège de secteur a été déterminé automatiquement à partir des données fournies par le conseil départemental.</a:t>
            </a:r>
            <a:br>
              <a:rPr lang="fr-FR" sz="1100" dirty="0"/>
            </a:br>
            <a:r>
              <a:rPr lang="fr-FR" sz="1100" dirty="0"/>
              <a:t>Préciser au cadre D la formation souhaitée : 6e ordinaire, classe à horaires aménagés, section internationale, ULIS, SEGPA…</a:t>
            </a:r>
            <a:br>
              <a:rPr lang="fr-FR" sz="1100" dirty="0"/>
            </a:br>
            <a:br>
              <a:rPr lang="fr-FR" sz="1100" dirty="0"/>
            </a:br>
            <a:r>
              <a:rPr lang="fr-FR" sz="1100" b="1" dirty="0"/>
              <a:t>Les demandes de dérogation</a:t>
            </a:r>
            <a:br>
              <a:rPr lang="fr-FR" sz="1100" dirty="0"/>
            </a:br>
            <a:r>
              <a:rPr lang="fr-FR" sz="1100" dirty="0"/>
              <a:t>1) Le directeur délivre un accusé de réception de la demande de dérogation.</a:t>
            </a:r>
            <a:br>
              <a:rPr lang="fr-FR" sz="1100" dirty="0"/>
            </a:br>
            <a:r>
              <a:rPr lang="fr-FR" sz="1100" dirty="0"/>
              <a:t>2) Il est important de bien fournir tous les justificatifs. Le directeur vérifie la présence des pièces avant la transmission des demandes de dérogation en circonscription puis à la DSDEN où les pièces sont examinées.</a:t>
            </a:r>
            <a:br>
              <a:rPr lang="fr-FR" sz="1100" dirty="0"/>
            </a:br>
            <a:r>
              <a:rPr lang="fr-FR" sz="1100" dirty="0"/>
              <a:t>3) Les places disponibles pour les dérogations sont celles laissées libres après affectation des élèves du secteur. S’il est possible d’accorder toutes les dérogations relevant du critère 1, celles-ci le sont automatiquement. On fait ensuite de même pour le critère 2 puis les suivants dans l’ordre jusqu’à ce que les places disponibles ne permettent plus d’accorder l’ensemble des demandes d’un critère. Elles sont alors refusées. En cas de refus à la demande de dérogation, il est possible de formuler un recours gracieux, dans un délai contraint.</a:t>
            </a:r>
            <a:br>
              <a:rPr lang="fr-FR" sz="1100" dirty="0"/>
            </a:br>
            <a:br>
              <a:rPr lang="fr-FR" sz="1100" b="1" dirty="0"/>
            </a:br>
            <a:r>
              <a:rPr lang="fr-FR" sz="1100" b="1" dirty="0"/>
              <a:t>Les motifs de dérogation</a:t>
            </a:r>
            <a:br>
              <a:rPr lang="fr-FR" sz="1100" dirty="0"/>
            </a:br>
            <a:r>
              <a:rPr lang="fr-FR" sz="1100" dirty="0"/>
              <a:t>1) et 2) Les demandes ne peuvent être formulées que par l’intermédiaire du médecin scolaire. </a:t>
            </a:r>
            <a:br>
              <a:rPr lang="fr-FR" sz="1100" dirty="0"/>
            </a:br>
            <a:r>
              <a:rPr lang="fr-FR" sz="1100" dirty="0"/>
              <a:t>3) Demande adressée par l’intermédiaire du service social scolaire.</a:t>
            </a:r>
            <a:br>
              <a:rPr lang="fr-FR" sz="1100" dirty="0"/>
            </a:br>
            <a:r>
              <a:rPr lang="fr-FR" sz="1100" dirty="0"/>
              <a:t>4) Certificat de scolarité montrant que le frère ou la sœur est déjà scolarisé au collège demandé et y sera encore à la rentrée prochaine.</a:t>
            </a:r>
            <a:br>
              <a:rPr lang="fr-FR" sz="1100" dirty="0"/>
            </a:br>
            <a:r>
              <a:rPr lang="fr-FR" sz="1100" dirty="0"/>
              <a:t>5) Demande formulée par écrit en précisant la situation géographique (distance du collège au domicile, durée de transport…)</a:t>
            </a:r>
            <a:br>
              <a:rPr lang="fr-FR" sz="1100" dirty="0"/>
            </a:br>
            <a:r>
              <a:rPr lang="fr-FR" sz="1100" dirty="0"/>
              <a:t>6) Formation particulière : section internationale, classe à horaires aménagés, poursuite de l’apprentissage d’une langue étrangère non enseignée au collège de secteur…</a:t>
            </a:r>
            <a:br>
              <a:rPr lang="fr-FR" sz="1100" dirty="0"/>
            </a:br>
            <a:r>
              <a:rPr lang="fr-FR" sz="1100" dirty="0"/>
              <a:t>7) Tous les autres motifs que ceux cités précédemment. Demande formulée par écrit en joignant les justificatifs à l’appui de celle-ci.</a:t>
            </a:r>
            <a:br>
              <a:rPr lang="fr-FR" sz="1100" dirty="0"/>
            </a:br>
            <a:br>
              <a:rPr lang="fr-FR" sz="1100" dirty="0"/>
            </a:br>
            <a:r>
              <a:rPr lang="fr-FR" sz="1100" b="1" dirty="0"/>
              <a:t>Parcours scolaires particuliers (sections internationales ou franco-allemandes, classes à horaires aménagés)</a:t>
            </a:r>
            <a:br>
              <a:rPr lang="fr-FR" sz="1100" dirty="0"/>
            </a:br>
            <a:r>
              <a:rPr lang="fr-FR" sz="1100" dirty="0"/>
              <a:t>Une demande de dérogation est indispensable (motif 6 – parcours scolaire particulier) même si la formation est proposée dans le collège de secteur. Compléter le cadre F.</a:t>
            </a:r>
            <a:br>
              <a:rPr lang="fr-FR" sz="1100" dirty="0"/>
            </a:br>
            <a:br>
              <a:rPr lang="fr-FR" sz="1100" dirty="0"/>
            </a:br>
            <a:r>
              <a:rPr lang="fr-FR" sz="1100" b="1" dirty="0"/>
              <a:t>Procédures spécifiques (SEGPA, ULIS et UPE2A)</a:t>
            </a:r>
            <a:br>
              <a:rPr lang="fr-FR" sz="1100" dirty="0"/>
            </a:br>
            <a:r>
              <a:rPr lang="fr-FR" sz="1100" dirty="0"/>
              <a:t>Les demandes de SEGPA, ULIS et UPE2A sont traitées en commission. Ce ne sont pas des demandes de dérogation. Compléter le cadre G (SEGPA) ou le cadre H (ULIS).</a:t>
            </a:r>
          </a:p>
        </p:txBody>
      </p:sp>
      <p:sp>
        <p:nvSpPr>
          <p:cNvPr id="4" name="ZoneTexte 3"/>
          <p:cNvSpPr txBox="1"/>
          <p:nvPr/>
        </p:nvSpPr>
        <p:spPr>
          <a:xfrm>
            <a:off x="755576" y="67623"/>
            <a:ext cx="7416824" cy="307777"/>
          </a:xfrm>
          <a:prstGeom prst="rect">
            <a:avLst/>
          </a:prstGeom>
          <a:noFill/>
        </p:spPr>
        <p:txBody>
          <a:bodyPr wrap="square" rtlCol="0">
            <a:spAutoFit/>
          </a:bodyPr>
          <a:lstStyle/>
          <a:p>
            <a:pPr algn="ctr"/>
            <a:r>
              <a:rPr lang="fr-FR" sz="1400" dirty="0"/>
              <a:t>Commentaires du diaporama (à imprimer et à dire pendant la diffusion)</a:t>
            </a:r>
          </a:p>
        </p:txBody>
      </p:sp>
    </p:spTree>
    <p:extLst>
      <p:ext uri="{BB962C8B-B14F-4D97-AF65-F5344CB8AC3E}">
        <p14:creationId xmlns:p14="http://schemas.microsoft.com/office/powerpoint/2010/main" val="1902848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18403" y="-9332"/>
            <a:ext cx="4971611" cy="369332"/>
          </a:xfrm>
          <a:prstGeom prst="rect">
            <a:avLst/>
          </a:prstGeom>
          <a:noFill/>
        </p:spPr>
        <p:txBody>
          <a:bodyPr wrap="square" rtlCol="0">
            <a:spAutoFit/>
          </a:bodyPr>
          <a:lstStyle/>
          <a:p>
            <a:pPr algn="ctr"/>
            <a:r>
              <a:rPr lang="fr-FR" dirty="0"/>
              <a:t>Suite du volet 2 – demande de dérogation</a:t>
            </a:r>
          </a:p>
        </p:txBody>
      </p:sp>
      <p:pic>
        <p:nvPicPr>
          <p:cNvPr id="12" name="Espace réservé du contenu 11">
            <a:extLst>
              <a:ext uri="{FF2B5EF4-FFF2-40B4-BE49-F238E27FC236}">
                <a16:creationId xmlns:a16="http://schemas.microsoft.com/office/drawing/2014/main" id="{18BC6516-1BD3-4B08-9EFC-2FCEB38D816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0000" y="360000"/>
            <a:ext cx="8848418" cy="5971326"/>
          </a:xfrm>
        </p:spPr>
      </p:pic>
      <p:sp>
        <p:nvSpPr>
          <p:cNvPr id="7" name="Ellipse 6"/>
          <p:cNvSpPr/>
          <p:nvPr/>
        </p:nvSpPr>
        <p:spPr>
          <a:xfrm>
            <a:off x="467544" y="404664"/>
            <a:ext cx="1944216" cy="3600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9" name="Groupe 8">
            <a:extLst>
              <a:ext uri="{FF2B5EF4-FFF2-40B4-BE49-F238E27FC236}">
                <a16:creationId xmlns:a16="http://schemas.microsoft.com/office/drawing/2014/main" id="{A9B65671-C8A6-4058-814D-BB75F6027700}"/>
              </a:ext>
            </a:extLst>
          </p:cNvPr>
          <p:cNvGrpSpPr/>
          <p:nvPr/>
        </p:nvGrpSpPr>
        <p:grpSpPr>
          <a:xfrm>
            <a:off x="5292080" y="1700808"/>
            <a:ext cx="3384376" cy="1368152"/>
            <a:chOff x="5008981" y="1095535"/>
            <a:chExt cx="2853522" cy="1251459"/>
          </a:xfrm>
        </p:grpSpPr>
        <p:sp>
          <p:nvSpPr>
            <p:cNvPr id="10" name="Bulle ronde 8">
              <a:extLst>
                <a:ext uri="{FF2B5EF4-FFF2-40B4-BE49-F238E27FC236}">
                  <a16:creationId xmlns:a16="http://schemas.microsoft.com/office/drawing/2014/main" id="{30F9CD7A-D175-4096-B3DA-EF7559738D2D}"/>
                </a:ext>
              </a:extLst>
            </p:cNvPr>
            <p:cNvSpPr/>
            <p:nvPr/>
          </p:nvSpPr>
          <p:spPr>
            <a:xfrm>
              <a:off x="5008981" y="1095535"/>
              <a:ext cx="2808312" cy="1251459"/>
            </a:xfrm>
            <a:prstGeom prst="wedgeEllipseCallout">
              <a:avLst>
                <a:gd name="adj1" fmla="val -109699"/>
                <a:gd name="adj2" fmla="val -39956"/>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9A4BB5C6-2138-4013-8559-C14D9098D71A}"/>
                </a:ext>
              </a:extLst>
            </p:cNvPr>
            <p:cNvSpPr txBox="1"/>
            <p:nvPr/>
          </p:nvSpPr>
          <p:spPr>
            <a:xfrm>
              <a:off x="5279038" y="1270659"/>
              <a:ext cx="2583465" cy="929035"/>
            </a:xfrm>
            <a:prstGeom prst="rect">
              <a:avLst/>
            </a:prstGeom>
            <a:noFill/>
          </p:spPr>
          <p:txBody>
            <a:bodyPr wrap="square" rtlCol="0">
              <a:spAutoFit/>
            </a:bodyPr>
            <a:lstStyle/>
            <a:p>
              <a:r>
                <a:rPr lang="fr-FR" sz="2000" dirty="0"/>
                <a:t>Indiquer le motif invoqué pour la demande de dérogation.</a:t>
              </a:r>
            </a:p>
          </p:txBody>
        </p:sp>
      </p:grpSp>
    </p:spTree>
    <p:extLst>
      <p:ext uri="{BB962C8B-B14F-4D97-AF65-F5344CB8AC3E}">
        <p14:creationId xmlns:p14="http://schemas.microsoft.com/office/powerpoint/2010/main" val="228004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xit" presetSubtype="0" fill="hold" grpId="1" nodeType="clickEffect">
                                  <p:stCondLst>
                                    <p:cond delay="0"/>
                                  </p:stCondLst>
                                  <p:childTnLst>
                                    <p:animEffect transition="out" filter="fade">
                                      <p:cBhvr>
                                        <p:cTn id="18" dur="1000"/>
                                        <p:tgtEl>
                                          <p:spTgt spid="7"/>
                                        </p:tgtEl>
                                      </p:cBhvr>
                                    </p:animEffect>
                                    <p:anim calcmode="lin" valueType="num">
                                      <p:cBhvr>
                                        <p:cTn id="19" dur="1000"/>
                                        <p:tgtEl>
                                          <p:spTgt spid="7"/>
                                        </p:tgtEl>
                                        <p:attrNameLst>
                                          <p:attrName>ppt_x</p:attrName>
                                        </p:attrNameLst>
                                      </p:cBhvr>
                                      <p:tavLst>
                                        <p:tav tm="0">
                                          <p:val>
                                            <p:strVal val="ppt_x"/>
                                          </p:val>
                                        </p:tav>
                                        <p:tav tm="100000">
                                          <p:val>
                                            <p:strVal val="ppt_x"/>
                                          </p:val>
                                        </p:tav>
                                      </p:tavLst>
                                    </p:anim>
                                    <p:anim calcmode="lin" valueType="num">
                                      <p:cBhvr>
                                        <p:cTn id="20" dur="1000"/>
                                        <p:tgtEl>
                                          <p:spTgt spid="7"/>
                                        </p:tgtEl>
                                        <p:attrNameLst>
                                          <p:attrName>ppt_y</p:attrName>
                                        </p:attrNameLst>
                                      </p:cBhvr>
                                      <p:tavLst>
                                        <p:tav tm="0">
                                          <p:val>
                                            <p:strVal val="ppt_y"/>
                                          </p:val>
                                        </p:tav>
                                        <p:tav tm="100000">
                                          <p:val>
                                            <p:strVal val="ppt_y-.1"/>
                                          </p:val>
                                        </p:tav>
                                      </p:tavLst>
                                    </p:anim>
                                    <p:set>
                                      <p:cBhvr>
                                        <p:cTn id="21" dur="1" fill="hold">
                                          <p:stCondLst>
                                            <p:cond delay="999"/>
                                          </p:stCondLst>
                                        </p:cTn>
                                        <p:tgtEl>
                                          <p:spTgt spid="7"/>
                                        </p:tgtEl>
                                        <p:attrNameLst>
                                          <p:attrName>style.visibility</p:attrName>
                                        </p:attrNameLst>
                                      </p:cBhvr>
                                      <p:to>
                                        <p:strVal val="hidden"/>
                                      </p:to>
                                    </p:set>
                                  </p:childTnLst>
                                </p:cTn>
                              </p:par>
                              <p:par>
                                <p:cTn id="22" presetID="42" presetClass="exit" presetSubtype="0" fill="hold" nodeType="withEffect">
                                  <p:stCondLst>
                                    <p:cond delay="0"/>
                                  </p:stCondLst>
                                  <p:childTnLst>
                                    <p:animEffect transition="out" filter="fade">
                                      <p:cBhvr>
                                        <p:cTn id="23" dur="1000"/>
                                        <p:tgtEl>
                                          <p:spTgt spid="9"/>
                                        </p:tgtEl>
                                      </p:cBhvr>
                                    </p:animEffect>
                                    <p:anim calcmode="lin" valueType="num">
                                      <p:cBhvr>
                                        <p:cTn id="24" dur="1000"/>
                                        <p:tgtEl>
                                          <p:spTgt spid="9"/>
                                        </p:tgtEl>
                                        <p:attrNameLst>
                                          <p:attrName>ppt_x</p:attrName>
                                        </p:attrNameLst>
                                      </p:cBhvr>
                                      <p:tavLst>
                                        <p:tav tm="0">
                                          <p:val>
                                            <p:strVal val="ppt_x"/>
                                          </p:val>
                                        </p:tav>
                                        <p:tav tm="100000">
                                          <p:val>
                                            <p:strVal val="ppt_x"/>
                                          </p:val>
                                        </p:tav>
                                      </p:tavLst>
                                    </p:anim>
                                    <p:anim calcmode="lin" valueType="num">
                                      <p:cBhvr>
                                        <p:cTn id="25" dur="1000"/>
                                        <p:tgtEl>
                                          <p:spTgt spid="9"/>
                                        </p:tgtEl>
                                        <p:attrNameLst>
                                          <p:attrName>ppt_y</p:attrName>
                                        </p:attrNameLst>
                                      </p:cBhvr>
                                      <p:tavLst>
                                        <p:tav tm="0">
                                          <p:val>
                                            <p:strVal val="ppt_y"/>
                                          </p:val>
                                        </p:tav>
                                        <p:tav tm="100000">
                                          <p:val>
                                            <p:strVal val="ppt_y+.1"/>
                                          </p:val>
                                        </p:tav>
                                      </p:tavLst>
                                    </p:anim>
                                    <p:set>
                                      <p:cBhvr>
                                        <p:cTn id="26"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Les parcours scolaires particuliers</a:t>
            </a:r>
            <a:endParaRPr lang="fr-FR" sz="2800" dirty="0"/>
          </a:p>
          <a:p>
            <a:endParaRPr lang="fr-FR" dirty="0"/>
          </a:p>
        </p:txBody>
      </p:sp>
      <p:sp>
        <p:nvSpPr>
          <p:cNvPr id="7" name="ZoneTexte 6"/>
          <p:cNvSpPr txBox="1"/>
          <p:nvPr/>
        </p:nvSpPr>
        <p:spPr>
          <a:xfrm>
            <a:off x="539552" y="1412776"/>
            <a:ext cx="8064896" cy="1477328"/>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fr-FR" dirty="0"/>
              <a:t>Ce critère peut être invoqué pour la continuité de l’enseignement des langues.</a:t>
            </a:r>
          </a:p>
          <a:p>
            <a:pPr lvl="0"/>
            <a:r>
              <a:rPr lang="en-US" dirty="0"/>
              <a:t>Des formations particulières sont aussi proposées dans certains collèges (sections internationales, à horaires aménagés danse </a:t>
            </a:r>
            <a:r>
              <a:rPr lang="en-US" dirty="0" err="1"/>
              <a:t>ou</a:t>
            </a:r>
            <a:r>
              <a:rPr lang="en-US" dirty="0"/>
              <a:t> musique…)</a:t>
            </a:r>
          </a:p>
          <a:p>
            <a:pPr lvl="0"/>
            <a:r>
              <a:rPr lang="fr-FR" dirty="0"/>
              <a:t>La famille doit se renseigner auprès du collège concerné pour connaître les conditions d’accès à ces formations.</a:t>
            </a:r>
          </a:p>
        </p:txBody>
      </p:sp>
      <p:sp>
        <p:nvSpPr>
          <p:cNvPr id="5" name="ZoneTexte 4">
            <a:extLst>
              <a:ext uri="{FF2B5EF4-FFF2-40B4-BE49-F238E27FC236}">
                <a16:creationId xmlns:a16="http://schemas.microsoft.com/office/drawing/2014/main" id="{21D182E8-E83C-4BB7-B6AF-E4554DDB5C90}"/>
              </a:ext>
            </a:extLst>
          </p:cNvPr>
          <p:cNvSpPr txBox="1"/>
          <p:nvPr/>
        </p:nvSpPr>
        <p:spPr>
          <a:xfrm>
            <a:off x="539552" y="3601372"/>
            <a:ext cx="8064896" cy="1200329"/>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pPr lvl="0"/>
            <a:r>
              <a:rPr lang="fr-FR" dirty="0"/>
              <a:t>Il existe une liste départementale des parcours scolaires particuliers. Les formations qui ne font pas partie de cette liste ne relèvent pas de ce critère de dérogation.</a:t>
            </a:r>
          </a:p>
          <a:p>
            <a:pPr lvl="0"/>
            <a:r>
              <a:rPr lang="fr-FR" dirty="0"/>
              <a:t>Les parcours scolaires particuliers </a:t>
            </a:r>
            <a:r>
              <a:rPr lang="fr-FR" b="1" dirty="0"/>
              <a:t>font l’objet d’une demande de dérogation </a:t>
            </a:r>
            <a:r>
              <a:rPr lang="fr-FR" dirty="0"/>
              <a:t>même si la formation est dispensée dans le collège de secteur.</a:t>
            </a:r>
          </a:p>
        </p:txBody>
      </p:sp>
    </p:spTree>
    <p:extLst>
      <p:ext uri="{BB962C8B-B14F-4D97-AF65-F5344CB8AC3E}">
        <p14:creationId xmlns:p14="http://schemas.microsoft.com/office/powerpoint/2010/main" val="87048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Espace réservé du contenu 14">
            <a:extLst>
              <a:ext uri="{FF2B5EF4-FFF2-40B4-BE49-F238E27FC236}">
                <a16:creationId xmlns:a16="http://schemas.microsoft.com/office/drawing/2014/main" id="{D6FA79F9-B3E4-4465-AC16-8085F975F9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1942" y="980728"/>
            <a:ext cx="8880115" cy="4608241"/>
          </a:xfrm>
        </p:spPr>
      </p:pic>
      <p:sp>
        <p:nvSpPr>
          <p:cNvPr id="2" name="ZoneTexte 1"/>
          <p:cNvSpPr txBox="1"/>
          <p:nvPr/>
        </p:nvSpPr>
        <p:spPr>
          <a:xfrm>
            <a:off x="2094254" y="35332"/>
            <a:ext cx="5693957" cy="369332"/>
          </a:xfrm>
          <a:prstGeom prst="rect">
            <a:avLst/>
          </a:prstGeom>
          <a:noFill/>
        </p:spPr>
        <p:txBody>
          <a:bodyPr wrap="square" rtlCol="0">
            <a:spAutoFit/>
          </a:bodyPr>
          <a:lstStyle/>
          <a:p>
            <a:pPr algn="ctr"/>
            <a:r>
              <a:rPr lang="fr-FR" dirty="0"/>
              <a:t>Suite du volet 2 – parcours scolaire particulier</a:t>
            </a:r>
          </a:p>
        </p:txBody>
      </p:sp>
      <p:sp>
        <p:nvSpPr>
          <p:cNvPr id="7" name="Ellipse 6"/>
          <p:cNvSpPr/>
          <p:nvPr/>
        </p:nvSpPr>
        <p:spPr>
          <a:xfrm>
            <a:off x="395536" y="2708920"/>
            <a:ext cx="1944216" cy="4320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9" name="Groupe 8">
            <a:extLst>
              <a:ext uri="{FF2B5EF4-FFF2-40B4-BE49-F238E27FC236}">
                <a16:creationId xmlns:a16="http://schemas.microsoft.com/office/drawing/2014/main" id="{A9B65671-C8A6-4058-814D-BB75F6027700}"/>
              </a:ext>
            </a:extLst>
          </p:cNvPr>
          <p:cNvGrpSpPr/>
          <p:nvPr/>
        </p:nvGrpSpPr>
        <p:grpSpPr>
          <a:xfrm>
            <a:off x="3131840" y="5517232"/>
            <a:ext cx="3744416" cy="1080120"/>
            <a:chOff x="5008981" y="1095535"/>
            <a:chExt cx="2853522" cy="1251459"/>
          </a:xfrm>
        </p:grpSpPr>
        <p:sp>
          <p:nvSpPr>
            <p:cNvPr id="10" name="Bulle ronde 8">
              <a:extLst>
                <a:ext uri="{FF2B5EF4-FFF2-40B4-BE49-F238E27FC236}">
                  <a16:creationId xmlns:a16="http://schemas.microsoft.com/office/drawing/2014/main" id="{30F9CD7A-D175-4096-B3DA-EF7559738D2D}"/>
                </a:ext>
              </a:extLst>
            </p:cNvPr>
            <p:cNvSpPr/>
            <p:nvPr/>
          </p:nvSpPr>
          <p:spPr>
            <a:xfrm>
              <a:off x="5008981" y="1095535"/>
              <a:ext cx="2808312" cy="1251459"/>
            </a:xfrm>
            <a:prstGeom prst="wedgeEllipseCallout">
              <a:avLst>
                <a:gd name="adj1" fmla="val -124826"/>
                <a:gd name="adj2" fmla="val -80532"/>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9A4BB5C6-2138-4013-8559-C14D9098D71A}"/>
                </a:ext>
              </a:extLst>
            </p:cNvPr>
            <p:cNvSpPr txBox="1"/>
            <p:nvPr/>
          </p:nvSpPr>
          <p:spPr>
            <a:xfrm>
              <a:off x="5279038" y="1270660"/>
              <a:ext cx="2583465" cy="820178"/>
            </a:xfrm>
            <a:prstGeom prst="rect">
              <a:avLst/>
            </a:prstGeom>
            <a:noFill/>
          </p:spPr>
          <p:txBody>
            <a:bodyPr wrap="square" rtlCol="0">
              <a:spAutoFit/>
            </a:bodyPr>
            <a:lstStyle/>
            <a:p>
              <a:r>
                <a:rPr lang="fr-FR" sz="2000" dirty="0"/>
                <a:t>Indiquer le motif « parcours scolaire particulier ».</a:t>
              </a:r>
            </a:p>
          </p:txBody>
        </p:sp>
      </p:grpSp>
      <p:grpSp>
        <p:nvGrpSpPr>
          <p:cNvPr id="16" name="Groupe 15">
            <a:extLst>
              <a:ext uri="{FF2B5EF4-FFF2-40B4-BE49-F238E27FC236}">
                <a16:creationId xmlns:a16="http://schemas.microsoft.com/office/drawing/2014/main" id="{B41ECD41-28EA-4704-9F60-3C7EA52B27A0}"/>
              </a:ext>
            </a:extLst>
          </p:cNvPr>
          <p:cNvGrpSpPr/>
          <p:nvPr/>
        </p:nvGrpSpPr>
        <p:grpSpPr>
          <a:xfrm>
            <a:off x="4579886" y="1916832"/>
            <a:ext cx="4145257" cy="1944216"/>
            <a:chOff x="5008981" y="1095535"/>
            <a:chExt cx="2939098" cy="1251459"/>
          </a:xfrm>
        </p:grpSpPr>
        <p:sp>
          <p:nvSpPr>
            <p:cNvPr id="17" name="Bulle ronde 8">
              <a:extLst>
                <a:ext uri="{FF2B5EF4-FFF2-40B4-BE49-F238E27FC236}">
                  <a16:creationId xmlns:a16="http://schemas.microsoft.com/office/drawing/2014/main" id="{4DC1613E-6DE6-4C5B-87FB-052D5F01CC1D}"/>
                </a:ext>
              </a:extLst>
            </p:cNvPr>
            <p:cNvSpPr/>
            <p:nvPr/>
          </p:nvSpPr>
          <p:spPr>
            <a:xfrm>
              <a:off x="5008981" y="1095535"/>
              <a:ext cx="2808312" cy="1251459"/>
            </a:xfrm>
            <a:prstGeom prst="wedgeEllipseCallout">
              <a:avLst>
                <a:gd name="adj1" fmla="val -133981"/>
                <a:gd name="adj2" fmla="val -69311"/>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ZoneTexte 17">
              <a:extLst>
                <a:ext uri="{FF2B5EF4-FFF2-40B4-BE49-F238E27FC236}">
                  <a16:creationId xmlns:a16="http://schemas.microsoft.com/office/drawing/2014/main" id="{BD450895-67F6-47C4-8624-971070632633}"/>
                </a:ext>
              </a:extLst>
            </p:cNvPr>
            <p:cNvSpPr txBox="1"/>
            <p:nvPr/>
          </p:nvSpPr>
          <p:spPr>
            <a:xfrm>
              <a:off x="5242132" y="1264642"/>
              <a:ext cx="2705947" cy="851875"/>
            </a:xfrm>
            <a:prstGeom prst="rect">
              <a:avLst/>
            </a:prstGeom>
            <a:noFill/>
          </p:spPr>
          <p:txBody>
            <a:bodyPr wrap="square" rtlCol="0">
              <a:spAutoFit/>
            </a:bodyPr>
            <a:lstStyle/>
            <a:p>
              <a:r>
                <a:rPr lang="fr-FR" sz="2000" dirty="0"/>
                <a:t>Préciser le type de formation : section internationale ou franco-allemande, classe à horaires aménagés…</a:t>
              </a:r>
            </a:p>
          </p:txBody>
        </p:sp>
      </p:grpSp>
    </p:spTree>
    <p:extLst>
      <p:ext uri="{BB962C8B-B14F-4D97-AF65-F5344CB8AC3E}">
        <p14:creationId xmlns:p14="http://schemas.microsoft.com/office/powerpoint/2010/main" val="2471673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2" presetClass="exit" presetSubtype="0" fill="hold" nodeType="withEffect">
                                  <p:stCondLst>
                                    <p:cond delay="0"/>
                                  </p:stCondLst>
                                  <p:childTnLst>
                                    <p:animEffect transition="out" filter="fade">
                                      <p:cBhvr>
                                        <p:cTn id="23" dur="1000"/>
                                        <p:tgtEl>
                                          <p:spTgt spid="16"/>
                                        </p:tgtEl>
                                      </p:cBhvr>
                                    </p:animEffect>
                                    <p:anim calcmode="lin" valueType="num">
                                      <p:cBhvr>
                                        <p:cTn id="24" dur="1000"/>
                                        <p:tgtEl>
                                          <p:spTgt spid="16"/>
                                        </p:tgtEl>
                                        <p:attrNameLst>
                                          <p:attrName>ppt_x</p:attrName>
                                        </p:attrNameLst>
                                      </p:cBhvr>
                                      <p:tavLst>
                                        <p:tav tm="0">
                                          <p:val>
                                            <p:strVal val="ppt_x"/>
                                          </p:val>
                                        </p:tav>
                                        <p:tav tm="100000">
                                          <p:val>
                                            <p:strVal val="ppt_x"/>
                                          </p:val>
                                        </p:tav>
                                      </p:tavLst>
                                    </p:anim>
                                    <p:anim calcmode="lin" valueType="num">
                                      <p:cBhvr>
                                        <p:cTn id="25" dur="1000"/>
                                        <p:tgtEl>
                                          <p:spTgt spid="16"/>
                                        </p:tgtEl>
                                        <p:attrNameLst>
                                          <p:attrName>ppt_y</p:attrName>
                                        </p:attrNameLst>
                                      </p:cBhvr>
                                      <p:tavLst>
                                        <p:tav tm="0">
                                          <p:val>
                                            <p:strVal val="ppt_y"/>
                                          </p:val>
                                        </p:tav>
                                        <p:tav tm="100000">
                                          <p:val>
                                            <p:strVal val="ppt_y+.1"/>
                                          </p:val>
                                        </p:tav>
                                      </p:tavLst>
                                    </p:anim>
                                    <p:set>
                                      <p:cBhvr>
                                        <p:cTn id="26" dur="1" fill="hold">
                                          <p:stCondLst>
                                            <p:cond delay="999"/>
                                          </p:stCondLst>
                                        </p:cTn>
                                        <p:tgtEl>
                                          <p:spTgt spid="1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42" presetClass="exit" presetSubtype="0" fill="hold" nodeType="clickEffect">
                                  <p:stCondLst>
                                    <p:cond delay="0"/>
                                  </p:stCondLst>
                                  <p:childTnLst>
                                    <p:animEffect transition="out" filter="fade">
                                      <p:cBhvr>
                                        <p:cTn id="30" dur="1000"/>
                                        <p:tgtEl>
                                          <p:spTgt spid="9"/>
                                        </p:tgtEl>
                                      </p:cBhvr>
                                    </p:animEffect>
                                    <p:anim calcmode="lin" valueType="num">
                                      <p:cBhvr>
                                        <p:cTn id="31" dur="1000"/>
                                        <p:tgtEl>
                                          <p:spTgt spid="9"/>
                                        </p:tgtEl>
                                        <p:attrNameLst>
                                          <p:attrName>ppt_x</p:attrName>
                                        </p:attrNameLst>
                                      </p:cBhvr>
                                      <p:tavLst>
                                        <p:tav tm="0">
                                          <p:val>
                                            <p:strVal val="ppt_x"/>
                                          </p:val>
                                        </p:tav>
                                        <p:tav tm="100000">
                                          <p:val>
                                            <p:strVal val="ppt_x"/>
                                          </p:val>
                                        </p:tav>
                                      </p:tavLst>
                                    </p:anim>
                                    <p:anim calcmode="lin" valueType="num">
                                      <p:cBhvr>
                                        <p:cTn id="32" dur="1000"/>
                                        <p:tgtEl>
                                          <p:spTgt spid="9"/>
                                        </p:tgtEl>
                                        <p:attrNameLst>
                                          <p:attrName>ppt_y</p:attrName>
                                        </p:attrNameLst>
                                      </p:cBhvr>
                                      <p:tavLst>
                                        <p:tav tm="0">
                                          <p:val>
                                            <p:strVal val="ppt_y"/>
                                          </p:val>
                                        </p:tav>
                                        <p:tav tm="100000">
                                          <p:val>
                                            <p:strVal val="ppt_y+.1"/>
                                          </p:val>
                                        </p:tav>
                                      </p:tavLst>
                                    </p:anim>
                                    <p:set>
                                      <p:cBhvr>
                                        <p:cTn id="33" dur="1" fill="hold">
                                          <p:stCondLst>
                                            <p:cond delay="999"/>
                                          </p:stCondLst>
                                        </p:cTn>
                                        <p:tgtEl>
                                          <p:spTgt spid="9"/>
                                        </p:tgtEl>
                                        <p:attrNameLst>
                                          <p:attrName>style.visibility</p:attrName>
                                        </p:attrNameLst>
                                      </p:cBhvr>
                                      <p:to>
                                        <p:strVal val="hidden"/>
                                      </p:to>
                                    </p:set>
                                  </p:childTnLst>
                                </p:cTn>
                              </p:par>
                              <p:par>
                                <p:cTn id="34" presetID="47" presetClass="exit" presetSubtype="0" fill="hold" grpId="1" nodeType="withEffect">
                                  <p:stCondLst>
                                    <p:cond delay="0"/>
                                  </p:stCondLst>
                                  <p:childTnLst>
                                    <p:animEffect transition="out" filter="fade">
                                      <p:cBhvr>
                                        <p:cTn id="35" dur="1000"/>
                                        <p:tgtEl>
                                          <p:spTgt spid="7"/>
                                        </p:tgtEl>
                                      </p:cBhvr>
                                    </p:animEffect>
                                    <p:anim calcmode="lin" valueType="num">
                                      <p:cBhvr>
                                        <p:cTn id="36" dur="1000"/>
                                        <p:tgtEl>
                                          <p:spTgt spid="7"/>
                                        </p:tgtEl>
                                        <p:attrNameLst>
                                          <p:attrName>ppt_x</p:attrName>
                                        </p:attrNameLst>
                                      </p:cBhvr>
                                      <p:tavLst>
                                        <p:tav tm="0">
                                          <p:val>
                                            <p:strVal val="ppt_x"/>
                                          </p:val>
                                        </p:tav>
                                        <p:tav tm="100000">
                                          <p:val>
                                            <p:strVal val="ppt_x"/>
                                          </p:val>
                                        </p:tav>
                                      </p:tavLst>
                                    </p:anim>
                                    <p:anim calcmode="lin" valueType="num">
                                      <p:cBhvr>
                                        <p:cTn id="37" dur="1000"/>
                                        <p:tgtEl>
                                          <p:spTgt spid="7"/>
                                        </p:tgtEl>
                                        <p:attrNameLst>
                                          <p:attrName>ppt_y</p:attrName>
                                        </p:attrNameLst>
                                      </p:cBhvr>
                                      <p:tavLst>
                                        <p:tav tm="0">
                                          <p:val>
                                            <p:strVal val="ppt_y"/>
                                          </p:val>
                                        </p:tav>
                                        <p:tav tm="100000">
                                          <p:val>
                                            <p:strVal val="ppt_y-.1"/>
                                          </p:val>
                                        </p:tav>
                                      </p:tavLst>
                                    </p:anim>
                                    <p:set>
                                      <p:cBhvr>
                                        <p:cTn id="38" dur="1" fill="hold">
                                          <p:stCondLst>
                                            <p:cond delay="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Les procédures spécifiques</a:t>
            </a:r>
            <a:endParaRPr lang="fr-FR" dirty="0"/>
          </a:p>
        </p:txBody>
      </p:sp>
      <p:sp>
        <p:nvSpPr>
          <p:cNvPr id="4" name="ZoneTexte 3"/>
          <p:cNvSpPr txBox="1"/>
          <p:nvPr/>
        </p:nvSpPr>
        <p:spPr>
          <a:xfrm>
            <a:off x="463588" y="1412776"/>
            <a:ext cx="8064896" cy="1754326"/>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en-US" dirty="0" err="1"/>
              <a:t>Elles</a:t>
            </a:r>
            <a:r>
              <a:rPr lang="en-US" dirty="0"/>
              <a:t> concernent</a:t>
            </a:r>
            <a:endParaRPr lang="fr-FR" dirty="0"/>
          </a:p>
          <a:p>
            <a:pPr marL="285750" lvl="0" indent="-285750">
              <a:buFontTx/>
              <a:buChar char="-"/>
            </a:pPr>
            <a:r>
              <a:rPr lang="en-US" dirty="0"/>
              <a:t>les élèves qui relèvent des enseignements adaptés (</a:t>
            </a:r>
            <a:r>
              <a:rPr lang="en-US" b="1" dirty="0"/>
              <a:t>SEGPA</a:t>
            </a:r>
            <a:r>
              <a:rPr lang="en-US" dirty="0"/>
              <a:t>) ;</a:t>
            </a:r>
          </a:p>
          <a:p>
            <a:pPr marL="285750" lvl="0" indent="-285750">
              <a:buFontTx/>
              <a:buChar char="-"/>
            </a:pPr>
            <a:r>
              <a:rPr lang="en-US" dirty="0"/>
              <a:t>les élèves qui ont obtenu, suite à une notification de la MDPH, une décision d’orientation en </a:t>
            </a:r>
            <a:r>
              <a:rPr lang="en-US" b="1" dirty="0"/>
              <a:t>ULIS ;</a:t>
            </a:r>
          </a:p>
          <a:p>
            <a:pPr marL="285750" lvl="0" indent="-285750">
              <a:buFontTx/>
              <a:buChar char="-"/>
            </a:pPr>
            <a:r>
              <a:rPr lang="en-US" dirty="0"/>
              <a:t>les élèves nouvellement arrivés en France qui doivent intégrer une </a:t>
            </a:r>
            <a:r>
              <a:rPr lang="en-US" b="1" dirty="0"/>
              <a:t>UPE2A</a:t>
            </a:r>
            <a:r>
              <a:rPr lang="en-US" dirty="0"/>
              <a:t> en </a:t>
            </a:r>
            <a:r>
              <a:rPr lang="en-US" dirty="0" err="1"/>
              <a:t>collège</a:t>
            </a:r>
            <a:r>
              <a:rPr lang="en-US" dirty="0"/>
              <a:t>.</a:t>
            </a:r>
            <a:endParaRPr lang="fr-FR" dirty="0"/>
          </a:p>
        </p:txBody>
      </p:sp>
      <p:sp>
        <p:nvSpPr>
          <p:cNvPr id="5" name="ZoneTexte 4">
            <a:extLst>
              <a:ext uri="{FF2B5EF4-FFF2-40B4-BE49-F238E27FC236}">
                <a16:creationId xmlns:a16="http://schemas.microsoft.com/office/drawing/2014/main" id="{7FB47570-D5FC-412A-B262-4110CC841C4D}"/>
              </a:ext>
            </a:extLst>
          </p:cNvPr>
          <p:cNvSpPr txBox="1"/>
          <p:nvPr/>
        </p:nvSpPr>
        <p:spPr>
          <a:xfrm>
            <a:off x="461613" y="3789040"/>
            <a:ext cx="8064896" cy="646331"/>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en-US" dirty="0" err="1"/>
              <a:t>Ces</a:t>
            </a:r>
            <a:r>
              <a:rPr lang="en-US" dirty="0"/>
              <a:t> procédures spécifiques </a:t>
            </a:r>
            <a:r>
              <a:rPr lang="en-US" b="1" dirty="0"/>
              <a:t>ne sont pas dérogatoires</a:t>
            </a:r>
            <a:r>
              <a:rPr lang="en-US" dirty="0"/>
              <a:t>. Les places disponibles sont limitées. L’affectation se décide en commission à la DSDEN (direction académique).</a:t>
            </a:r>
            <a:endParaRPr lang="fr-FR" dirty="0"/>
          </a:p>
        </p:txBody>
      </p:sp>
    </p:spTree>
    <p:extLst>
      <p:ext uri="{BB962C8B-B14F-4D97-AF65-F5344CB8AC3E}">
        <p14:creationId xmlns:p14="http://schemas.microsoft.com/office/powerpoint/2010/main" val="4220240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98396" y="35332"/>
            <a:ext cx="4824535" cy="369332"/>
          </a:xfrm>
          <a:prstGeom prst="rect">
            <a:avLst/>
          </a:prstGeom>
          <a:noFill/>
        </p:spPr>
        <p:txBody>
          <a:bodyPr wrap="square" rtlCol="0">
            <a:spAutoFit/>
          </a:bodyPr>
          <a:lstStyle/>
          <a:p>
            <a:pPr algn="ctr"/>
            <a:r>
              <a:rPr lang="fr-FR" dirty="0"/>
              <a:t>Suite du volet 2 – procédures spécifiques</a:t>
            </a:r>
          </a:p>
        </p:txBody>
      </p:sp>
      <p:pic>
        <p:nvPicPr>
          <p:cNvPr id="12" name="Espace réservé du contenu 11">
            <a:extLst>
              <a:ext uri="{FF2B5EF4-FFF2-40B4-BE49-F238E27FC236}">
                <a16:creationId xmlns:a16="http://schemas.microsoft.com/office/drawing/2014/main" id="{18BC6516-1BD3-4B08-9EFC-2FCEB38D816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7791" y="568157"/>
            <a:ext cx="8848418" cy="5971326"/>
          </a:xfrm>
        </p:spPr>
      </p:pic>
      <p:sp>
        <p:nvSpPr>
          <p:cNvPr id="5" name="Ellipse 4"/>
          <p:cNvSpPr/>
          <p:nvPr/>
        </p:nvSpPr>
        <p:spPr>
          <a:xfrm>
            <a:off x="3707904" y="3280088"/>
            <a:ext cx="864096" cy="27373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Ellipse 7"/>
          <p:cNvSpPr/>
          <p:nvPr/>
        </p:nvSpPr>
        <p:spPr>
          <a:xfrm>
            <a:off x="4860032" y="4077072"/>
            <a:ext cx="864096"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9" name="Groupe 8">
            <a:extLst>
              <a:ext uri="{FF2B5EF4-FFF2-40B4-BE49-F238E27FC236}">
                <a16:creationId xmlns:a16="http://schemas.microsoft.com/office/drawing/2014/main" id="{ECF775BC-4472-4F41-A3C6-E1D8109FADB2}"/>
              </a:ext>
            </a:extLst>
          </p:cNvPr>
          <p:cNvGrpSpPr/>
          <p:nvPr/>
        </p:nvGrpSpPr>
        <p:grpSpPr>
          <a:xfrm>
            <a:off x="3798030" y="1043805"/>
            <a:ext cx="3043450" cy="1763224"/>
            <a:chOff x="5008981" y="1095535"/>
            <a:chExt cx="2853521" cy="1251459"/>
          </a:xfrm>
        </p:grpSpPr>
        <p:sp>
          <p:nvSpPr>
            <p:cNvPr id="10" name="Bulle ronde 8">
              <a:extLst>
                <a:ext uri="{FF2B5EF4-FFF2-40B4-BE49-F238E27FC236}">
                  <a16:creationId xmlns:a16="http://schemas.microsoft.com/office/drawing/2014/main" id="{326466ED-54FF-4486-95FB-E48637C63193}"/>
                </a:ext>
              </a:extLst>
            </p:cNvPr>
            <p:cNvSpPr/>
            <p:nvPr/>
          </p:nvSpPr>
          <p:spPr>
            <a:xfrm>
              <a:off x="5008981" y="1095535"/>
              <a:ext cx="2808312" cy="1251459"/>
            </a:xfrm>
            <a:prstGeom prst="wedgeEllipseCallout">
              <a:avLst>
                <a:gd name="adj1" fmla="val 57467"/>
                <a:gd name="adj2" fmla="val 96994"/>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F419A86A-3D21-40E7-947B-877418D226A0}"/>
                </a:ext>
              </a:extLst>
            </p:cNvPr>
            <p:cNvSpPr txBox="1"/>
            <p:nvPr/>
          </p:nvSpPr>
          <p:spPr>
            <a:xfrm>
              <a:off x="5347155" y="1270659"/>
              <a:ext cx="2515347" cy="939319"/>
            </a:xfrm>
            <a:prstGeom prst="rect">
              <a:avLst/>
            </a:prstGeom>
            <a:noFill/>
          </p:spPr>
          <p:txBody>
            <a:bodyPr wrap="square" rtlCol="0">
              <a:spAutoFit/>
            </a:bodyPr>
            <a:lstStyle/>
            <a:p>
              <a:r>
                <a:rPr lang="fr-FR" sz="2000" dirty="0"/>
                <a:t>On complète le cadre correspondant à la formation demandée : SEGPA…</a:t>
              </a:r>
            </a:p>
          </p:txBody>
        </p:sp>
      </p:grpSp>
      <p:grpSp>
        <p:nvGrpSpPr>
          <p:cNvPr id="13" name="Groupe 12">
            <a:extLst>
              <a:ext uri="{FF2B5EF4-FFF2-40B4-BE49-F238E27FC236}">
                <a16:creationId xmlns:a16="http://schemas.microsoft.com/office/drawing/2014/main" id="{DD43E385-8C86-4EE9-A1DF-A94D8F4FE390}"/>
              </a:ext>
            </a:extLst>
          </p:cNvPr>
          <p:cNvGrpSpPr/>
          <p:nvPr/>
        </p:nvGrpSpPr>
        <p:grpSpPr>
          <a:xfrm>
            <a:off x="880800" y="1917770"/>
            <a:ext cx="2635192" cy="940028"/>
            <a:chOff x="5008981" y="1095535"/>
            <a:chExt cx="2808312" cy="1251459"/>
          </a:xfrm>
        </p:grpSpPr>
        <p:sp>
          <p:nvSpPr>
            <p:cNvPr id="14" name="Bulle ronde 8">
              <a:extLst>
                <a:ext uri="{FF2B5EF4-FFF2-40B4-BE49-F238E27FC236}">
                  <a16:creationId xmlns:a16="http://schemas.microsoft.com/office/drawing/2014/main" id="{37B01601-2015-4B16-87E9-0F1FE64FC524}"/>
                </a:ext>
              </a:extLst>
            </p:cNvPr>
            <p:cNvSpPr/>
            <p:nvPr/>
          </p:nvSpPr>
          <p:spPr>
            <a:xfrm>
              <a:off x="5008981" y="1095535"/>
              <a:ext cx="2808312" cy="1251459"/>
            </a:xfrm>
            <a:prstGeom prst="wedgeEllipseCallout">
              <a:avLst>
                <a:gd name="adj1" fmla="val 182678"/>
                <a:gd name="adj2" fmla="val 213915"/>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a:extLst>
                <a:ext uri="{FF2B5EF4-FFF2-40B4-BE49-F238E27FC236}">
                  <a16:creationId xmlns:a16="http://schemas.microsoft.com/office/drawing/2014/main" id="{D9ACBD8A-1CC1-439E-B585-3F662E5F919D}"/>
                </a:ext>
              </a:extLst>
            </p:cNvPr>
            <p:cNvSpPr txBox="1"/>
            <p:nvPr/>
          </p:nvSpPr>
          <p:spPr>
            <a:xfrm>
              <a:off x="5364088" y="1474657"/>
              <a:ext cx="1343982" cy="532666"/>
            </a:xfrm>
            <a:prstGeom prst="rect">
              <a:avLst/>
            </a:prstGeom>
            <a:noFill/>
          </p:spPr>
          <p:txBody>
            <a:bodyPr wrap="square" rtlCol="0">
              <a:spAutoFit/>
            </a:bodyPr>
            <a:lstStyle/>
            <a:p>
              <a:r>
                <a:rPr lang="fr-FR" sz="2000" dirty="0"/>
                <a:t>…ou ULIS.</a:t>
              </a:r>
            </a:p>
          </p:txBody>
        </p:sp>
      </p:grpSp>
    </p:spTree>
    <p:extLst>
      <p:ext uri="{BB962C8B-B14F-4D97-AF65-F5344CB8AC3E}">
        <p14:creationId xmlns:p14="http://schemas.microsoft.com/office/powerpoint/2010/main" val="249043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par>
                                <p:cTn id="22" presetID="47" presetClass="exit" presetSubtype="0" fill="hold" grpId="1" nodeType="withEffect">
                                  <p:stCondLst>
                                    <p:cond delay="0"/>
                                  </p:stCondLst>
                                  <p:childTnLst>
                                    <p:animEffect transition="out" filter="fade">
                                      <p:cBhvr>
                                        <p:cTn id="23" dur="1000"/>
                                        <p:tgtEl>
                                          <p:spTgt spid="5"/>
                                        </p:tgtEl>
                                      </p:cBhvr>
                                    </p:animEffect>
                                    <p:anim calcmode="lin" valueType="num">
                                      <p:cBhvr>
                                        <p:cTn id="24" dur="1000"/>
                                        <p:tgtEl>
                                          <p:spTgt spid="5"/>
                                        </p:tgtEl>
                                        <p:attrNameLst>
                                          <p:attrName>ppt_x</p:attrName>
                                        </p:attrNameLst>
                                      </p:cBhvr>
                                      <p:tavLst>
                                        <p:tav tm="0">
                                          <p:val>
                                            <p:strVal val="ppt_x"/>
                                          </p:val>
                                        </p:tav>
                                        <p:tav tm="100000">
                                          <p:val>
                                            <p:strVal val="ppt_x"/>
                                          </p:val>
                                        </p:tav>
                                      </p:tavLst>
                                    </p:anim>
                                    <p:anim calcmode="lin" valueType="num">
                                      <p:cBhvr>
                                        <p:cTn id="25" dur="1000"/>
                                        <p:tgtEl>
                                          <p:spTgt spid="5"/>
                                        </p:tgtEl>
                                        <p:attrNameLst>
                                          <p:attrName>ppt_y</p:attrName>
                                        </p:attrNameLst>
                                      </p:cBhvr>
                                      <p:tavLst>
                                        <p:tav tm="0">
                                          <p:val>
                                            <p:strVal val="ppt_y"/>
                                          </p:val>
                                        </p:tav>
                                        <p:tav tm="100000">
                                          <p:val>
                                            <p:strVal val="ppt_y-.1"/>
                                          </p:val>
                                        </p:tav>
                                      </p:tavLst>
                                    </p:anim>
                                    <p:set>
                                      <p:cBhvr>
                                        <p:cTn id="26" dur="1" fill="hold">
                                          <p:stCondLst>
                                            <p:cond delay="999"/>
                                          </p:stCondLst>
                                        </p:cTn>
                                        <p:tgtEl>
                                          <p:spTgt spid="5"/>
                                        </p:tgtEl>
                                        <p:attrNameLst>
                                          <p:attrName>style.visibility</p:attrName>
                                        </p:attrNameLst>
                                      </p:cBhvr>
                                      <p:to>
                                        <p:strVal val="hidden"/>
                                      </p:to>
                                    </p:set>
                                  </p:childTnLst>
                                </p:cTn>
                              </p:par>
                              <p:par>
                                <p:cTn id="27" presetID="42" presetClass="exit" presetSubtype="0" fill="hold" nodeType="withEffect">
                                  <p:stCondLst>
                                    <p:cond delay="0"/>
                                  </p:stCondLst>
                                  <p:childTnLst>
                                    <p:animEffect transition="out" filter="fade">
                                      <p:cBhvr>
                                        <p:cTn id="28" dur="1000"/>
                                        <p:tgtEl>
                                          <p:spTgt spid="9"/>
                                        </p:tgtEl>
                                      </p:cBhvr>
                                    </p:animEffect>
                                    <p:anim calcmode="lin" valueType="num">
                                      <p:cBhvr>
                                        <p:cTn id="29" dur="1000"/>
                                        <p:tgtEl>
                                          <p:spTgt spid="9"/>
                                        </p:tgtEl>
                                        <p:attrNameLst>
                                          <p:attrName>ppt_x</p:attrName>
                                        </p:attrNameLst>
                                      </p:cBhvr>
                                      <p:tavLst>
                                        <p:tav tm="0">
                                          <p:val>
                                            <p:strVal val="ppt_x"/>
                                          </p:val>
                                        </p:tav>
                                        <p:tav tm="100000">
                                          <p:val>
                                            <p:strVal val="ppt_x"/>
                                          </p:val>
                                        </p:tav>
                                      </p:tavLst>
                                    </p:anim>
                                    <p:anim calcmode="lin" valueType="num">
                                      <p:cBhvr>
                                        <p:cTn id="30" dur="1000"/>
                                        <p:tgtEl>
                                          <p:spTgt spid="9"/>
                                        </p:tgtEl>
                                        <p:attrNameLst>
                                          <p:attrName>ppt_y</p:attrName>
                                        </p:attrNameLst>
                                      </p:cBhvr>
                                      <p:tavLst>
                                        <p:tav tm="0">
                                          <p:val>
                                            <p:strVal val="ppt_y"/>
                                          </p:val>
                                        </p:tav>
                                        <p:tav tm="100000">
                                          <p:val>
                                            <p:strVal val="ppt_y+.1"/>
                                          </p:val>
                                        </p:tav>
                                      </p:tavLst>
                                    </p:anim>
                                    <p:set>
                                      <p:cBhvr>
                                        <p:cTn id="31" dur="1" fill="hold">
                                          <p:stCondLst>
                                            <p:cond delay="999"/>
                                          </p:stCondLst>
                                        </p:cTn>
                                        <p:tgtEl>
                                          <p:spTgt spid="9"/>
                                        </p:tgtEl>
                                        <p:attrNameLst>
                                          <p:attrName>style.visibility</p:attrName>
                                        </p:attrNameLst>
                                      </p:cBhvr>
                                      <p:to>
                                        <p:strVal val="hidden"/>
                                      </p:to>
                                    </p:set>
                                  </p:childTnLst>
                                </p:cTn>
                              </p:par>
                              <p:par>
                                <p:cTn id="32" presetID="47" presetClass="entr" presetSubtype="0"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1000"/>
                                        <p:tgtEl>
                                          <p:spTgt spid="8"/>
                                        </p:tgtEl>
                                      </p:cBhvr>
                                    </p:animEffect>
                                    <p:anim calcmode="lin" valueType="num">
                                      <p:cBhvr>
                                        <p:cTn id="35" dur="1000" fill="hold"/>
                                        <p:tgtEl>
                                          <p:spTgt spid="8"/>
                                        </p:tgtEl>
                                        <p:attrNameLst>
                                          <p:attrName>ppt_x</p:attrName>
                                        </p:attrNameLst>
                                      </p:cBhvr>
                                      <p:tavLst>
                                        <p:tav tm="0">
                                          <p:val>
                                            <p:strVal val="#ppt_x"/>
                                          </p:val>
                                        </p:tav>
                                        <p:tav tm="100000">
                                          <p:val>
                                            <p:strVal val="#ppt_x"/>
                                          </p:val>
                                        </p:tav>
                                      </p:tavLst>
                                    </p:anim>
                                    <p:anim calcmode="lin" valueType="num">
                                      <p:cBhvr>
                                        <p:cTn id="3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xit" presetSubtype="0" fill="hold" nodeType="clickEffect">
                                  <p:stCondLst>
                                    <p:cond delay="0"/>
                                  </p:stCondLst>
                                  <p:childTnLst>
                                    <p:animEffect transition="out" filter="fade">
                                      <p:cBhvr>
                                        <p:cTn id="40" dur="1000"/>
                                        <p:tgtEl>
                                          <p:spTgt spid="13"/>
                                        </p:tgtEl>
                                      </p:cBhvr>
                                    </p:animEffect>
                                    <p:anim calcmode="lin" valueType="num">
                                      <p:cBhvr>
                                        <p:cTn id="41" dur="1000"/>
                                        <p:tgtEl>
                                          <p:spTgt spid="13"/>
                                        </p:tgtEl>
                                        <p:attrNameLst>
                                          <p:attrName>ppt_x</p:attrName>
                                        </p:attrNameLst>
                                      </p:cBhvr>
                                      <p:tavLst>
                                        <p:tav tm="0">
                                          <p:val>
                                            <p:strVal val="ppt_x"/>
                                          </p:val>
                                        </p:tav>
                                        <p:tav tm="100000">
                                          <p:val>
                                            <p:strVal val="ppt_x"/>
                                          </p:val>
                                        </p:tav>
                                      </p:tavLst>
                                    </p:anim>
                                    <p:anim calcmode="lin" valueType="num">
                                      <p:cBhvr>
                                        <p:cTn id="42" dur="1000"/>
                                        <p:tgtEl>
                                          <p:spTgt spid="13"/>
                                        </p:tgtEl>
                                        <p:attrNameLst>
                                          <p:attrName>ppt_y</p:attrName>
                                        </p:attrNameLst>
                                      </p:cBhvr>
                                      <p:tavLst>
                                        <p:tav tm="0">
                                          <p:val>
                                            <p:strVal val="ppt_y"/>
                                          </p:val>
                                        </p:tav>
                                        <p:tav tm="100000">
                                          <p:val>
                                            <p:strVal val="ppt_y+.1"/>
                                          </p:val>
                                        </p:tav>
                                      </p:tavLst>
                                    </p:anim>
                                    <p:set>
                                      <p:cBhvr>
                                        <p:cTn id="43" dur="1" fill="hold">
                                          <p:stCondLst>
                                            <p:cond delay="999"/>
                                          </p:stCondLst>
                                        </p:cTn>
                                        <p:tgtEl>
                                          <p:spTgt spid="13"/>
                                        </p:tgtEl>
                                        <p:attrNameLst>
                                          <p:attrName>style.visibility</p:attrName>
                                        </p:attrNameLst>
                                      </p:cBhvr>
                                      <p:to>
                                        <p:strVal val="hidden"/>
                                      </p:to>
                                    </p:set>
                                  </p:childTnLst>
                                </p:cTn>
                              </p:par>
                              <p:par>
                                <p:cTn id="44" presetID="47" presetClass="exit" presetSubtype="0" fill="hold" grpId="1" nodeType="withEffect">
                                  <p:stCondLst>
                                    <p:cond delay="0"/>
                                  </p:stCondLst>
                                  <p:childTnLst>
                                    <p:animEffect transition="out" filter="fade">
                                      <p:cBhvr>
                                        <p:cTn id="45" dur="1000"/>
                                        <p:tgtEl>
                                          <p:spTgt spid="8"/>
                                        </p:tgtEl>
                                      </p:cBhvr>
                                    </p:animEffect>
                                    <p:anim calcmode="lin" valueType="num">
                                      <p:cBhvr>
                                        <p:cTn id="46" dur="1000"/>
                                        <p:tgtEl>
                                          <p:spTgt spid="8"/>
                                        </p:tgtEl>
                                        <p:attrNameLst>
                                          <p:attrName>ppt_x</p:attrName>
                                        </p:attrNameLst>
                                      </p:cBhvr>
                                      <p:tavLst>
                                        <p:tav tm="0">
                                          <p:val>
                                            <p:strVal val="ppt_x"/>
                                          </p:val>
                                        </p:tav>
                                        <p:tav tm="100000">
                                          <p:val>
                                            <p:strVal val="ppt_x"/>
                                          </p:val>
                                        </p:tav>
                                      </p:tavLst>
                                    </p:anim>
                                    <p:anim calcmode="lin" valueType="num">
                                      <p:cBhvr>
                                        <p:cTn id="47" dur="1000"/>
                                        <p:tgtEl>
                                          <p:spTgt spid="8"/>
                                        </p:tgtEl>
                                        <p:attrNameLst>
                                          <p:attrName>ppt_y</p:attrName>
                                        </p:attrNameLst>
                                      </p:cBhvr>
                                      <p:tavLst>
                                        <p:tav tm="0">
                                          <p:val>
                                            <p:strVal val="ppt_y"/>
                                          </p:val>
                                        </p:tav>
                                        <p:tav tm="100000">
                                          <p:val>
                                            <p:strVal val="ppt_y-.1"/>
                                          </p:val>
                                        </p:tav>
                                      </p:tavLst>
                                    </p:anim>
                                    <p:set>
                                      <p:cBhvr>
                                        <p:cTn id="48" dur="1" fill="hold">
                                          <p:stCondLst>
                                            <p:cond delay="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8" grpId="0" animBg="1"/>
      <p:bldP spid="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Déroulement des opérations</a:t>
            </a:r>
          </a:p>
          <a:p>
            <a:endParaRPr lang="fr-FR" dirty="0"/>
          </a:p>
          <a:p>
            <a:endParaRPr lang="fr-FR" dirty="0"/>
          </a:p>
        </p:txBody>
      </p:sp>
      <p:sp>
        <p:nvSpPr>
          <p:cNvPr id="7" name="ZoneTexte 6"/>
          <p:cNvSpPr txBox="1"/>
          <p:nvPr/>
        </p:nvSpPr>
        <p:spPr>
          <a:xfrm>
            <a:off x="540000" y="3960000"/>
            <a:ext cx="8064896" cy="1015663"/>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4) Dans l’application Affelnet6, le directeur met à jour les renseignements modifiés sur le volet 1. Le collège de secteur est déterminé automatiquement en fonction de l’adresse du domicile.</a:t>
            </a:r>
          </a:p>
        </p:txBody>
      </p:sp>
      <p:sp>
        <p:nvSpPr>
          <p:cNvPr id="9" name="ZoneTexte 8"/>
          <p:cNvSpPr txBox="1"/>
          <p:nvPr/>
        </p:nvSpPr>
        <p:spPr>
          <a:xfrm>
            <a:off x="540000" y="6192000"/>
            <a:ext cx="8064896" cy="400110"/>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6) Le directeur saisit les vœux des familles dans l’application.</a:t>
            </a:r>
          </a:p>
        </p:txBody>
      </p:sp>
      <p:sp>
        <p:nvSpPr>
          <p:cNvPr id="10" name="ZoneTexte 9"/>
          <p:cNvSpPr txBox="1"/>
          <p:nvPr/>
        </p:nvSpPr>
        <p:spPr>
          <a:xfrm>
            <a:off x="539552" y="1728000"/>
            <a:ext cx="8064896" cy="707886"/>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2) Le directeur d’école ajoute, s’il y en a, les élèves de CM1 pour lesquels un passage au collège est pressenti (passage anticipé). </a:t>
            </a:r>
          </a:p>
        </p:txBody>
      </p:sp>
      <p:sp>
        <p:nvSpPr>
          <p:cNvPr id="11" name="ZoneTexte 10"/>
          <p:cNvSpPr txBox="1"/>
          <p:nvPr/>
        </p:nvSpPr>
        <p:spPr>
          <a:xfrm>
            <a:off x="540000" y="900000"/>
            <a:ext cx="8064896" cy="707886"/>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1) La DRASI (direction régionale académique des services informatiques) importe les dossiers de tous les élèves de CM2 dans l’application Affelnet6.</a:t>
            </a:r>
          </a:p>
        </p:txBody>
      </p:sp>
      <p:sp>
        <p:nvSpPr>
          <p:cNvPr id="12" name="ZoneTexte 11"/>
          <p:cNvSpPr txBox="1"/>
          <p:nvPr/>
        </p:nvSpPr>
        <p:spPr>
          <a:xfrm>
            <a:off x="539552" y="2520000"/>
            <a:ext cx="8064896" cy="1323439"/>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3) Le directeur édite le volet 1 de liaison et le donne à vérifier et à signer aux responsables de l’élève. Cette étape permet aux familles de vérifier l’exactitude des renseignements et notamment l’adresse à la rentrée suivante. </a:t>
            </a:r>
          </a:p>
        </p:txBody>
      </p:sp>
      <p:sp>
        <p:nvSpPr>
          <p:cNvPr id="13" name="ZoneTexte 12">
            <a:extLst>
              <a:ext uri="{FF2B5EF4-FFF2-40B4-BE49-F238E27FC236}">
                <a16:creationId xmlns:a16="http://schemas.microsoft.com/office/drawing/2014/main" id="{75ACBD42-76F8-455B-81EB-C2F1BE7A8967}"/>
              </a:ext>
            </a:extLst>
          </p:cNvPr>
          <p:cNvSpPr txBox="1"/>
          <p:nvPr/>
        </p:nvSpPr>
        <p:spPr>
          <a:xfrm>
            <a:off x="540000" y="5076000"/>
            <a:ext cx="8064896" cy="1015663"/>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5) Le directeur édite le volet 2 de liaison et le transmet aux familles. Les responsables indiquent les vœux pour la classe de  sixième (formation et collège). </a:t>
            </a:r>
          </a:p>
        </p:txBody>
      </p:sp>
    </p:spTree>
    <p:extLst>
      <p:ext uri="{BB962C8B-B14F-4D97-AF65-F5344CB8AC3E}">
        <p14:creationId xmlns:p14="http://schemas.microsoft.com/office/powerpoint/2010/main" val="1195235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44825"/>
            <a:ext cx="8229600" cy="3168352"/>
          </a:xfrm>
        </p:spPr>
        <p:txBody>
          <a:bodyPr/>
          <a:lstStyle/>
          <a:p>
            <a:pPr marL="0" indent="0" algn="ctr">
              <a:buNone/>
            </a:pPr>
            <a:r>
              <a:rPr lang="fr-FR" sz="2800" dirty="0"/>
              <a:t>Merci de votre attention.</a:t>
            </a:r>
          </a:p>
          <a:p>
            <a:pPr marL="0" indent="0" algn="ctr">
              <a:buNone/>
            </a:pPr>
            <a:endParaRPr lang="fr-FR" dirty="0"/>
          </a:p>
          <a:p>
            <a:pPr marL="0" indent="0">
              <a:buNone/>
            </a:pPr>
            <a:r>
              <a:rPr lang="fr-FR" sz="2400" dirty="0"/>
              <a:t>L’enseignant de votre enfant et le directeur d’école se tiennent à votre disposition pour répondre à toute question concernant l’affectation de votre enfant.</a:t>
            </a:r>
          </a:p>
        </p:txBody>
      </p:sp>
    </p:spTree>
    <p:extLst>
      <p:ext uri="{BB962C8B-B14F-4D97-AF65-F5344CB8AC3E}">
        <p14:creationId xmlns:p14="http://schemas.microsoft.com/office/powerpoint/2010/main" val="4258370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2656"/>
            <a:ext cx="7772400" cy="1470025"/>
          </a:xfrm>
        </p:spPr>
        <p:txBody>
          <a:bodyPr/>
          <a:lstStyle/>
          <a:p>
            <a:r>
              <a:rPr lang="fr-FR" dirty="0"/>
              <a:t>L’affectation en 6</a:t>
            </a:r>
            <a:r>
              <a:rPr lang="fr-FR" baseline="30000" dirty="0"/>
              <a:t>e</a:t>
            </a:r>
            <a:br>
              <a:rPr lang="fr-FR" baseline="30000" dirty="0"/>
            </a:br>
            <a:r>
              <a:rPr lang="fr-FR" dirty="0"/>
              <a:t>année 2026</a:t>
            </a:r>
          </a:p>
        </p:txBody>
      </p:sp>
      <p:sp>
        <p:nvSpPr>
          <p:cNvPr id="3" name="Sous-titre 2"/>
          <p:cNvSpPr>
            <a:spLocks noGrp="1"/>
          </p:cNvSpPr>
          <p:nvPr>
            <p:ph type="subTitle" idx="1"/>
          </p:nvPr>
        </p:nvSpPr>
        <p:spPr>
          <a:xfrm>
            <a:off x="1587624" y="1988840"/>
            <a:ext cx="5968752" cy="3528392"/>
          </a:xfrm>
        </p:spPr>
        <p:txBody>
          <a:bodyPr>
            <a:normAutofit/>
          </a:bodyPr>
          <a:lstStyle/>
          <a:p>
            <a:pPr algn="l"/>
            <a:r>
              <a:rPr lang="fr-FR" dirty="0"/>
              <a:t>Principe de l’affectation en 6</a:t>
            </a:r>
            <a:r>
              <a:rPr lang="fr-FR" baseline="30000" dirty="0"/>
              <a:t>e</a:t>
            </a:r>
          </a:p>
          <a:p>
            <a:pPr algn="l"/>
            <a:r>
              <a:rPr lang="fr-FR" dirty="0"/>
              <a:t>Déroulement des opérations</a:t>
            </a:r>
          </a:p>
          <a:p>
            <a:pPr algn="l"/>
            <a:r>
              <a:rPr lang="fr-FR" dirty="0"/>
              <a:t>Les demandes de dérogation</a:t>
            </a:r>
          </a:p>
          <a:p>
            <a:pPr algn="l"/>
            <a:r>
              <a:rPr lang="fr-FR" dirty="0"/>
              <a:t>Les motifs de dérogation</a:t>
            </a:r>
          </a:p>
          <a:p>
            <a:pPr algn="l"/>
            <a:r>
              <a:rPr lang="fr-FR" dirty="0"/>
              <a:t>Les parcours scolaires  particuliers</a:t>
            </a:r>
          </a:p>
          <a:p>
            <a:pPr algn="l"/>
            <a:r>
              <a:rPr lang="fr-FR" dirty="0"/>
              <a:t>Les procédures spécifiques</a:t>
            </a:r>
          </a:p>
        </p:txBody>
      </p:sp>
    </p:spTree>
    <p:extLst>
      <p:ext uri="{BB962C8B-B14F-4D97-AF65-F5344CB8AC3E}">
        <p14:creationId xmlns:p14="http://schemas.microsoft.com/office/powerpoint/2010/main" val="232376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alpha val="39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23728" y="404664"/>
            <a:ext cx="5256584" cy="648072"/>
          </a:xfrm>
        </p:spPr>
        <p:txBody>
          <a:bodyPr>
            <a:normAutofit/>
          </a:bodyPr>
          <a:lstStyle/>
          <a:p>
            <a:r>
              <a:rPr lang="fr-FR" sz="3000" dirty="0">
                <a:solidFill>
                  <a:schemeClr val="tx1"/>
                </a:solidFill>
              </a:rPr>
              <a:t>Principe de l’affectation en 6</a:t>
            </a:r>
            <a:r>
              <a:rPr lang="fr-FR" sz="3000" baseline="30000" dirty="0">
                <a:solidFill>
                  <a:schemeClr val="tx1"/>
                </a:solidFill>
              </a:rPr>
              <a:t>e</a:t>
            </a:r>
          </a:p>
          <a:p>
            <a:endParaRPr lang="fr-FR" dirty="0"/>
          </a:p>
          <a:p>
            <a:endParaRPr lang="fr-FR" dirty="0"/>
          </a:p>
        </p:txBody>
      </p:sp>
      <p:sp>
        <p:nvSpPr>
          <p:cNvPr id="6" name="ZoneTexte 5"/>
          <p:cNvSpPr txBox="1"/>
          <p:nvPr/>
        </p:nvSpPr>
        <p:spPr>
          <a:xfrm>
            <a:off x="611560" y="1196752"/>
            <a:ext cx="8064896" cy="1015663"/>
          </a:xfrm>
          <a:prstGeom prst="rect">
            <a:avLst/>
          </a:prstGeom>
          <a:solidFill>
            <a:schemeClr val="tx2">
              <a:lumMod val="20000"/>
              <a:lumOff val="80000"/>
            </a:schemeClr>
          </a:solidFill>
          <a:ln>
            <a:solidFill>
              <a:schemeClr val="accent1"/>
            </a:solidFill>
          </a:ln>
        </p:spPr>
        <p:txBody>
          <a:bodyPr wrap="square" rtlCol="0">
            <a:spAutoFit/>
          </a:bodyPr>
          <a:lstStyle/>
          <a:p>
            <a:r>
              <a:rPr lang="fr-FR" sz="2000" dirty="0"/>
              <a:t>1) Chaque élève  a un collège de secteur en fonction de son adresse. </a:t>
            </a:r>
          </a:p>
          <a:p>
            <a:r>
              <a:rPr lang="fr-FR" sz="2000" dirty="0"/>
              <a:t>Dans les Yvelines, à chaque adresse correspond un collège de secteur unique.</a:t>
            </a:r>
          </a:p>
        </p:txBody>
      </p:sp>
      <p:sp>
        <p:nvSpPr>
          <p:cNvPr id="7" name="ZoneTexte 6"/>
          <p:cNvSpPr txBox="1"/>
          <p:nvPr/>
        </p:nvSpPr>
        <p:spPr>
          <a:xfrm>
            <a:off x="611560" y="2471461"/>
            <a:ext cx="8064896" cy="1323439"/>
          </a:xfrm>
          <a:prstGeom prst="rect">
            <a:avLst/>
          </a:prstGeom>
          <a:solidFill>
            <a:schemeClr val="tx2">
              <a:lumMod val="20000"/>
              <a:lumOff val="80000"/>
            </a:schemeClr>
          </a:solidFill>
          <a:ln>
            <a:solidFill>
              <a:schemeClr val="accent1"/>
            </a:solidFill>
          </a:ln>
        </p:spPr>
        <p:txBody>
          <a:bodyPr wrap="square" rtlCol="0">
            <a:spAutoFit/>
          </a:bodyPr>
          <a:lstStyle/>
          <a:p>
            <a:r>
              <a:rPr lang="fr-FR" sz="2000" dirty="0"/>
              <a:t>2) Les responsables de l’enfant peuvent demander : </a:t>
            </a:r>
          </a:p>
          <a:p>
            <a:pPr marL="285750" indent="-285750">
              <a:buFontTx/>
              <a:buChar char="-"/>
            </a:pPr>
            <a:r>
              <a:rPr lang="fr-FR" sz="2000" dirty="0"/>
              <a:t>une sixième ordinaire dans le collège de secteur,</a:t>
            </a:r>
          </a:p>
          <a:p>
            <a:pPr marL="285750" indent="-285750">
              <a:buFontTx/>
              <a:buChar char="-"/>
            </a:pPr>
            <a:r>
              <a:rPr lang="fr-FR" sz="2000" dirty="0"/>
              <a:t>une sixième ordinaire dans un autre collège (dérogation),</a:t>
            </a:r>
          </a:p>
          <a:p>
            <a:pPr marL="285750" indent="-285750">
              <a:buFontTx/>
              <a:buChar char="-"/>
            </a:pPr>
            <a:r>
              <a:rPr lang="fr-FR" sz="2000" dirty="0"/>
              <a:t>une sixième particulière dans le collège de secteur ou un autre.</a:t>
            </a:r>
            <a:endParaRPr lang="fr-FR" dirty="0"/>
          </a:p>
        </p:txBody>
      </p:sp>
      <p:sp>
        <p:nvSpPr>
          <p:cNvPr id="9" name="ZoneTexte 8"/>
          <p:cNvSpPr txBox="1"/>
          <p:nvPr/>
        </p:nvSpPr>
        <p:spPr>
          <a:xfrm>
            <a:off x="611560" y="4050095"/>
            <a:ext cx="8064896" cy="707886"/>
          </a:xfrm>
          <a:prstGeom prst="rect">
            <a:avLst/>
          </a:prstGeom>
          <a:solidFill>
            <a:schemeClr val="tx2">
              <a:lumMod val="20000"/>
              <a:lumOff val="80000"/>
            </a:schemeClr>
          </a:solidFill>
          <a:ln>
            <a:solidFill>
              <a:schemeClr val="accent1"/>
            </a:solidFill>
          </a:ln>
        </p:spPr>
        <p:txBody>
          <a:bodyPr wrap="square" rtlCol="0">
            <a:spAutoFit/>
          </a:bodyPr>
          <a:lstStyle/>
          <a:p>
            <a:r>
              <a:rPr lang="fr-FR" sz="2000" dirty="0"/>
              <a:t>3) C’est le directeur d’école qui recueille les vœux des familles, il les saisit dans l’application Affelnet6.</a:t>
            </a:r>
          </a:p>
        </p:txBody>
      </p:sp>
      <p:sp>
        <p:nvSpPr>
          <p:cNvPr id="11" name="ZoneTexte 10"/>
          <p:cNvSpPr txBox="1"/>
          <p:nvPr/>
        </p:nvSpPr>
        <p:spPr>
          <a:xfrm>
            <a:off x="611560" y="5013176"/>
            <a:ext cx="8064896" cy="400110"/>
          </a:xfrm>
          <a:prstGeom prst="rect">
            <a:avLst/>
          </a:prstGeom>
          <a:solidFill>
            <a:schemeClr val="tx2">
              <a:lumMod val="20000"/>
              <a:lumOff val="80000"/>
            </a:schemeClr>
          </a:solidFill>
          <a:ln>
            <a:solidFill>
              <a:schemeClr val="accent1"/>
            </a:solidFill>
          </a:ln>
        </p:spPr>
        <p:txBody>
          <a:bodyPr wrap="square" rtlCol="0">
            <a:spAutoFit/>
          </a:bodyPr>
          <a:lstStyle/>
          <a:p>
            <a:r>
              <a:rPr lang="fr-FR" sz="2000" dirty="0"/>
              <a:t>4) L’affectation est prononcée par le directeur académique.</a:t>
            </a:r>
          </a:p>
        </p:txBody>
      </p:sp>
      <p:sp>
        <p:nvSpPr>
          <p:cNvPr id="12" name="ZoneTexte 11"/>
          <p:cNvSpPr txBox="1"/>
          <p:nvPr/>
        </p:nvSpPr>
        <p:spPr>
          <a:xfrm>
            <a:off x="611560" y="5661248"/>
            <a:ext cx="8064896" cy="707886"/>
          </a:xfrm>
          <a:prstGeom prst="rect">
            <a:avLst/>
          </a:prstGeom>
          <a:solidFill>
            <a:schemeClr val="tx2">
              <a:lumMod val="20000"/>
              <a:lumOff val="80000"/>
            </a:schemeClr>
          </a:solidFill>
          <a:ln>
            <a:solidFill>
              <a:schemeClr val="accent1"/>
            </a:solidFill>
          </a:ln>
        </p:spPr>
        <p:txBody>
          <a:bodyPr wrap="square" rtlCol="0">
            <a:spAutoFit/>
          </a:bodyPr>
          <a:lstStyle/>
          <a:p>
            <a:r>
              <a:rPr lang="fr-FR" sz="2000" dirty="0"/>
              <a:t>5) Le principal du collège édite et transmet aux familles les avis d’affectation en 6</a:t>
            </a:r>
            <a:r>
              <a:rPr lang="fr-FR" sz="2000" baseline="30000" dirty="0"/>
              <a:t>e</a:t>
            </a:r>
            <a:r>
              <a:rPr lang="fr-FR" sz="2000" dirty="0"/>
              <a:t>.</a:t>
            </a:r>
          </a:p>
        </p:txBody>
      </p:sp>
    </p:spTree>
    <p:extLst>
      <p:ext uri="{BB962C8B-B14F-4D97-AF65-F5344CB8AC3E}">
        <p14:creationId xmlns:p14="http://schemas.microsoft.com/office/powerpoint/2010/main" val="4002055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down)">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down)">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Déroulement des opérations</a:t>
            </a:r>
          </a:p>
          <a:p>
            <a:endParaRPr lang="fr-FR" dirty="0"/>
          </a:p>
          <a:p>
            <a:endParaRPr lang="fr-FR" dirty="0"/>
          </a:p>
        </p:txBody>
      </p:sp>
      <p:sp>
        <p:nvSpPr>
          <p:cNvPr id="10" name="ZoneTexte 9"/>
          <p:cNvSpPr txBox="1"/>
          <p:nvPr/>
        </p:nvSpPr>
        <p:spPr>
          <a:xfrm>
            <a:off x="539552" y="1728000"/>
            <a:ext cx="8064896" cy="707886"/>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2) Le directeur d’école ajoute, s’il y en a, les élèves de CM1 pour lesquels un passage au collège est pressenti (passage anticipé).</a:t>
            </a:r>
          </a:p>
        </p:txBody>
      </p:sp>
      <p:sp>
        <p:nvSpPr>
          <p:cNvPr id="11" name="ZoneTexte 10"/>
          <p:cNvSpPr txBox="1"/>
          <p:nvPr/>
        </p:nvSpPr>
        <p:spPr>
          <a:xfrm>
            <a:off x="540000" y="900000"/>
            <a:ext cx="8064896" cy="707886"/>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1) La DRASI (direction régionale académique des services informatiques) importe les dossiers de tous les élèves de CM2 dans l’application Affelnet6.</a:t>
            </a:r>
          </a:p>
        </p:txBody>
      </p:sp>
      <p:sp>
        <p:nvSpPr>
          <p:cNvPr id="12" name="ZoneTexte 11"/>
          <p:cNvSpPr txBox="1"/>
          <p:nvPr/>
        </p:nvSpPr>
        <p:spPr>
          <a:xfrm>
            <a:off x="539552" y="2520000"/>
            <a:ext cx="8064896" cy="1323439"/>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3) Le directeur édite le volet 1 de liaison et le donne à vérifier et à signer aux responsables de l’élève. Cette étape permet aux familles de vérifier l’exactitude des renseignements et notamment l’adresse à la rentrée suivante.</a:t>
            </a:r>
          </a:p>
        </p:txBody>
      </p:sp>
    </p:spTree>
    <p:extLst>
      <p:ext uri="{BB962C8B-B14F-4D97-AF65-F5344CB8AC3E}">
        <p14:creationId xmlns:p14="http://schemas.microsoft.com/office/powerpoint/2010/main" val="379924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Espace réservé du contenu 14">
            <a:extLst>
              <a:ext uri="{FF2B5EF4-FFF2-40B4-BE49-F238E27FC236}">
                <a16:creationId xmlns:a16="http://schemas.microsoft.com/office/drawing/2014/main" id="{2E0C614D-EA6C-4B68-82F7-4C73104F0B8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01588" y="595327"/>
            <a:ext cx="7359778" cy="6181064"/>
          </a:xfrm>
        </p:spPr>
      </p:pic>
      <p:grpSp>
        <p:nvGrpSpPr>
          <p:cNvPr id="6" name="Groupe 5"/>
          <p:cNvGrpSpPr/>
          <p:nvPr/>
        </p:nvGrpSpPr>
        <p:grpSpPr>
          <a:xfrm>
            <a:off x="5436096" y="595327"/>
            <a:ext cx="2808312" cy="1728192"/>
            <a:chOff x="5868770" y="859712"/>
            <a:chExt cx="2808312" cy="1728192"/>
          </a:xfrm>
        </p:grpSpPr>
        <p:sp>
          <p:nvSpPr>
            <p:cNvPr id="4" name="Bulle ronde 3"/>
            <p:cNvSpPr/>
            <p:nvPr/>
          </p:nvSpPr>
          <p:spPr>
            <a:xfrm>
              <a:off x="5868770" y="859712"/>
              <a:ext cx="2808312" cy="1728192"/>
            </a:xfrm>
            <a:prstGeom prst="wedgeEllipseCallout">
              <a:avLst>
                <a:gd name="adj1" fmla="val -130720"/>
                <a:gd name="adj2" fmla="val 28664"/>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 name="ZoneTexte 4"/>
            <p:cNvSpPr txBox="1"/>
            <p:nvPr/>
          </p:nvSpPr>
          <p:spPr>
            <a:xfrm>
              <a:off x="6228810" y="1062088"/>
              <a:ext cx="2448272" cy="1323439"/>
            </a:xfrm>
            <a:prstGeom prst="rect">
              <a:avLst/>
            </a:prstGeom>
            <a:noFill/>
          </p:spPr>
          <p:txBody>
            <a:bodyPr wrap="square" rtlCol="0">
              <a:spAutoFit/>
            </a:bodyPr>
            <a:lstStyle/>
            <a:p>
              <a:r>
                <a:rPr lang="fr-FR" sz="2000" dirty="0"/>
                <a:t>La famille vérifie l’exactitude de toutes les informations concernant l’élève.</a:t>
              </a:r>
            </a:p>
          </p:txBody>
        </p:sp>
      </p:grpSp>
      <p:grpSp>
        <p:nvGrpSpPr>
          <p:cNvPr id="8" name="Groupe 7"/>
          <p:cNvGrpSpPr/>
          <p:nvPr/>
        </p:nvGrpSpPr>
        <p:grpSpPr>
          <a:xfrm>
            <a:off x="3856853" y="2583511"/>
            <a:ext cx="2808312" cy="989505"/>
            <a:chOff x="5008981" y="1095535"/>
            <a:chExt cx="2808312" cy="1251459"/>
          </a:xfrm>
        </p:grpSpPr>
        <p:sp>
          <p:nvSpPr>
            <p:cNvPr id="9" name="Bulle ronde 8"/>
            <p:cNvSpPr/>
            <p:nvPr/>
          </p:nvSpPr>
          <p:spPr>
            <a:xfrm>
              <a:off x="5008981" y="1095535"/>
              <a:ext cx="2808312" cy="1251459"/>
            </a:xfrm>
            <a:prstGeom prst="wedgeEllipseCallout">
              <a:avLst>
                <a:gd name="adj1" fmla="val -69646"/>
                <a:gd name="adj2" fmla="val 45392"/>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5292080" y="1304458"/>
              <a:ext cx="2448272" cy="707886"/>
            </a:xfrm>
            <a:prstGeom prst="rect">
              <a:avLst/>
            </a:prstGeom>
            <a:noFill/>
          </p:spPr>
          <p:txBody>
            <a:bodyPr wrap="square" rtlCol="0">
              <a:spAutoFit/>
            </a:bodyPr>
            <a:lstStyle/>
            <a:p>
              <a:r>
                <a:rPr lang="fr-FR" sz="2000" dirty="0"/>
                <a:t>La famille corrige et complète s’il y a lieu.</a:t>
              </a:r>
            </a:p>
          </p:txBody>
        </p:sp>
      </p:grpSp>
      <p:grpSp>
        <p:nvGrpSpPr>
          <p:cNvPr id="11" name="Groupe 10"/>
          <p:cNvGrpSpPr/>
          <p:nvPr/>
        </p:nvGrpSpPr>
        <p:grpSpPr>
          <a:xfrm>
            <a:off x="5436096" y="4456936"/>
            <a:ext cx="2808312" cy="1152128"/>
            <a:chOff x="5724128" y="1196752"/>
            <a:chExt cx="2808312" cy="1152128"/>
          </a:xfrm>
        </p:grpSpPr>
        <p:sp>
          <p:nvSpPr>
            <p:cNvPr id="12" name="Bulle ronde 11"/>
            <p:cNvSpPr/>
            <p:nvPr/>
          </p:nvSpPr>
          <p:spPr>
            <a:xfrm>
              <a:off x="5724128" y="1196752"/>
              <a:ext cx="2808312" cy="1152128"/>
            </a:xfrm>
            <a:prstGeom prst="wedgeEllipseCallout">
              <a:avLst>
                <a:gd name="adj1" fmla="val -2140"/>
                <a:gd name="adj2" fmla="val 131309"/>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5976782" y="1418873"/>
              <a:ext cx="2448272" cy="707886"/>
            </a:xfrm>
            <a:prstGeom prst="rect">
              <a:avLst/>
            </a:prstGeom>
            <a:noFill/>
          </p:spPr>
          <p:txBody>
            <a:bodyPr wrap="square" rtlCol="0">
              <a:spAutoFit/>
            </a:bodyPr>
            <a:lstStyle/>
            <a:p>
              <a:r>
                <a:rPr lang="fr-FR" sz="2000" dirty="0"/>
                <a:t>Le volet 1 est signé et retourné au directeur.</a:t>
              </a:r>
            </a:p>
          </p:txBody>
        </p:sp>
      </p:grpSp>
      <p:sp>
        <p:nvSpPr>
          <p:cNvPr id="16" name="ZoneTexte 15">
            <a:extLst>
              <a:ext uri="{FF2B5EF4-FFF2-40B4-BE49-F238E27FC236}">
                <a16:creationId xmlns:a16="http://schemas.microsoft.com/office/drawing/2014/main" id="{7D081CE2-9C24-4B61-909D-1F9920204467}"/>
              </a:ext>
            </a:extLst>
          </p:cNvPr>
          <p:cNvSpPr txBox="1"/>
          <p:nvPr/>
        </p:nvSpPr>
        <p:spPr>
          <a:xfrm>
            <a:off x="2229077" y="6152"/>
            <a:ext cx="3821749" cy="369332"/>
          </a:xfrm>
          <a:prstGeom prst="rect">
            <a:avLst/>
          </a:prstGeom>
          <a:noFill/>
        </p:spPr>
        <p:txBody>
          <a:bodyPr wrap="square" rtlCol="0">
            <a:spAutoFit/>
          </a:bodyPr>
          <a:lstStyle/>
          <a:p>
            <a:pPr algn="ctr"/>
            <a:r>
              <a:rPr lang="fr-FR" dirty="0"/>
              <a:t>Volet 1</a:t>
            </a:r>
          </a:p>
        </p:txBody>
      </p:sp>
    </p:spTree>
    <p:extLst>
      <p:ext uri="{BB962C8B-B14F-4D97-AF65-F5344CB8AC3E}">
        <p14:creationId xmlns:p14="http://schemas.microsoft.com/office/powerpoint/2010/main" val="51102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par>
                                <p:cTn id="17" presetID="42" presetClass="exit" presetSubtype="0" fill="hold" nodeType="withEffect">
                                  <p:stCondLst>
                                    <p:cond delay="0"/>
                                  </p:stCondLst>
                                  <p:childTnLst>
                                    <p:animEffect transition="out" filter="fade">
                                      <p:cBhvr>
                                        <p:cTn id="18" dur="1000"/>
                                        <p:tgtEl>
                                          <p:spTgt spid="6"/>
                                        </p:tgtEl>
                                      </p:cBhvr>
                                    </p:animEffect>
                                    <p:anim calcmode="lin" valueType="num">
                                      <p:cBhvr>
                                        <p:cTn id="19" dur="1000"/>
                                        <p:tgtEl>
                                          <p:spTgt spid="6"/>
                                        </p:tgtEl>
                                        <p:attrNameLst>
                                          <p:attrName>ppt_x</p:attrName>
                                        </p:attrNameLst>
                                      </p:cBhvr>
                                      <p:tavLst>
                                        <p:tav tm="0">
                                          <p:val>
                                            <p:strVal val="ppt_x"/>
                                          </p:val>
                                        </p:tav>
                                        <p:tav tm="100000">
                                          <p:val>
                                            <p:strVal val="ppt_x"/>
                                          </p:val>
                                        </p:tav>
                                      </p:tavLst>
                                    </p:anim>
                                    <p:anim calcmode="lin" valueType="num">
                                      <p:cBhvr>
                                        <p:cTn id="20" dur="1000"/>
                                        <p:tgtEl>
                                          <p:spTgt spid="6"/>
                                        </p:tgtEl>
                                        <p:attrNameLst>
                                          <p:attrName>ppt_y</p:attrName>
                                        </p:attrNameLst>
                                      </p:cBhvr>
                                      <p:tavLst>
                                        <p:tav tm="0">
                                          <p:val>
                                            <p:strVal val="ppt_y"/>
                                          </p:val>
                                        </p:tav>
                                        <p:tav tm="100000">
                                          <p:val>
                                            <p:strVal val="ppt_y+.1"/>
                                          </p:val>
                                        </p:tav>
                                      </p:tavLst>
                                    </p:anim>
                                    <p:set>
                                      <p:cBhvr>
                                        <p:cTn id="21" dur="1" fill="hold">
                                          <p:stCondLst>
                                            <p:cond delay="999"/>
                                          </p:stCondLst>
                                        </p:cTn>
                                        <p:tgtEl>
                                          <p:spTgt spid="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par>
                                <p:cTn id="29" presetID="42" presetClass="exit" presetSubtype="0" fill="hold" nodeType="withEffect">
                                  <p:stCondLst>
                                    <p:cond delay="0"/>
                                  </p:stCondLst>
                                  <p:childTnLst>
                                    <p:animEffect transition="out" filter="fade">
                                      <p:cBhvr>
                                        <p:cTn id="30" dur="1000"/>
                                        <p:tgtEl>
                                          <p:spTgt spid="8"/>
                                        </p:tgtEl>
                                      </p:cBhvr>
                                    </p:animEffect>
                                    <p:anim calcmode="lin" valueType="num">
                                      <p:cBhvr>
                                        <p:cTn id="31" dur="1000"/>
                                        <p:tgtEl>
                                          <p:spTgt spid="8"/>
                                        </p:tgtEl>
                                        <p:attrNameLst>
                                          <p:attrName>ppt_x</p:attrName>
                                        </p:attrNameLst>
                                      </p:cBhvr>
                                      <p:tavLst>
                                        <p:tav tm="0">
                                          <p:val>
                                            <p:strVal val="ppt_x"/>
                                          </p:val>
                                        </p:tav>
                                        <p:tav tm="100000">
                                          <p:val>
                                            <p:strVal val="ppt_x"/>
                                          </p:val>
                                        </p:tav>
                                      </p:tavLst>
                                    </p:anim>
                                    <p:anim calcmode="lin" valueType="num">
                                      <p:cBhvr>
                                        <p:cTn id="32" dur="1000"/>
                                        <p:tgtEl>
                                          <p:spTgt spid="8"/>
                                        </p:tgtEl>
                                        <p:attrNameLst>
                                          <p:attrName>ppt_y</p:attrName>
                                        </p:attrNameLst>
                                      </p:cBhvr>
                                      <p:tavLst>
                                        <p:tav tm="0">
                                          <p:val>
                                            <p:strVal val="ppt_y"/>
                                          </p:val>
                                        </p:tav>
                                        <p:tav tm="100000">
                                          <p:val>
                                            <p:strVal val="ppt_y+.1"/>
                                          </p:val>
                                        </p:tav>
                                      </p:tavLst>
                                    </p:anim>
                                    <p:set>
                                      <p:cBhvr>
                                        <p:cTn id="33" dur="1" fill="hold">
                                          <p:stCondLst>
                                            <p:cond delay="999"/>
                                          </p:stCondLst>
                                        </p:cTn>
                                        <p:tgtEl>
                                          <p:spTgt spid="8"/>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42" presetClass="exit" presetSubtype="0" fill="hold" nodeType="clickEffect">
                                  <p:stCondLst>
                                    <p:cond delay="0"/>
                                  </p:stCondLst>
                                  <p:childTnLst>
                                    <p:animEffect transition="out" filter="fade">
                                      <p:cBhvr>
                                        <p:cTn id="37" dur="1000"/>
                                        <p:tgtEl>
                                          <p:spTgt spid="11"/>
                                        </p:tgtEl>
                                      </p:cBhvr>
                                    </p:animEffect>
                                    <p:anim calcmode="lin" valueType="num">
                                      <p:cBhvr>
                                        <p:cTn id="38" dur="1000"/>
                                        <p:tgtEl>
                                          <p:spTgt spid="11"/>
                                        </p:tgtEl>
                                        <p:attrNameLst>
                                          <p:attrName>ppt_x</p:attrName>
                                        </p:attrNameLst>
                                      </p:cBhvr>
                                      <p:tavLst>
                                        <p:tav tm="0">
                                          <p:val>
                                            <p:strVal val="ppt_x"/>
                                          </p:val>
                                        </p:tav>
                                        <p:tav tm="100000">
                                          <p:val>
                                            <p:strVal val="ppt_x"/>
                                          </p:val>
                                        </p:tav>
                                      </p:tavLst>
                                    </p:anim>
                                    <p:anim calcmode="lin" valueType="num">
                                      <p:cBhvr>
                                        <p:cTn id="39" dur="1000"/>
                                        <p:tgtEl>
                                          <p:spTgt spid="11"/>
                                        </p:tgtEl>
                                        <p:attrNameLst>
                                          <p:attrName>ppt_y</p:attrName>
                                        </p:attrNameLst>
                                      </p:cBhvr>
                                      <p:tavLst>
                                        <p:tav tm="0">
                                          <p:val>
                                            <p:strVal val="ppt_y"/>
                                          </p:val>
                                        </p:tav>
                                        <p:tav tm="100000">
                                          <p:val>
                                            <p:strVal val="ppt_y+.1"/>
                                          </p:val>
                                        </p:tav>
                                      </p:tavLst>
                                    </p:anim>
                                    <p:set>
                                      <p:cBhvr>
                                        <p:cTn id="40"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Déroulement des opérations</a:t>
            </a:r>
          </a:p>
          <a:p>
            <a:endParaRPr lang="fr-FR" dirty="0"/>
          </a:p>
          <a:p>
            <a:endParaRPr lang="fr-FR" dirty="0"/>
          </a:p>
        </p:txBody>
      </p:sp>
      <p:sp>
        <p:nvSpPr>
          <p:cNvPr id="7" name="ZoneTexte 6"/>
          <p:cNvSpPr txBox="1"/>
          <p:nvPr/>
        </p:nvSpPr>
        <p:spPr>
          <a:xfrm>
            <a:off x="540000" y="3960000"/>
            <a:ext cx="8064896" cy="1015663"/>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4) Dans l’application Affelnet6, le directeur met à jour les renseignements modifiés sur le volet 1. Le collège de secteur est déterminé automatiquement en fonction de l’adresse du domicile.</a:t>
            </a:r>
          </a:p>
        </p:txBody>
      </p:sp>
      <p:sp>
        <p:nvSpPr>
          <p:cNvPr id="10" name="ZoneTexte 9"/>
          <p:cNvSpPr txBox="1"/>
          <p:nvPr/>
        </p:nvSpPr>
        <p:spPr>
          <a:xfrm>
            <a:off x="539552" y="1728000"/>
            <a:ext cx="8064896" cy="707886"/>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2) Le directeur d’école ajoute, s’il y en a, les élèves de CM1 pour lesquels un passage au collège est pressenti (passage anticipé). </a:t>
            </a:r>
          </a:p>
        </p:txBody>
      </p:sp>
      <p:sp>
        <p:nvSpPr>
          <p:cNvPr id="11" name="ZoneTexte 10"/>
          <p:cNvSpPr txBox="1"/>
          <p:nvPr/>
        </p:nvSpPr>
        <p:spPr>
          <a:xfrm>
            <a:off x="540000" y="900000"/>
            <a:ext cx="8064896" cy="707886"/>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1) La DRASI (direction régionale académique des services informatiques) importe les dossiers de tous les élèves de CM2 dans l’application Affelnet6.</a:t>
            </a:r>
          </a:p>
        </p:txBody>
      </p:sp>
      <p:sp>
        <p:nvSpPr>
          <p:cNvPr id="12" name="ZoneTexte 11"/>
          <p:cNvSpPr txBox="1"/>
          <p:nvPr/>
        </p:nvSpPr>
        <p:spPr>
          <a:xfrm>
            <a:off x="539552" y="2520000"/>
            <a:ext cx="8064896" cy="1323439"/>
          </a:xfrm>
          <a:prstGeom prst="rect">
            <a:avLst/>
          </a:prstGeom>
          <a:solidFill>
            <a:schemeClr val="bg2">
              <a:lumMod val="90000"/>
            </a:schemeClr>
          </a:solidFill>
          <a:ln>
            <a:solidFill>
              <a:schemeClr val="tx2">
                <a:lumMod val="60000"/>
                <a:lumOff val="40000"/>
              </a:schemeClr>
            </a:solidFill>
          </a:ln>
        </p:spPr>
        <p:txBody>
          <a:bodyPr wrap="square" rtlCol="0">
            <a:spAutoFit/>
          </a:bodyPr>
          <a:lstStyle/>
          <a:p>
            <a:r>
              <a:rPr lang="fr-FR" sz="2000" dirty="0"/>
              <a:t>3) Le directeur édite le volet 1 de liaison et le donne à vérifier et à signer aux responsables de l’élève. Cette étape permet aux familles de vérifier l’exactitude des renseignements et notamment l’adresse à la rentrée suivante. </a:t>
            </a:r>
          </a:p>
        </p:txBody>
      </p:sp>
      <p:sp>
        <p:nvSpPr>
          <p:cNvPr id="13" name="ZoneTexte 12">
            <a:extLst>
              <a:ext uri="{FF2B5EF4-FFF2-40B4-BE49-F238E27FC236}">
                <a16:creationId xmlns:a16="http://schemas.microsoft.com/office/drawing/2014/main" id="{75ACBD42-76F8-455B-81EB-C2F1BE7A8967}"/>
              </a:ext>
            </a:extLst>
          </p:cNvPr>
          <p:cNvSpPr txBox="1"/>
          <p:nvPr/>
        </p:nvSpPr>
        <p:spPr>
          <a:xfrm>
            <a:off x="540000" y="5076000"/>
            <a:ext cx="8064896" cy="1015663"/>
          </a:xfrm>
          <a:prstGeom prst="rect">
            <a:avLst/>
          </a:prstGeom>
          <a:solidFill>
            <a:schemeClr val="tx2">
              <a:lumMod val="20000"/>
              <a:lumOff val="80000"/>
            </a:schemeClr>
          </a:solidFill>
          <a:ln>
            <a:solidFill>
              <a:schemeClr val="tx2">
                <a:lumMod val="60000"/>
                <a:lumOff val="40000"/>
              </a:schemeClr>
            </a:solidFill>
          </a:ln>
        </p:spPr>
        <p:txBody>
          <a:bodyPr wrap="square" rtlCol="0">
            <a:spAutoFit/>
          </a:bodyPr>
          <a:lstStyle/>
          <a:p>
            <a:r>
              <a:rPr lang="fr-FR" sz="2000" dirty="0"/>
              <a:t>5) Le directeur édite le volet 2 de liaison et le transmet aux familles. Les responsables indiquent les vœux pour la classe de  sixième (formation et collège). </a:t>
            </a:r>
          </a:p>
        </p:txBody>
      </p:sp>
    </p:spTree>
    <p:extLst>
      <p:ext uri="{BB962C8B-B14F-4D97-AF65-F5344CB8AC3E}">
        <p14:creationId xmlns:p14="http://schemas.microsoft.com/office/powerpoint/2010/main" val="143875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du contenu 8">
            <a:extLst>
              <a:ext uri="{FF2B5EF4-FFF2-40B4-BE49-F238E27FC236}">
                <a16:creationId xmlns:a16="http://schemas.microsoft.com/office/drawing/2014/main" id="{C5F461DF-D56E-4062-8264-739CE2A1695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18554" y="908720"/>
            <a:ext cx="7571308" cy="5472426"/>
          </a:xfrm>
        </p:spPr>
      </p:pic>
      <p:grpSp>
        <p:nvGrpSpPr>
          <p:cNvPr id="6" name="Groupe 5"/>
          <p:cNvGrpSpPr/>
          <p:nvPr/>
        </p:nvGrpSpPr>
        <p:grpSpPr>
          <a:xfrm>
            <a:off x="451225" y="1267766"/>
            <a:ext cx="2808312" cy="1152128"/>
            <a:chOff x="5724128" y="1196752"/>
            <a:chExt cx="2808312" cy="1152128"/>
          </a:xfrm>
        </p:grpSpPr>
        <p:sp>
          <p:nvSpPr>
            <p:cNvPr id="7" name="Bulle ronde 6"/>
            <p:cNvSpPr/>
            <p:nvPr/>
          </p:nvSpPr>
          <p:spPr>
            <a:xfrm>
              <a:off x="5724128" y="1196752"/>
              <a:ext cx="2808312" cy="1152128"/>
            </a:xfrm>
            <a:prstGeom prst="wedgeEllipseCallout">
              <a:avLst>
                <a:gd name="adj1" fmla="val -25111"/>
                <a:gd name="adj2" fmla="val 180182"/>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 name="ZoneTexte 7"/>
            <p:cNvSpPr txBox="1"/>
            <p:nvPr/>
          </p:nvSpPr>
          <p:spPr>
            <a:xfrm>
              <a:off x="6084168" y="1385481"/>
              <a:ext cx="2448272" cy="707886"/>
            </a:xfrm>
            <a:prstGeom prst="rect">
              <a:avLst/>
            </a:prstGeom>
            <a:noFill/>
          </p:spPr>
          <p:txBody>
            <a:bodyPr wrap="square" rtlCol="0">
              <a:spAutoFit/>
            </a:bodyPr>
            <a:lstStyle/>
            <a:p>
              <a:r>
                <a:rPr lang="fr-FR" sz="2000" dirty="0"/>
                <a:t>Le collège de secteur est déjà indiqué.</a:t>
              </a:r>
            </a:p>
          </p:txBody>
        </p:sp>
      </p:grpSp>
      <p:grpSp>
        <p:nvGrpSpPr>
          <p:cNvPr id="11" name="Groupe 10"/>
          <p:cNvGrpSpPr/>
          <p:nvPr/>
        </p:nvGrpSpPr>
        <p:grpSpPr>
          <a:xfrm>
            <a:off x="1464165" y="3488984"/>
            <a:ext cx="2808312" cy="1152128"/>
            <a:chOff x="3419872" y="3567216"/>
            <a:chExt cx="2808312" cy="1152128"/>
          </a:xfrm>
        </p:grpSpPr>
        <p:sp>
          <p:nvSpPr>
            <p:cNvPr id="12" name="Bulle ronde 11"/>
            <p:cNvSpPr/>
            <p:nvPr/>
          </p:nvSpPr>
          <p:spPr>
            <a:xfrm>
              <a:off x="3419872" y="3567216"/>
              <a:ext cx="2808312" cy="1152128"/>
            </a:xfrm>
            <a:prstGeom prst="wedgeEllipseCallout">
              <a:avLst>
                <a:gd name="adj1" fmla="val -51951"/>
                <a:gd name="adj2" fmla="val 117031"/>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3635896" y="3881386"/>
              <a:ext cx="2448272" cy="400110"/>
            </a:xfrm>
            <a:prstGeom prst="rect">
              <a:avLst/>
            </a:prstGeom>
            <a:noFill/>
          </p:spPr>
          <p:txBody>
            <a:bodyPr wrap="square" rtlCol="0">
              <a:spAutoFit/>
            </a:bodyPr>
            <a:lstStyle/>
            <a:p>
              <a:r>
                <a:rPr lang="fr-FR" sz="2000" dirty="0"/>
                <a:t>Le plus souvent 6</a:t>
              </a:r>
              <a:r>
                <a:rPr lang="fr-FR" sz="2000" baseline="30000" dirty="0"/>
                <a:t>e</a:t>
              </a:r>
              <a:r>
                <a:rPr lang="fr-FR" sz="2000" dirty="0"/>
                <a:t>.</a:t>
              </a:r>
              <a:endParaRPr lang="fr-FR" sz="2000" baseline="30000" dirty="0"/>
            </a:p>
          </p:txBody>
        </p:sp>
      </p:grpSp>
      <p:grpSp>
        <p:nvGrpSpPr>
          <p:cNvPr id="14" name="Groupe 13"/>
          <p:cNvGrpSpPr/>
          <p:nvPr/>
        </p:nvGrpSpPr>
        <p:grpSpPr>
          <a:xfrm>
            <a:off x="3401298" y="952112"/>
            <a:ext cx="5544617" cy="2172727"/>
            <a:chOff x="3419872" y="3567216"/>
            <a:chExt cx="2881997" cy="1152128"/>
          </a:xfrm>
        </p:grpSpPr>
        <p:sp>
          <p:nvSpPr>
            <p:cNvPr id="15" name="Bulle ronde 14"/>
            <p:cNvSpPr/>
            <p:nvPr/>
          </p:nvSpPr>
          <p:spPr>
            <a:xfrm>
              <a:off x="3419872" y="3567216"/>
              <a:ext cx="2808312" cy="1152128"/>
            </a:xfrm>
            <a:prstGeom prst="wedgeEllipseCallout">
              <a:avLst>
                <a:gd name="adj1" fmla="val -40414"/>
                <a:gd name="adj2" fmla="val 125975"/>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ZoneTexte 15"/>
            <p:cNvSpPr txBox="1"/>
            <p:nvPr/>
          </p:nvSpPr>
          <p:spPr>
            <a:xfrm>
              <a:off x="3457301" y="3694982"/>
              <a:ext cx="2844568" cy="864982"/>
            </a:xfrm>
            <a:prstGeom prst="rect">
              <a:avLst/>
            </a:prstGeom>
            <a:noFill/>
          </p:spPr>
          <p:txBody>
            <a:bodyPr wrap="square" rtlCol="0">
              <a:spAutoFit/>
            </a:bodyPr>
            <a:lstStyle/>
            <a:p>
              <a:pPr algn="ctr"/>
              <a:r>
                <a:rPr lang="fr-FR" sz="2000" dirty="0"/>
                <a:t>Cocher selon le cas :</a:t>
              </a:r>
            </a:p>
            <a:p>
              <a:pPr algn="ctr"/>
              <a:r>
                <a:rPr lang="fr-FR" sz="2000" i="1" dirty="0"/>
                <a:t>Oui</a:t>
              </a:r>
              <a:r>
                <a:rPr lang="fr-FR" sz="2000" dirty="0"/>
                <a:t> pour collège de secteur, </a:t>
              </a:r>
              <a:r>
                <a:rPr lang="fr-FR" sz="2000" i="1" dirty="0"/>
                <a:t>Non</a:t>
              </a:r>
              <a:r>
                <a:rPr lang="fr-FR" sz="2000" dirty="0"/>
                <a:t> dans</a:t>
              </a:r>
            </a:p>
            <a:p>
              <a:pPr algn="ctr"/>
              <a:r>
                <a:rPr lang="fr-FR" sz="2000" dirty="0"/>
                <a:t>les autres cas : dérogation dans un collège</a:t>
              </a:r>
            </a:p>
            <a:p>
              <a:pPr algn="ctr"/>
              <a:r>
                <a:rPr lang="fr-FR" sz="2000" dirty="0"/>
                <a:t> public des Yvelines, déménagement hors département, collège privé…  </a:t>
              </a:r>
            </a:p>
          </p:txBody>
        </p:sp>
      </p:grpSp>
      <p:grpSp>
        <p:nvGrpSpPr>
          <p:cNvPr id="17" name="Groupe 16"/>
          <p:cNvGrpSpPr/>
          <p:nvPr/>
        </p:nvGrpSpPr>
        <p:grpSpPr>
          <a:xfrm>
            <a:off x="4845889" y="3006131"/>
            <a:ext cx="3783947" cy="1994155"/>
            <a:chOff x="3419872" y="3567216"/>
            <a:chExt cx="2919425" cy="1152128"/>
          </a:xfrm>
        </p:grpSpPr>
        <p:sp>
          <p:nvSpPr>
            <p:cNvPr id="18" name="Bulle ronde 17"/>
            <p:cNvSpPr/>
            <p:nvPr/>
          </p:nvSpPr>
          <p:spPr>
            <a:xfrm>
              <a:off x="3419872" y="3567216"/>
              <a:ext cx="2808312" cy="1152128"/>
            </a:xfrm>
            <a:prstGeom prst="wedgeEllipseCallout">
              <a:avLst>
                <a:gd name="adj1" fmla="val -76615"/>
                <a:gd name="adj2" fmla="val 71689"/>
              </a:avLst>
            </a:prstGeom>
            <a:solidFill>
              <a:srgbClr val="F7FBC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ZoneTexte 18"/>
            <p:cNvSpPr txBox="1"/>
            <p:nvPr/>
          </p:nvSpPr>
          <p:spPr>
            <a:xfrm>
              <a:off x="3891025" y="3692024"/>
              <a:ext cx="2448272" cy="942439"/>
            </a:xfrm>
            <a:prstGeom prst="rect">
              <a:avLst/>
            </a:prstGeom>
            <a:noFill/>
          </p:spPr>
          <p:txBody>
            <a:bodyPr wrap="square" rtlCol="0">
              <a:spAutoFit/>
            </a:bodyPr>
            <a:lstStyle/>
            <a:p>
              <a:r>
                <a:rPr lang="fr-FR" sz="2000" dirty="0"/>
                <a:t>Les projets de 6</a:t>
              </a:r>
              <a:r>
                <a:rPr lang="fr-FR" sz="2000" baseline="30000" dirty="0"/>
                <a:t>e</a:t>
              </a:r>
              <a:r>
                <a:rPr lang="fr-FR" sz="2000" dirty="0"/>
                <a:t> particulières se préparent longtemps à l’avance. </a:t>
              </a:r>
            </a:p>
            <a:p>
              <a:r>
                <a:rPr lang="fr-FR" sz="2000" dirty="0"/>
                <a:t>Se renseigner auprès des collèges concernés.</a:t>
              </a:r>
            </a:p>
          </p:txBody>
        </p:sp>
      </p:grpSp>
      <p:sp>
        <p:nvSpPr>
          <p:cNvPr id="20" name="ZoneTexte 19">
            <a:extLst>
              <a:ext uri="{FF2B5EF4-FFF2-40B4-BE49-F238E27FC236}">
                <a16:creationId xmlns:a16="http://schemas.microsoft.com/office/drawing/2014/main" id="{21EEEAFB-8DDA-4265-8C3F-73825E9D5346}"/>
              </a:ext>
            </a:extLst>
          </p:cNvPr>
          <p:cNvSpPr txBox="1"/>
          <p:nvPr/>
        </p:nvSpPr>
        <p:spPr>
          <a:xfrm>
            <a:off x="2118403" y="-9332"/>
            <a:ext cx="4971611" cy="369332"/>
          </a:xfrm>
          <a:prstGeom prst="rect">
            <a:avLst/>
          </a:prstGeom>
          <a:noFill/>
        </p:spPr>
        <p:txBody>
          <a:bodyPr wrap="square" rtlCol="0">
            <a:spAutoFit/>
          </a:bodyPr>
          <a:lstStyle/>
          <a:p>
            <a:pPr algn="ctr"/>
            <a:r>
              <a:rPr lang="fr-FR" dirty="0"/>
              <a:t>Volet 2</a:t>
            </a:r>
          </a:p>
        </p:txBody>
      </p:sp>
    </p:spTree>
    <p:extLst>
      <p:ext uri="{BB962C8B-B14F-4D97-AF65-F5344CB8AC3E}">
        <p14:creationId xmlns:p14="http://schemas.microsoft.com/office/powerpoint/2010/main" val="3753277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1000"/>
                                        <p:tgtEl>
                                          <p:spTgt spid="14"/>
                                        </p:tgtEl>
                                      </p:cBhvr>
                                    </p:animEffect>
                                    <p:anim calcmode="lin" valueType="num">
                                      <p:cBhvr>
                                        <p:cTn id="15" dur="1000" fill="hold"/>
                                        <p:tgtEl>
                                          <p:spTgt spid="14"/>
                                        </p:tgtEl>
                                        <p:attrNameLst>
                                          <p:attrName>ppt_x</p:attrName>
                                        </p:attrNameLst>
                                      </p:cBhvr>
                                      <p:tavLst>
                                        <p:tav tm="0">
                                          <p:val>
                                            <p:strVal val="#ppt_x"/>
                                          </p:val>
                                        </p:tav>
                                        <p:tav tm="100000">
                                          <p:val>
                                            <p:strVal val="#ppt_x"/>
                                          </p:val>
                                        </p:tav>
                                      </p:tavLst>
                                    </p:anim>
                                    <p:anim calcmode="lin" valueType="num">
                                      <p:cBhvr>
                                        <p:cTn id="16" dur="1000" fill="hold"/>
                                        <p:tgtEl>
                                          <p:spTgt spid="14"/>
                                        </p:tgtEl>
                                        <p:attrNameLst>
                                          <p:attrName>ppt_y</p:attrName>
                                        </p:attrNameLst>
                                      </p:cBhvr>
                                      <p:tavLst>
                                        <p:tav tm="0">
                                          <p:val>
                                            <p:strVal val="#ppt_y+.1"/>
                                          </p:val>
                                        </p:tav>
                                        <p:tav tm="100000">
                                          <p:val>
                                            <p:strVal val="#ppt_y"/>
                                          </p:val>
                                        </p:tav>
                                      </p:tavLst>
                                    </p:anim>
                                  </p:childTnLst>
                                </p:cTn>
                              </p:par>
                              <p:par>
                                <p:cTn id="17" presetID="42" presetClass="exit" presetSubtype="0" fill="hold" nodeType="withEffect">
                                  <p:stCondLst>
                                    <p:cond delay="0"/>
                                  </p:stCondLst>
                                  <p:childTnLst>
                                    <p:animEffect transition="out" filter="fade">
                                      <p:cBhvr>
                                        <p:cTn id="18" dur="1000"/>
                                        <p:tgtEl>
                                          <p:spTgt spid="6"/>
                                        </p:tgtEl>
                                      </p:cBhvr>
                                    </p:animEffect>
                                    <p:anim calcmode="lin" valueType="num">
                                      <p:cBhvr>
                                        <p:cTn id="19" dur="1000"/>
                                        <p:tgtEl>
                                          <p:spTgt spid="6"/>
                                        </p:tgtEl>
                                        <p:attrNameLst>
                                          <p:attrName>ppt_x</p:attrName>
                                        </p:attrNameLst>
                                      </p:cBhvr>
                                      <p:tavLst>
                                        <p:tav tm="0">
                                          <p:val>
                                            <p:strVal val="ppt_x"/>
                                          </p:val>
                                        </p:tav>
                                        <p:tav tm="100000">
                                          <p:val>
                                            <p:strVal val="ppt_x"/>
                                          </p:val>
                                        </p:tav>
                                      </p:tavLst>
                                    </p:anim>
                                    <p:anim calcmode="lin" valueType="num">
                                      <p:cBhvr>
                                        <p:cTn id="20" dur="1000"/>
                                        <p:tgtEl>
                                          <p:spTgt spid="6"/>
                                        </p:tgtEl>
                                        <p:attrNameLst>
                                          <p:attrName>ppt_y</p:attrName>
                                        </p:attrNameLst>
                                      </p:cBhvr>
                                      <p:tavLst>
                                        <p:tav tm="0">
                                          <p:val>
                                            <p:strVal val="ppt_y"/>
                                          </p:val>
                                        </p:tav>
                                        <p:tav tm="100000">
                                          <p:val>
                                            <p:strVal val="ppt_y+.1"/>
                                          </p:val>
                                        </p:tav>
                                      </p:tavLst>
                                    </p:anim>
                                    <p:set>
                                      <p:cBhvr>
                                        <p:cTn id="21" dur="1" fill="hold">
                                          <p:stCondLst>
                                            <p:cond delay="999"/>
                                          </p:stCondLst>
                                        </p:cTn>
                                        <p:tgtEl>
                                          <p:spTgt spid="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1000"/>
                                        <p:tgtEl>
                                          <p:spTgt spid="11"/>
                                        </p:tgtEl>
                                      </p:cBhvr>
                                    </p:animEffect>
                                    <p:anim calcmode="lin" valueType="num">
                                      <p:cBhvr>
                                        <p:cTn id="27" dur="1000" fill="hold"/>
                                        <p:tgtEl>
                                          <p:spTgt spid="11"/>
                                        </p:tgtEl>
                                        <p:attrNameLst>
                                          <p:attrName>ppt_x</p:attrName>
                                        </p:attrNameLst>
                                      </p:cBhvr>
                                      <p:tavLst>
                                        <p:tav tm="0">
                                          <p:val>
                                            <p:strVal val="#ppt_x"/>
                                          </p:val>
                                        </p:tav>
                                        <p:tav tm="100000">
                                          <p:val>
                                            <p:strVal val="#ppt_x"/>
                                          </p:val>
                                        </p:tav>
                                      </p:tavLst>
                                    </p:anim>
                                    <p:anim calcmode="lin" valueType="num">
                                      <p:cBhvr>
                                        <p:cTn id="28" dur="1000" fill="hold"/>
                                        <p:tgtEl>
                                          <p:spTgt spid="11"/>
                                        </p:tgtEl>
                                        <p:attrNameLst>
                                          <p:attrName>ppt_y</p:attrName>
                                        </p:attrNameLst>
                                      </p:cBhvr>
                                      <p:tavLst>
                                        <p:tav tm="0">
                                          <p:val>
                                            <p:strVal val="#ppt_y+.1"/>
                                          </p:val>
                                        </p:tav>
                                        <p:tav tm="100000">
                                          <p:val>
                                            <p:strVal val="#ppt_y"/>
                                          </p:val>
                                        </p:tav>
                                      </p:tavLst>
                                    </p:anim>
                                  </p:childTnLst>
                                </p:cTn>
                              </p:par>
                              <p:par>
                                <p:cTn id="29" presetID="42" presetClass="exit" presetSubtype="0" fill="hold" nodeType="withEffect">
                                  <p:stCondLst>
                                    <p:cond delay="0"/>
                                  </p:stCondLst>
                                  <p:childTnLst>
                                    <p:animEffect transition="out" filter="fade">
                                      <p:cBhvr>
                                        <p:cTn id="30" dur="1000"/>
                                        <p:tgtEl>
                                          <p:spTgt spid="14"/>
                                        </p:tgtEl>
                                      </p:cBhvr>
                                    </p:animEffect>
                                    <p:anim calcmode="lin" valueType="num">
                                      <p:cBhvr>
                                        <p:cTn id="31" dur="1000"/>
                                        <p:tgtEl>
                                          <p:spTgt spid="14"/>
                                        </p:tgtEl>
                                        <p:attrNameLst>
                                          <p:attrName>ppt_x</p:attrName>
                                        </p:attrNameLst>
                                      </p:cBhvr>
                                      <p:tavLst>
                                        <p:tav tm="0">
                                          <p:val>
                                            <p:strVal val="ppt_x"/>
                                          </p:val>
                                        </p:tav>
                                        <p:tav tm="100000">
                                          <p:val>
                                            <p:strVal val="ppt_x"/>
                                          </p:val>
                                        </p:tav>
                                      </p:tavLst>
                                    </p:anim>
                                    <p:anim calcmode="lin" valueType="num">
                                      <p:cBhvr>
                                        <p:cTn id="32" dur="1000"/>
                                        <p:tgtEl>
                                          <p:spTgt spid="14"/>
                                        </p:tgtEl>
                                        <p:attrNameLst>
                                          <p:attrName>ppt_y</p:attrName>
                                        </p:attrNameLst>
                                      </p:cBhvr>
                                      <p:tavLst>
                                        <p:tav tm="0">
                                          <p:val>
                                            <p:strVal val="ppt_y"/>
                                          </p:val>
                                        </p:tav>
                                        <p:tav tm="100000">
                                          <p:val>
                                            <p:strVal val="ppt_y+.1"/>
                                          </p:val>
                                        </p:tav>
                                      </p:tavLst>
                                    </p:anim>
                                    <p:set>
                                      <p:cBhvr>
                                        <p:cTn id="33" dur="1" fill="hold">
                                          <p:stCondLst>
                                            <p:cond delay="999"/>
                                          </p:stCondLst>
                                        </p:cTn>
                                        <p:tgtEl>
                                          <p:spTgt spid="14"/>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1000"/>
                                        <p:tgtEl>
                                          <p:spTgt spid="17"/>
                                        </p:tgtEl>
                                      </p:cBhvr>
                                    </p:animEffect>
                                    <p:anim calcmode="lin" valueType="num">
                                      <p:cBhvr>
                                        <p:cTn id="39" dur="1000" fill="hold"/>
                                        <p:tgtEl>
                                          <p:spTgt spid="17"/>
                                        </p:tgtEl>
                                        <p:attrNameLst>
                                          <p:attrName>ppt_x</p:attrName>
                                        </p:attrNameLst>
                                      </p:cBhvr>
                                      <p:tavLst>
                                        <p:tav tm="0">
                                          <p:val>
                                            <p:strVal val="#ppt_x"/>
                                          </p:val>
                                        </p:tav>
                                        <p:tav tm="100000">
                                          <p:val>
                                            <p:strVal val="#ppt_x"/>
                                          </p:val>
                                        </p:tav>
                                      </p:tavLst>
                                    </p:anim>
                                    <p:anim calcmode="lin" valueType="num">
                                      <p:cBhvr>
                                        <p:cTn id="40" dur="1000" fill="hold"/>
                                        <p:tgtEl>
                                          <p:spTgt spid="17"/>
                                        </p:tgtEl>
                                        <p:attrNameLst>
                                          <p:attrName>ppt_y</p:attrName>
                                        </p:attrNameLst>
                                      </p:cBhvr>
                                      <p:tavLst>
                                        <p:tav tm="0">
                                          <p:val>
                                            <p:strVal val="#ppt_y+.1"/>
                                          </p:val>
                                        </p:tav>
                                        <p:tav tm="100000">
                                          <p:val>
                                            <p:strVal val="#ppt_y"/>
                                          </p:val>
                                        </p:tav>
                                      </p:tavLst>
                                    </p:anim>
                                  </p:childTnLst>
                                </p:cTn>
                              </p:par>
                              <p:par>
                                <p:cTn id="41" presetID="42" presetClass="exit" presetSubtype="0" fill="hold" nodeType="withEffect">
                                  <p:stCondLst>
                                    <p:cond delay="0"/>
                                  </p:stCondLst>
                                  <p:childTnLst>
                                    <p:animEffect transition="out" filter="fade">
                                      <p:cBhvr>
                                        <p:cTn id="42" dur="1000"/>
                                        <p:tgtEl>
                                          <p:spTgt spid="11"/>
                                        </p:tgtEl>
                                      </p:cBhvr>
                                    </p:animEffect>
                                    <p:anim calcmode="lin" valueType="num">
                                      <p:cBhvr>
                                        <p:cTn id="43" dur="1000"/>
                                        <p:tgtEl>
                                          <p:spTgt spid="11"/>
                                        </p:tgtEl>
                                        <p:attrNameLst>
                                          <p:attrName>ppt_x</p:attrName>
                                        </p:attrNameLst>
                                      </p:cBhvr>
                                      <p:tavLst>
                                        <p:tav tm="0">
                                          <p:val>
                                            <p:strVal val="ppt_x"/>
                                          </p:val>
                                        </p:tav>
                                        <p:tav tm="100000">
                                          <p:val>
                                            <p:strVal val="ppt_x"/>
                                          </p:val>
                                        </p:tav>
                                      </p:tavLst>
                                    </p:anim>
                                    <p:anim calcmode="lin" valueType="num">
                                      <p:cBhvr>
                                        <p:cTn id="44" dur="1000"/>
                                        <p:tgtEl>
                                          <p:spTgt spid="11"/>
                                        </p:tgtEl>
                                        <p:attrNameLst>
                                          <p:attrName>ppt_y</p:attrName>
                                        </p:attrNameLst>
                                      </p:cBhvr>
                                      <p:tavLst>
                                        <p:tav tm="0">
                                          <p:val>
                                            <p:strVal val="ppt_y"/>
                                          </p:val>
                                        </p:tav>
                                        <p:tav tm="100000">
                                          <p:val>
                                            <p:strVal val="ppt_y+.1"/>
                                          </p:val>
                                        </p:tav>
                                      </p:tavLst>
                                    </p:anim>
                                    <p:set>
                                      <p:cBhvr>
                                        <p:cTn id="45" dur="1" fill="hold">
                                          <p:stCondLst>
                                            <p:cond delay="999"/>
                                          </p:stCondLst>
                                        </p:cTn>
                                        <p:tgtEl>
                                          <p:spTgt spid="11"/>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2" presetClass="exit" presetSubtype="0" fill="hold" nodeType="clickEffect">
                                  <p:stCondLst>
                                    <p:cond delay="0"/>
                                  </p:stCondLst>
                                  <p:childTnLst>
                                    <p:animEffect transition="out" filter="fade">
                                      <p:cBhvr>
                                        <p:cTn id="49" dur="1000"/>
                                        <p:tgtEl>
                                          <p:spTgt spid="17"/>
                                        </p:tgtEl>
                                      </p:cBhvr>
                                    </p:animEffect>
                                    <p:anim calcmode="lin" valueType="num">
                                      <p:cBhvr>
                                        <p:cTn id="50" dur="1000"/>
                                        <p:tgtEl>
                                          <p:spTgt spid="17"/>
                                        </p:tgtEl>
                                        <p:attrNameLst>
                                          <p:attrName>ppt_x</p:attrName>
                                        </p:attrNameLst>
                                      </p:cBhvr>
                                      <p:tavLst>
                                        <p:tav tm="0">
                                          <p:val>
                                            <p:strVal val="ppt_x"/>
                                          </p:val>
                                        </p:tav>
                                        <p:tav tm="100000">
                                          <p:val>
                                            <p:strVal val="ppt_x"/>
                                          </p:val>
                                        </p:tav>
                                      </p:tavLst>
                                    </p:anim>
                                    <p:anim calcmode="lin" valueType="num">
                                      <p:cBhvr>
                                        <p:cTn id="51" dur="1000"/>
                                        <p:tgtEl>
                                          <p:spTgt spid="17"/>
                                        </p:tgtEl>
                                        <p:attrNameLst>
                                          <p:attrName>ppt_y</p:attrName>
                                        </p:attrNameLst>
                                      </p:cBhvr>
                                      <p:tavLst>
                                        <p:tav tm="0">
                                          <p:val>
                                            <p:strVal val="ppt_y"/>
                                          </p:val>
                                        </p:tav>
                                        <p:tav tm="100000">
                                          <p:val>
                                            <p:strVal val="ppt_y+.1"/>
                                          </p:val>
                                        </p:tav>
                                      </p:tavLst>
                                    </p:anim>
                                    <p:set>
                                      <p:cBhvr>
                                        <p:cTn id="52" dur="1" fill="hold">
                                          <p:stCondLst>
                                            <p:cond delay="9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Les demandes de dérogation</a:t>
            </a:r>
          </a:p>
          <a:p>
            <a:endParaRPr lang="fr-FR" dirty="0"/>
          </a:p>
          <a:p>
            <a:endParaRPr lang="fr-FR" dirty="0"/>
          </a:p>
        </p:txBody>
      </p:sp>
      <p:sp>
        <p:nvSpPr>
          <p:cNvPr id="4" name="ZoneTexte 3"/>
          <p:cNvSpPr txBox="1"/>
          <p:nvPr/>
        </p:nvSpPr>
        <p:spPr>
          <a:xfrm>
            <a:off x="539552" y="1124744"/>
            <a:ext cx="8064896" cy="1323439"/>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fr-FR" sz="2000" dirty="0"/>
              <a:t>1) </a:t>
            </a:r>
            <a:r>
              <a:rPr lang="fr-FR" sz="2000" b="1" dirty="0"/>
              <a:t>Une seule demande de dérogation peut être formulée</a:t>
            </a:r>
            <a:r>
              <a:rPr lang="fr-FR" sz="2000" dirty="0"/>
              <a:t>. La demande de dérogation peut porter sur le secteur (autre collège), la formation (6</a:t>
            </a:r>
            <a:r>
              <a:rPr lang="fr-FR" sz="2000" baseline="30000" dirty="0"/>
              <a:t>e</a:t>
            </a:r>
            <a:r>
              <a:rPr lang="fr-FR" sz="2000" dirty="0"/>
              <a:t> particulière) ou les deux à la fois. Si la dérogation n’est pas obtenue, l’élève sera affecté en 6</a:t>
            </a:r>
            <a:r>
              <a:rPr lang="fr-FR" sz="2000" baseline="30000" dirty="0"/>
              <a:t>e</a:t>
            </a:r>
            <a:r>
              <a:rPr lang="fr-FR" sz="2000" dirty="0"/>
              <a:t> ordinaire dans le collège de secteur.</a:t>
            </a:r>
          </a:p>
        </p:txBody>
      </p:sp>
      <p:sp>
        <p:nvSpPr>
          <p:cNvPr id="10" name="ZoneTexte 9"/>
          <p:cNvSpPr txBox="1"/>
          <p:nvPr/>
        </p:nvSpPr>
        <p:spPr>
          <a:xfrm>
            <a:off x="539552" y="2577678"/>
            <a:ext cx="8064896" cy="1323439"/>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fr-FR" sz="2000" dirty="0"/>
              <a:t>2) Pour toute demande de dérogation, un motif doit être indiqué et justifié par des documents à fournir. La liste des motifs et des pièces à joindre est indiquée dans la note remise aux familles en même temps que le volet 2 au moment de faire ce choix.</a:t>
            </a:r>
          </a:p>
        </p:txBody>
      </p:sp>
      <p:sp>
        <p:nvSpPr>
          <p:cNvPr id="12" name="ZoneTexte 11"/>
          <p:cNvSpPr txBox="1"/>
          <p:nvPr/>
        </p:nvSpPr>
        <p:spPr>
          <a:xfrm>
            <a:off x="539552" y="4028871"/>
            <a:ext cx="8064896" cy="1323439"/>
          </a:xfrm>
          <a:prstGeom prst="rect">
            <a:avLst/>
          </a:prstGeom>
          <a:solidFill>
            <a:schemeClr val="tx2">
              <a:lumMod val="20000"/>
              <a:lumOff val="80000"/>
            </a:schemeClr>
          </a:solidFill>
          <a:ln>
            <a:solidFill>
              <a:schemeClr val="accent4">
                <a:lumMod val="60000"/>
                <a:lumOff val="40000"/>
              </a:schemeClr>
            </a:solidFill>
          </a:ln>
        </p:spPr>
        <p:txBody>
          <a:bodyPr wrap="square" rtlCol="0">
            <a:spAutoFit/>
          </a:bodyPr>
          <a:lstStyle/>
          <a:p>
            <a:r>
              <a:rPr lang="fr-FR" sz="2000" dirty="0"/>
              <a:t>3) Les dérogations sont accordées en fonction des places disponibles. Les critères de dérogation sont traités dans l’ordre (de 1 à 6). Un seul critère peut être invoqué. Quand il y en a plusieurs possibles, il vaut mieux indiquer le mieux placé (le plus haut dans le tableau).</a:t>
            </a:r>
          </a:p>
        </p:txBody>
      </p:sp>
    </p:spTree>
    <p:extLst>
      <p:ext uri="{BB962C8B-B14F-4D97-AF65-F5344CB8AC3E}">
        <p14:creationId xmlns:p14="http://schemas.microsoft.com/office/powerpoint/2010/main" val="360643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691680" y="404664"/>
            <a:ext cx="5608712" cy="576064"/>
          </a:xfrm>
        </p:spPr>
        <p:txBody>
          <a:bodyPr>
            <a:normAutofit/>
          </a:bodyPr>
          <a:lstStyle/>
          <a:p>
            <a:r>
              <a:rPr lang="fr-FR" sz="2800" dirty="0">
                <a:solidFill>
                  <a:schemeClr val="tx1"/>
                </a:solidFill>
              </a:rPr>
              <a:t>Les motifs de dérogation</a:t>
            </a:r>
          </a:p>
          <a:p>
            <a:endParaRPr lang="fr-FR" dirty="0"/>
          </a:p>
          <a:p>
            <a:endParaRPr lang="fr-FR" dirty="0"/>
          </a:p>
        </p:txBody>
      </p:sp>
      <p:graphicFrame>
        <p:nvGraphicFramePr>
          <p:cNvPr id="2" name="Tableau 1"/>
          <p:cNvGraphicFramePr>
            <a:graphicFrameLocks noGrp="1"/>
          </p:cNvGraphicFramePr>
          <p:nvPr>
            <p:extLst>
              <p:ext uri="{D42A27DB-BD31-4B8C-83A1-F6EECF244321}">
                <p14:modId xmlns:p14="http://schemas.microsoft.com/office/powerpoint/2010/main" val="2242826010"/>
              </p:ext>
            </p:extLst>
          </p:nvPr>
        </p:nvGraphicFramePr>
        <p:xfrm>
          <a:off x="611560" y="1124744"/>
          <a:ext cx="7992888" cy="4464496"/>
        </p:xfrm>
        <a:graphic>
          <a:graphicData uri="http://schemas.openxmlformats.org/drawingml/2006/table">
            <a:tbl>
              <a:tblPr firstRow="1" bandRow="1">
                <a:tableStyleId>{5C22544A-7EE6-4342-B048-85BDC9FD1C3A}</a:tableStyleId>
              </a:tblPr>
              <a:tblGrid>
                <a:gridCol w="3996444">
                  <a:extLst>
                    <a:ext uri="{9D8B030D-6E8A-4147-A177-3AD203B41FA5}">
                      <a16:colId xmlns:a16="http://schemas.microsoft.com/office/drawing/2014/main" val="20000"/>
                    </a:ext>
                  </a:extLst>
                </a:gridCol>
                <a:gridCol w="3996444">
                  <a:extLst>
                    <a:ext uri="{9D8B030D-6E8A-4147-A177-3AD203B41FA5}">
                      <a16:colId xmlns:a16="http://schemas.microsoft.com/office/drawing/2014/main" val="20001"/>
                    </a:ext>
                  </a:extLst>
                </a:gridCol>
              </a:tblGrid>
              <a:tr h="504056">
                <a:tc>
                  <a:txBody>
                    <a:bodyPr/>
                    <a:lstStyle/>
                    <a:p>
                      <a:pPr algn="ctr"/>
                      <a:r>
                        <a:rPr lang="fr-FR" dirty="0"/>
                        <a:t>Critère</a:t>
                      </a:r>
                    </a:p>
                  </a:txBody>
                  <a:tcPr/>
                </a:tc>
                <a:tc>
                  <a:txBody>
                    <a:bodyPr/>
                    <a:lstStyle/>
                    <a:p>
                      <a:pPr algn="ctr"/>
                      <a:r>
                        <a:rPr lang="fr-FR" dirty="0"/>
                        <a:t>Pièce à joindre</a:t>
                      </a:r>
                    </a:p>
                  </a:txBody>
                  <a:tcPr/>
                </a:tc>
                <a:extLst>
                  <a:ext uri="{0D108BD9-81ED-4DB2-BD59-A6C34878D82A}">
                    <a16:rowId xmlns:a16="http://schemas.microsoft.com/office/drawing/2014/main" val="10000"/>
                  </a:ext>
                </a:extLst>
              </a:tr>
              <a:tr h="432048">
                <a:tc>
                  <a:txBody>
                    <a:bodyPr/>
                    <a:lstStyle/>
                    <a:p>
                      <a:r>
                        <a:rPr lang="en-US" sz="1800" b="1" kern="1200" dirty="0">
                          <a:solidFill>
                            <a:schemeClr val="dk1"/>
                          </a:solidFill>
                          <a:effectLst/>
                          <a:latin typeface="+mn-lt"/>
                          <a:ea typeface="+mn-ea"/>
                          <a:cs typeface="+mn-cs"/>
                        </a:rPr>
                        <a:t>1. Elève en situation de handicap</a:t>
                      </a:r>
                      <a:endParaRPr lang="fr-FR" dirty="0"/>
                    </a:p>
                  </a:txBody>
                  <a:tcPr/>
                </a:tc>
                <a:tc>
                  <a:txBody>
                    <a:bodyPr/>
                    <a:lstStyle/>
                    <a:p>
                      <a:r>
                        <a:rPr lang="fr-FR" dirty="0"/>
                        <a:t>Notification de la MDPH</a:t>
                      </a:r>
                      <a:r>
                        <a:rPr lang="fr-FR" baseline="0" dirty="0"/>
                        <a:t> *</a:t>
                      </a:r>
                      <a:endParaRPr lang="fr-FR" dirty="0"/>
                    </a:p>
                  </a:txBody>
                  <a:tcPr/>
                </a:tc>
                <a:extLst>
                  <a:ext uri="{0D108BD9-81ED-4DB2-BD59-A6C34878D82A}">
                    <a16:rowId xmlns:a16="http://schemas.microsoft.com/office/drawing/2014/main" val="10001"/>
                  </a:ext>
                </a:extLst>
              </a:tr>
              <a:tr h="648072">
                <a:tc>
                  <a:txBody>
                    <a:bodyPr/>
                    <a:lstStyle/>
                    <a:p>
                      <a:r>
                        <a:rPr lang="en-US" sz="1800" kern="1200" dirty="0">
                          <a:solidFill>
                            <a:schemeClr val="dk1"/>
                          </a:solidFill>
                          <a:effectLst/>
                          <a:latin typeface="+mn-lt"/>
                          <a:ea typeface="+mn-ea"/>
                          <a:cs typeface="+mn-cs"/>
                        </a:rPr>
                        <a:t> </a:t>
                      </a:r>
                      <a:r>
                        <a:rPr lang="en-US" sz="1800" b="1" kern="1200" dirty="0">
                          <a:solidFill>
                            <a:schemeClr val="dk1"/>
                          </a:solidFill>
                          <a:effectLst/>
                          <a:latin typeface="+mn-lt"/>
                          <a:ea typeface="+mn-ea"/>
                          <a:cs typeface="+mn-cs"/>
                        </a:rPr>
                        <a:t>2. Elève nécessitant une prise en charge médicale à proximité du collège sollicité</a:t>
                      </a:r>
                      <a:endParaRPr lang="fr-FR" dirty="0"/>
                    </a:p>
                  </a:txBody>
                  <a:tcPr/>
                </a:tc>
                <a:tc>
                  <a:txBody>
                    <a:bodyPr/>
                    <a:lstStyle/>
                    <a:p>
                      <a:r>
                        <a:rPr lang="fr-FR" dirty="0"/>
                        <a:t>Certificat médical *</a:t>
                      </a:r>
                    </a:p>
                  </a:txBody>
                  <a:tcPr/>
                </a:tc>
                <a:extLst>
                  <a:ext uri="{0D108BD9-81ED-4DB2-BD59-A6C34878D82A}">
                    <a16:rowId xmlns:a16="http://schemas.microsoft.com/office/drawing/2014/main" val="10002"/>
                  </a:ext>
                </a:extLst>
              </a:tr>
              <a:tr h="401187">
                <a:tc>
                  <a:txBody>
                    <a:bodyPr/>
                    <a:lstStyle/>
                    <a:p>
                      <a:r>
                        <a:rPr lang="en-US" sz="1800" b="1" kern="1200" dirty="0">
                          <a:solidFill>
                            <a:schemeClr val="dk1"/>
                          </a:solidFill>
                          <a:effectLst/>
                          <a:latin typeface="+mn-lt"/>
                          <a:ea typeface="+mn-ea"/>
                          <a:cs typeface="+mn-cs"/>
                        </a:rPr>
                        <a:t>3. Elève susceptible de devenir boursier</a:t>
                      </a:r>
                      <a:endParaRPr lang="fr-FR" dirty="0"/>
                    </a:p>
                  </a:txBody>
                  <a:tcPr/>
                </a:tc>
                <a:tc>
                  <a:txBody>
                    <a:bodyPr/>
                    <a:lstStyle/>
                    <a:p>
                      <a:r>
                        <a:rPr lang="fr-FR" dirty="0"/>
                        <a:t>Avis</a:t>
                      </a:r>
                      <a:r>
                        <a:rPr lang="fr-FR" baseline="0" dirty="0"/>
                        <a:t> d’imposition ou a</a:t>
                      </a:r>
                      <a:r>
                        <a:rPr lang="fr-FR" dirty="0"/>
                        <a:t>ttestation *</a:t>
                      </a:r>
                    </a:p>
                  </a:txBody>
                  <a:tcPr/>
                </a:tc>
                <a:extLst>
                  <a:ext uri="{0D108BD9-81ED-4DB2-BD59-A6C34878D82A}">
                    <a16:rowId xmlns:a16="http://schemas.microsoft.com/office/drawing/2014/main" val="10003"/>
                  </a:ext>
                </a:extLst>
              </a:tr>
              <a:tr h="648072">
                <a:tc>
                  <a:txBody>
                    <a:bodyPr/>
                    <a:lstStyle/>
                    <a:p>
                      <a:r>
                        <a:rPr lang="en-US" sz="1800" kern="1200" dirty="0">
                          <a:solidFill>
                            <a:schemeClr val="dk1"/>
                          </a:solidFill>
                          <a:effectLst/>
                          <a:latin typeface="+mn-lt"/>
                          <a:ea typeface="+mn-ea"/>
                          <a:cs typeface="+mn-cs"/>
                        </a:rPr>
                        <a:t> </a:t>
                      </a:r>
                      <a:r>
                        <a:rPr lang="en-US" sz="1800" b="1" kern="1200" dirty="0">
                          <a:solidFill>
                            <a:schemeClr val="dk1"/>
                          </a:solidFill>
                          <a:effectLst/>
                          <a:latin typeface="+mn-lt"/>
                          <a:ea typeface="+mn-ea"/>
                          <a:cs typeface="+mn-cs"/>
                        </a:rPr>
                        <a:t>4. Elève dont un frère ou une sœur est scolarisé(e) dans le collège sollicité</a:t>
                      </a:r>
                      <a:endParaRPr lang="fr-FR" sz="1800" kern="1200" dirty="0">
                        <a:solidFill>
                          <a:schemeClr val="dk1"/>
                        </a:solidFill>
                        <a:effectLst/>
                        <a:latin typeface="+mn-lt"/>
                        <a:ea typeface="+mn-ea"/>
                        <a:cs typeface="+mn-cs"/>
                      </a:endParaRPr>
                    </a:p>
                  </a:txBody>
                  <a:tcPr/>
                </a:tc>
                <a:tc>
                  <a:txBody>
                    <a:bodyPr/>
                    <a:lstStyle/>
                    <a:p>
                      <a:r>
                        <a:rPr lang="fr-FR" dirty="0"/>
                        <a:t>Certificat</a:t>
                      </a:r>
                      <a:r>
                        <a:rPr lang="fr-FR" baseline="0" dirty="0"/>
                        <a:t> de scolarité *</a:t>
                      </a:r>
                      <a:endParaRPr lang="fr-FR" dirty="0"/>
                    </a:p>
                  </a:txBody>
                  <a:tcPr/>
                </a:tc>
                <a:extLst>
                  <a:ext uri="{0D108BD9-81ED-4DB2-BD59-A6C34878D82A}">
                    <a16:rowId xmlns:a16="http://schemas.microsoft.com/office/drawing/2014/main" val="10004"/>
                  </a:ext>
                </a:extLst>
              </a:tr>
              <a:tr h="6480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effectLst/>
                          <a:latin typeface="+mn-lt"/>
                          <a:ea typeface="+mn-ea"/>
                          <a:cs typeface="+mn-cs"/>
                        </a:rPr>
                        <a:t>5. Elève dont le domicile est situé en limite de secteur du collège souhaité</a:t>
                      </a:r>
                      <a:endParaRPr lang="fr-FR" sz="1800" kern="1200" dirty="0">
                        <a:solidFill>
                          <a:schemeClr val="dk1"/>
                        </a:solidFill>
                        <a:effectLst/>
                        <a:latin typeface="+mn-lt"/>
                        <a:ea typeface="+mn-ea"/>
                        <a:cs typeface="+mn-cs"/>
                      </a:endParaRPr>
                    </a:p>
                  </a:txBody>
                  <a:tcPr/>
                </a:tc>
                <a:tc>
                  <a:txBody>
                    <a:bodyPr/>
                    <a:lstStyle/>
                    <a:p>
                      <a:r>
                        <a:rPr lang="fr-FR" dirty="0"/>
                        <a:t>Courrier de la famille *</a:t>
                      </a:r>
                    </a:p>
                  </a:txBody>
                  <a:tcPr/>
                </a:tc>
                <a:extLst>
                  <a:ext uri="{0D108BD9-81ED-4DB2-BD59-A6C34878D82A}">
                    <a16:rowId xmlns:a16="http://schemas.microsoft.com/office/drawing/2014/main" val="10005"/>
                  </a:ext>
                </a:extLst>
              </a:tr>
              <a:tr h="7509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dk1"/>
                          </a:solidFill>
                          <a:effectLst/>
                          <a:latin typeface="+mn-lt"/>
                          <a:ea typeface="+mn-ea"/>
                          <a:cs typeface="+mn-cs"/>
                        </a:rPr>
                        <a:t>6. Elève suivant un parcours scolaire particulier</a:t>
                      </a:r>
                      <a:endParaRPr lang="fr-FR" sz="1800" kern="1200" dirty="0">
                        <a:solidFill>
                          <a:schemeClr val="dk1"/>
                        </a:solidFill>
                        <a:effectLst/>
                        <a:latin typeface="+mn-lt"/>
                        <a:ea typeface="+mn-ea"/>
                        <a:cs typeface="+mn-cs"/>
                      </a:endParaRPr>
                    </a:p>
                  </a:txBody>
                  <a:tcPr/>
                </a:tc>
                <a:tc>
                  <a:txBody>
                    <a:bodyPr/>
                    <a:lstStyle/>
                    <a:p>
                      <a:r>
                        <a:rPr lang="fr-FR" dirty="0"/>
                        <a:t>Courrier de la famille,</a:t>
                      </a:r>
                      <a:r>
                        <a:rPr lang="fr-FR" baseline="0" dirty="0"/>
                        <a:t> justificatif d’inscription … </a:t>
                      </a:r>
                      <a:r>
                        <a:rPr lang="fr-FR" dirty="0"/>
                        <a:t>*</a:t>
                      </a:r>
                    </a:p>
                  </a:txBody>
                  <a:tcPr/>
                </a:tc>
                <a:extLst>
                  <a:ext uri="{0D108BD9-81ED-4DB2-BD59-A6C34878D82A}">
                    <a16:rowId xmlns:a16="http://schemas.microsoft.com/office/drawing/2014/main" val="10006"/>
                  </a:ext>
                </a:extLst>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b="1" kern="1200" baseline="0" dirty="0">
                          <a:solidFill>
                            <a:schemeClr val="dk1"/>
                          </a:solidFill>
                          <a:effectLst/>
                          <a:latin typeface="+mn-lt"/>
                          <a:ea typeface="+mn-ea"/>
                          <a:cs typeface="+mn-cs"/>
                        </a:rPr>
                        <a:t>Autres motifs</a:t>
                      </a:r>
                      <a:endParaRPr lang="fr-FR" sz="1800" b="1" kern="1200" dirty="0">
                        <a:solidFill>
                          <a:schemeClr val="dk1"/>
                        </a:solidFill>
                        <a:effectLst/>
                        <a:latin typeface="+mn-lt"/>
                        <a:ea typeface="+mn-ea"/>
                        <a:cs typeface="+mn-cs"/>
                      </a:endParaRPr>
                    </a:p>
                  </a:txBody>
                  <a:tcPr/>
                </a:tc>
                <a:tc>
                  <a:txBody>
                    <a:bodyPr/>
                    <a:lstStyle/>
                    <a:p>
                      <a:r>
                        <a:rPr lang="fr-FR" dirty="0"/>
                        <a:t>Toutes pièces utiles</a:t>
                      </a:r>
                    </a:p>
                  </a:txBody>
                  <a:tcPr/>
                </a:tc>
                <a:extLst>
                  <a:ext uri="{0D108BD9-81ED-4DB2-BD59-A6C34878D82A}">
                    <a16:rowId xmlns:a16="http://schemas.microsoft.com/office/drawing/2014/main" val="10007"/>
                  </a:ext>
                </a:extLst>
              </a:tr>
            </a:tbl>
          </a:graphicData>
        </a:graphic>
      </p:graphicFrame>
      <p:sp>
        <p:nvSpPr>
          <p:cNvPr id="5" name="ZoneTexte 4"/>
          <p:cNvSpPr txBox="1"/>
          <p:nvPr/>
        </p:nvSpPr>
        <p:spPr>
          <a:xfrm>
            <a:off x="3923928" y="5733256"/>
            <a:ext cx="4608512" cy="307777"/>
          </a:xfrm>
          <a:prstGeom prst="rect">
            <a:avLst/>
          </a:prstGeom>
          <a:noFill/>
        </p:spPr>
        <p:txBody>
          <a:bodyPr wrap="square" rtlCol="0">
            <a:spAutoFit/>
          </a:bodyPr>
          <a:lstStyle/>
          <a:p>
            <a:r>
              <a:rPr lang="fr-FR" sz="1400" dirty="0"/>
              <a:t>* Se référer à la note aux familles  et à la note aux directeurs</a:t>
            </a:r>
          </a:p>
        </p:txBody>
      </p:sp>
    </p:spTree>
    <p:extLst>
      <p:ext uri="{BB962C8B-B14F-4D97-AF65-F5344CB8AC3E}">
        <p14:creationId xmlns:p14="http://schemas.microsoft.com/office/powerpoint/2010/main" val="185010846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4498</TotalTime>
  <Words>1909</Words>
  <Application>Microsoft Office PowerPoint</Application>
  <PresentationFormat>Affichage à l'écran (4:3)</PresentationFormat>
  <Paragraphs>95</Paragraphs>
  <Slides>16</Slides>
  <Notes>1</Notes>
  <HiddenSlides>1</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Thème Office</vt:lpstr>
      <vt:lpstr>Principe de l’affectation en 6e 1) La sectorisation des collèges est une compétence du conseil départemental des Yvelines. Le collège de secteur dépend de l’adresse de l’élève, pas de l’école fréquentée. 2) On ne peut formuler qu’une seule demande de dérogation. 3) C’est par un échange de fiches navettes nommées volet 1 et volet 2 que le directeur recueille les vœux des familles. 4) L’affectation est en partie automatisée, il y a aussi des commissions et des ajustements manuels pour des cas particuliers, mais toujours dans le respect des règles d’affectation. 5) L’avis d’affectation est transmis aux familles généralement par courrier postal ou électronique, parfois par l’école. Le directeur peut consulter les avis d’affectation courant juin et informer les familles qui n’auraient pas reçu l’avis.   Volet 1 L’adresse de l’élève sert à déterminer le collège de secteur. C’est l’adresse où vit effectivement l’élève. La déclaration d’une adresse différente doit être prouvée par la production d’un justificatif du nouveau domicile des responsables légaux de l’enfant.  Volet 2 Le collège de secteur a été déterminé automatiquement à partir des données fournies par le conseil départemental. Préciser au cadre D la formation souhaitée : 6e ordinaire, classe à horaires aménagés, section internationale, ULIS, SEGPA…  Les demandes de dérogation 1) Le directeur délivre un accusé de réception de la demande de dérogation. 2) Il est important de bien fournir tous les justificatifs. Le directeur vérifie la présence des pièces avant la transmission des demandes de dérogation en circonscription puis à la DSDEN où les pièces sont examinées. 3) Les places disponibles pour les dérogations sont celles laissées libres après affectation des élèves du secteur. S’il est possible d’accorder toutes les dérogations relevant du critère 1, celles-ci le sont automatiquement. On fait ensuite de même pour le critère 2 puis les suivants dans l’ordre jusqu’à ce que les places disponibles ne permettent plus d’accorder l’ensemble des demandes d’un critère. Elles sont alors refusées. En cas de refus à la demande de dérogation, il est possible de formuler un recours gracieux, dans un délai contraint.  Les motifs de dérogation 1) et 2) Les demandes ne peuvent être formulées que par l’intermédiaire du médecin scolaire.  3) Demande adressée par l’intermédiaire du service social scolaire. 4) Certificat de scolarité montrant que le frère ou la sœur est déjà scolarisé au collège demandé et y sera encore à la rentrée prochaine. 5) Demande formulée par écrit en précisant la situation géographique (distance du collège au domicile, durée de transport…) 6) Formation particulière : section internationale, classe à horaires aménagés, poursuite de l’apprentissage d’une langue étrangère non enseignée au collège de secteur… 7) Tous les autres motifs que ceux cités précédemment. Demande formulée par écrit en joignant les justificatifs à l’appui de celle-ci.  Parcours scolaires particuliers (sections internationales ou franco-allemandes, classes à horaires aménagés) Une demande de dérogation est indispensable (motif 6 – parcours scolaire particulier) même si la formation est proposée dans le collège de secteur. Compléter le cadre F.  Procédures spécifiques (SEGPA, ULIS et UPE2A) Les demandes de SEGPA, ULIS et UPE2A sont traitées en commission. Ce ne sont pas des demandes de dérogation. Compléter le cadre G (SEGPA) ou le cadre H (ULIS).</vt:lpstr>
      <vt:lpstr>L’affectation en 6e année 2026</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DSI-Rectorat de Versailles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L’affectation en 6eme</dc:title>
  <dc:creator>Cellule TICE</dc:creator>
  <cp:lastModifiedBy>Patrice Morel</cp:lastModifiedBy>
  <cp:revision>200</cp:revision>
  <cp:lastPrinted>2018-12-20T08:40:48Z</cp:lastPrinted>
  <dcterms:created xsi:type="dcterms:W3CDTF">2018-02-07T08:50:23Z</dcterms:created>
  <dcterms:modified xsi:type="dcterms:W3CDTF">2026-01-28T09:16:45Z</dcterms:modified>
</cp:coreProperties>
</file>