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70" r:id="rId15"/>
    <p:sldId id="271" r:id="rId16"/>
    <p:sldId id="273" r:id="rId17"/>
    <p:sldId id="274" r:id="rId18"/>
    <p:sldId id="275" r:id="rId19"/>
    <p:sldId id="277" r:id="rId20"/>
    <p:sldId id="278" r:id="rId21"/>
    <p:sldId id="272" r:id="rId22"/>
    <p:sldId id="276"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06/04/2025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06/04/2025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06/04/2025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06/04/2025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Photo noir et blanc du sommet d’une montagne">
            <a:extLst>
              <a:ext uri="{FF2B5EF4-FFF2-40B4-BE49-F238E27FC236}">
                <a16:creationId xmlns:a16="http://schemas.microsoft.com/office/drawing/2014/main" id="{66AC4060-A346-FFD2-3C87-AE08A756A996}"/>
              </a:ext>
            </a:extLst>
          </p:cNvPr>
          <p:cNvPicPr>
            <a:picLocks noChangeAspect="1"/>
          </p:cNvPicPr>
          <p:nvPr/>
        </p:nvPicPr>
        <p:blipFill>
          <a:blip r:embed="rId2">
            <a:alphaModFix amt="60000"/>
          </a:blip>
          <a:srcRect t="12351" r="-2" b="3252"/>
          <a:stretch/>
        </p:blipFill>
        <p:spPr>
          <a:xfrm>
            <a:off x="-1" y="10"/>
            <a:ext cx="12192001" cy="6857990"/>
          </a:xfrm>
          <a:prstGeom prst="rect">
            <a:avLst/>
          </a:prstGeom>
        </p:spPr>
      </p:pic>
      <p:sp>
        <p:nvSpPr>
          <p:cNvPr id="2" name="Titre 1"/>
          <p:cNvSpPr>
            <a:spLocks noGrp="1"/>
          </p:cNvSpPr>
          <p:nvPr>
            <p:ph type="ctrTitle"/>
          </p:nvPr>
        </p:nvSpPr>
        <p:spPr>
          <a:xfrm>
            <a:off x="841248" y="600427"/>
            <a:ext cx="9875520" cy="3299902"/>
          </a:xfrm>
        </p:spPr>
        <p:txBody>
          <a:bodyPr>
            <a:normAutofit/>
          </a:bodyPr>
          <a:lstStyle/>
          <a:p>
            <a:pPr algn="l"/>
            <a:r>
              <a:rPr lang="fr-FR" sz="8200">
                <a:solidFill>
                  <a:srgbClr val="FFFFFF"/>
                </a:solidFill>
              </a:rPr>
              <a:t>Le japon</a:t>
            </a:r>
          </a:p>
        </p:txBody>
      </p:sp>
      <p:sp>
        <p:nvSpPr>
          <p:cNvPr id="3" name="Sous-titre 2"/>
          <p:cNvSpPr>
            <a:spLocks noGrp="1"/>
          </p:cNvSpPr>
          <p:nvPr>
            <p:ph type="subTitle" idx="1"/>
          </p:nvPr>
        </p:nvSpPr>
        <p:spPr>
          <a:xfrm>
            <a:off x="8932320" y="5695436"/>
            <a:ext cx="3260474" cy="884268"/>
          </a:xfrm>
        </p:spPr>
        <p:txBody>
          <a:bodyPr vert="horz" lIns="91440" tIns="45720" rIns="91440" bIns="45720" rtlCol="0" anchor="t">
            <a:normAutofit/>
          </a:bodyPr>
          <a:lstStyle/>
          <a:p>
            <a:pPr algn="l"/>
            <a:r>
              <a:rPr lang="fr-FR" dirty="0">
                <a:solidFill>
                  <a:srgbClr val="FFFFFF"/>
                </a:solidFill>
              </a:rPr>
              <a:t>Exposé de Simon Talon</a:t>
            </a:r>
            <a:endParaRPr lang="fr-FR" dirty="0" err="1"/>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6260477-A7DD-D482-FAFE-A6BC8ABC9031}"/>
              </a:ext>
            </a:extLst>
          </p:cNvPr>
          <p:cNvSpPr>
            <a:spLocks noGrp="1"/>
          </p:cNvSpPr>
          <p:nvPr>
            <p:ph type="title"/>
          </p:nvPr>
        </p:nvSpPr>
        <p:spPr>
          <a:xfrm>
            <a:off x="7320466" y="609600"/>
            <a:ext cx="4140014" cy="1330839"/>
          </a:xfrm>
        </p:spPr>
        <p:txBody>
          <a:bodyPr>
            <a:normAutofit/>
          </a:bodyPr>
          <a:lstStyle/>
          <a:p>
            <a:r>
              <a:rPr lang="fr-FR"/>
              <a:t>Les sports(suite)</a:t>
            </a:r>
          </a:p>
        </p:txBody>
      </p:sp>
      <p:pic>
        <p:nvPicPr>
          <p:cNvPr id="4" name="Image 3" descr="grands maitres des arts martiaux japonais - Site de goshinkaratedo">
            <a:extLst>
              <a:ext uri="{FF2B5EF4-FFF2-40B4-BE49-F238E27FC236}">
                <a16:creationId xmlns:a16="http://schemas.microsoft.com/office/drawing/2014/main" id="{09788108-4B51-EF3A-970B-72702400EE65}"/>
              </a:ext>
            </a:extLst>
          </p:cNvPr>
          <p:cNvPicPr>
            <a:picLocks noChangeAspect="1"/>
          </p:cNvPicPr>
          <p:nvPr/>
        </p:nvPicPr>
        <p:blipFill>
          <a:blip r:embed="rId2"/>
          <a:srcRect r="-2" b="1032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Espace réservé du contenu 2">
            <a:extLst>
              <a:ext uri="{FF2B5EF4-FFF2-40B4-BE49-F238E27FC236}">
                <a16:creationId xmlns:a16="http://schemas.microsoft.com/office/drawing/2014/main" id="{7852DF43-4FE4-7DBA-D91E-0304DF0BA853}"/>
              </a:ext>
            </a:extLst>
          </p:cNvPr>
          <p:cNvSpPr>
            <a:spLocks noGrp="1"/>
          </p:cNvSpPr>
          <p:nvPr>
            <p:ph idx="1"/>
          </p:nvPr>
        </p:nvSpPr>
        <p:spPr>
          <a:xfrm>
            <a:off x="6746205" y="1564625"/>
            <a:ext cx="5443142" cy="4538063"/>
          </a:xfrm>
        </p:spPr>
        <p:txBody>
          <a:bodyPr vert="horz" lIns="91440" tIns="45720" rIns="91440" bIns="45720" rtlCol="0" anchor="t">
            <a:normAutofit/>
          </a:bodyPr>
          <a:lstStyle/>
          <a:p>
            <a:r>
              <a:rPr lang="fr-FR" sz="2000" dirty="0"/>
              <a:t>3: Les arts martiaux. Les principaux arts martiaux au Japon sont : le judo , le kendo, le karaté qui est le plus pratiqué  et l' </a:t>
            </a:r>
            <a:r>
              <a:rPr lang="fr-FR" sz="2000" dirty="0" err="1"/>
              <a:t>aikido</a:t>
            </a:r>
            <a:r>
              <a:rPr lang="fr-FR" sz="2000" dirty="0"/>
              <a:t>.</a:t>
            </a:r>
          </a:p>
        </p:txBody>
      </p:sp>
    </p:spTree>
    <p:extLst>
      <p:ext uri="{BB962C8B-B14F-4D97-AF65-F5344CB8AC3E}">
        <p14:creationId xmlns:p14="http://schemas.microsoft.com/office/powerpoint/2010/main" val="370103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6921B8-DAF9-695D-0F55-A6DC48B8D2AA}"/>
              </a:ext>
            </a:extLst>
          </p:cNvPr>
          <p:cNvSpPr>
            <a:spLocks noGrp="1"/>
          </p:cNvSpPr>
          <p:nvPr>
            <p:ph type="title"/>
          </p:nvPr>
        </p:nvSpPr>
        <p:spPr>
          <a:xfrm>
            <a:off x="640080" y="325369"/>
            <a:ext cx="4368602" cy="1956841"/>
          </a:xfrm>
        </p:spPr>
        <p:txBody>
          <a:bodyPr anchor="b">
            <a:normAutofit/>
          </a:bodyPr>
          <a:lstStyle/>
          <a:p>
            <a:r>
              <a:rPr lang="fr-FR" sz="5400"/>
              <a:t>La culture du Japon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8D9752F-4F9A-EAC8-4E69-F9C9467B9F84}"/>
              </a:ext>
            </a:extLst>
          </p:cNvPr>
          <p:cNvSpPr>
            <a:spLocks noGrp="1"/>
          </p:cNvSpPr>
          <p:nvPr>
            <p:ph idx="1"/>
          </p:nvPr>
        </p:nvSpPr>
        <p:spPr>
          <a:xfrm>
            <a:off x="-441" y="2718291"/>
            <a:ext cx="5314805" cy="4126841"/>
          </a:xfrm>
        </p:spPr>
        <p:txBody>
          <a:bodyPr vert="horz" lIns="91440" tIns="45720" rIns="91440" bIns="45720" rtlCol="0" anchor="t">
            <a:normAutofit/>
          </a:bodyPr>
          <a:lstStyle/>
          <a:p>
            <a:r>
              <a:rPr lang="en-US" sz="2200" dirty="0"/>
              <a:t>Les cultures </a:t>
            </a:r>
            <a:r>
              <a:rPr lang="en-US" sz="2200" dirty="0" err="1"/>
              <a:t>japonaises</a:t>
            </a:r>
            <a:r>
              <a:rPr lang="en-US" sz="2200" dirty="0"/>
              <a:t> </a:t>
            </a:r>
            <a:r>
              <a:rPr lang="en-US" sz="2200" dirty="0" err="1"/>
              <a:t>sont</a:t>
            </a:r>
            <a:r>
              <a:rPr lang="en-US" sz="2200" dirty="0"/>
              <a:t> les </a:t>
            </a:r>
            <a:r>
              <a:rPr lang="en-US" sz="2200" dirty="0" err="1"/>
              <a:t>mangas</a:t>
            </a:r>
            <a:r>
              <a:rPr lang="en-US" sz="2200" dirty="0"/>
              <a:t>, </a:t>
            </a:r>
            <a:r>
              <a:rPr lang="en-US" sz="2200" dirty="0" err="1"/>
              <a:t>l'origami</a:t>
            </a:r>
            <a:r>
              <a:rPr lang="en-US" sz="2200" dirty="0"/>
              <a:t> et le sumo .</a:t>
            </a:r>
          </a:p>
        </p:txBody>
      </p:sp>
      <p:pic>
        <p:nvPicPr>
          <p:cNvPr id="4" name="Espace réservé du contenu 3" descr="Les plus belles photos de la floraison des cerisiers du Japon">
            <a:extLst>
              <a:ext uri="{FF2B5EF4-FFF2-40B4-BE49-F238E27FC236}">
                <a16:creationId xmlns:a16="http://schemas.microsoft.com/office/drawing/2014/main" id="{2A4B526F-2415-4572-F72C-79A208B8C0D8}"/>
              </a:ext>
            </a:extLst>
          </p:cNvPr>
          <p:cNvPicPr>
            <a:picLocks noChangeAspect="1"/>
          </p:cNvPicPr>
          <p:nvPr/>
        </p:nvPicPr>
        <p:blipFill>
          <a:blip r:embed="rId2"/>
          <a:srcRect l="30925" r="262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357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8A96D8-56C0-EB3C-0C8C-503393D575AE}"/>
              </a:ext>
            </a:extLst>
          </p:cNvPr>
          <p:cNvSpPr>
            <a:spLocks noGrp="1"/>
          </p:cNvSpPr>
          <p:nvPr>
            <p:ph type="title"/>
          </p:nvPr>
        </p:nvSpPr>
        <p:spPr>
          <a:xfrm>
            <a:off x="640080" y="325369"/>
            <a:ext cx="4368602" cy="1956841"/>
          </a:xfrm>
        </p:spPr>
        <p:txBody>
          <a:bodyPr anchor="b">
            <a:normAutofit/>
          </a:bodyPr>
          <a:lstStyle/>
          <a:p>
            <a:r>
              <a:rPr lang="fr-FR" sz="5400"/>
              <a:t>Les sanctuaires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05A1CC3-A86A-68B6-0F9E-60D10323B891}"/>
              </a:ext>
            </a:extLst>
          </p:cNvPr>
          <p:cNvSpPr>
            <a:spLocks noGrp="1"/>
          </p:cNvSpPr>
          <p:nvPr>
            <p:ph idx="1"/>
          </p:nvPr>
        </p:nvSpPr>
        <p:spPr>
          <a:xfrm>
            <a:off x="-441" y="2740378"/>
            <a:ext cx="5314805" cy="4005362"/>
          </a:xfrm>
        </p:spPr>
        <p:txBody>
          <a:bodyPr vert="horz" lIns="91440" tIns="45720" rIns="91440" bIns="45720" rtlCol="0" anchor="t">
            <a:normAutofit/>
          </a:bodyPr>
          <a:lstStyle/>
          <a:p>
            <a:r>
              <a:rPr lang="en-US" sz="2200" dirty="0"/>
              <a:t>Les </a:t>
            </a:r>
            <a:r>
              <a:rPr lang="en-US" sz="2200" dirty="0" err="1"/>
              <a:t>sanctuaires</a:t>
            </a:r>
            <a:r>
              <a:rPr lang="en-US" sz="2200" dirty="0"/>
              <a:t> </a:t>
            </a:r>
            <a:r>
              <a:rPr lang="en-US" sz="2200" dirty="0" err="1"/>
              <a:t>sont</a:t>
            </a:r>
            <a:r>
              <a:rPr lang="en-US" sz="2200" dirty="0"/>
              <a:t> des </a:t>
            </a:r>
            <a:r>
              <a:rPr lang="en-US" sz="2200" dirty="0" err="1"/>
              <a:t>endroits</a:t>
            </a:r>
            <a:r>
              <a:rPr lang="en-US" sz="2200" dirty="0"/>
              <a:t> </a:t>
            </a:r>
            <a:r>
              <a:rPr lang="en-US" sz="2200" dirty="0" err="1"/>
              <a:t>sacrés</a:t>
            </a:r>
            <a:r>
              <a:rPr lang="en-US" sz="2200" dirty="0"/>
              <a:t> </a:t>
            </a:r>
            <a:r>
              <a:rPr lang="en-US" sz="2200" dirty="0" err="1"/>
              <a:t>ou</a:t>
            </a:r>
            <a:r>
              <a:rPr lang="en-US" sz="2200" dirty="0"/>
              <a:t> l' on fait des </a:t>
            </a:r>
            <a:r>
              <a:rPr lang="en-US" sz="2200" dirty="0" err="1"/>
              <a:t>prières</a:t>
            </a:r>
            <a:r>
              <a:rPr lang="en-US" sz="2200" dirty="0"/>
              <a:t> </a:t>
            </a:r>
            <a:r>
              <a:rPr lang="en-US" sz="2200" dirty="0" err="1"/>
              <a:t>ou</a:t>
            </a:r>
            <a:r>
              <a:rPr lang="en-US" sz="2200" dirty="0"/>
              <a:t> des voeux. Le plus </a:t>
            </a:r>
            <a:r>
              <a:rPr lang="en-US" sz="2200" dirty="0" err="1"/>
              <a:t>connu</a:t>
            </a:r>
            <a:r>
              <a:rPr lang="en-US" sz="2200" dirty="0"/>
              <a:t> </a:t>
            </a:r>
            <a:r>
              <a:rPr lang="en-US" sz="2200" dirty="0" err="1"/>
              <a:t>est</a:t>
            </a:r>
            <a:r>
              <a:rPr lang="en-US" sz="2200" dirty="0"/>
              <a:t> </a:t>
            </a:r>
            <a:r>
              <a:rPr lang="en-US" sz="2200" dirty="0" err="1"/>
              <a:t>celui</a:t>
            </a:r>
            <a:r>
              <a:rPr lang="en-US" sz="2200" dirty="0"/>
              <a:t> de </a:t>
            </a:r>
            <a:r>
              <a:rPr lang="en-US" sz="2200" dirty="0" err="1"/>
              <a:t>kiyomizu-dera</a:t>
            </a:r>
            <a:r>
              <a:rPr lang="en-US" sz="2200" dirty="0"/>
              <a:t>.  </a:t>
            </a:r>
          </a:p>
        </p:txBody>
      </p:sp>
      <p:pic>
        <p:nvPicPr>
          <p:cNvPr id="4" name="Espace réservé du contenu 3" descr="À la découverte de Kyoto : les temples et les sanctuaires - Blog voyage">
            <a:extLst>
              <a:ext uri="{FF2B5EF4-FFF2-40B4-BE49-F238E27FC236}">
                <a16:creationId xmlns:a16="http://schemas.microsoft.com/office/drawing/2014/main" id="{02F487D8-7D72-006C-20C9-E0EE5564DD69}"/>
              </a:ext>
            </a:extLst>
          </p:cNvPr>
          <p:cNvPicPr>
            <a:picLocks noChangeAspect="1"/>
          </p:cNvPicPr>
          <p:nvPr/>
        </p:nvPicPr>
        <p:blipFill>
          <a:blip r:embed="rId2"/>
          <a:srcRect l="8798" r="242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5846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10 Christmas Gifts for People Who Love Japan | Japan travel, Tokyo ...">
            <a:extLst>
              <a:ext uri="{FF2B5EF4-FFF2-40B4-BE49-F238E27FC236}">
                <a16:creationId xmlns:a16="http://schemas.microsoft.com/office/drawing/2014/main" id="{AE215075-704D-24E7-16C1-698BE8082C86}"/>
              </a:ext>
            </a:extLst>
          </p:cNvPr>
          <p:cNvPicPr>
            <a:picLocks noChangeAspect="1"/>
          </p:cNvPicPr>
          <p:nvPr/>
        </p:nvPicPr>
        <p:blipFill>
          <a:blip r:embed="rId2"/>
          <a:srcRect l="1206" r="4677"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E9B207-31A2-84E0-35C0-B8BC581CEC92}"/>
              </a:ext>
            </a:extLst>
          </p:cNvPr>
          <p:cNvSpPr>
            <a:spLocks noGrp="1"/>
          </p:cNvSpPr>
          <p:nvPr>
            <p:ph type="title"/>
          </p:nvPr>
        </p:nvSpPr>
        <p:spPr>
          <a:xfrm>
            <a:off x="838200" y="365125"/>
            <a:ext cx="3822189" cy="1899912"/>
          </a:xfrm>
        </p:spPr>
        <p:txBody>
          <a:bodyPr>
            <a:normAutofit/>
          </a:bodyPr>
          <a:lstStyle/>
          <a:p>
            <a:r>
              <a:rPr lang="fr-FR" sz="4000"/>
              <a:t>Les monuments</a:t>
            </a:r>
          </a:p>
        </p:txBody>
      </p:sp>
      <p:sp>
        <p:nvSpPr>
          <p:cNvPr id="17" name="Content Placeholder 16">
            <a:extLst>
              <a:ext uri="{FF2B5EF4-FFF2-40B4-BE49-F238E27FC236}">
                <a16:creationId xmlns:a16="http://schemas.microsoft.com/office/drawing/2014/main" id="{1BD3D23F-9FAB-6EC3-7443-D31D72B5070B}"/>
              </a:ext>
            </a:extLst>
          </p:cNvPr>
          <p:cNvSpPr>
            <a:spLocks noGrp="1"/>
          </p:cNvSpPr>
          <p:nvPr>
            <p:ph idx="1"/>
          </p:nvPr>
        </p:nvSpPr>
        <p:spPr>
          <a:xfrm>
            <a:off x="109331" y="1550724"/>
            <a:ext cx="3965755" cy="5299891"/>
          </a:xfrm>
        </p:spPr>
        <p:txBody>
          <a:bodyPr vert="horz" lIns="91440" tIns="45720" rIns="91440" bIns="45720" rtlCol="0" anchor="t">
            <a:normAutofit/>
          </a:bodyPr>
          <a:lstStyle/>
          <a:p>
            <a:r>
              <a:rPr lang="en-US" sz="2000" dirty="0"/>
              <a:t>La tour de Tokyo </a:t>
            </a:r>
            <a:r>
              <a:rPr lang="en-US" sz="2000" dirty="0" err="1"/>
              <a:t>était</a:t>
            </a:r>
            <a:r>
              <a:rPr lang="en-US" sz="2000" dirty="0"/>
              <a:t> la tour la plus </a:t>
            </a:r>
            <a:r>
              <a:rPr lang="en-US" sz="2000" dirty="0" err="1"/>
              <a:t>grande</a:t>
            </a:r>
            <a:r>
              <a:rPr lang="en-US" sz="2000" dirty="0"/>
              <a:t> du </a:t>
            </a:r>
            <a:r>
              <a:rPr lang="en-US" sz="2000" dirty="0" err="1"/>
              <a:t>Japon</a:t>
            </a:r>
            <a:r>
              <a:rPr lang="en-US" sz="2000" dirty="0"/>
              <a:t>. Elle a </a:t>
            </a:r>
            <a:r>
              <a:rPr lang="en-US" sz="2000" dirty="0" err="1"/>
              <a:t>été</a:t>
            </a:r>
            <a:r>
              <a:rPr lang="en-US" sz="2000" dirty="0"/>
              <a:t> </a:t>
            </a:r>
            <a:r>
              <a:rPr lang="en-US" sz="2000" dirty="0" err="1"/>
              <a:t>achevée</a:t>
            </a:r>
            <a:r>
              <a:rPr lang="en-US" sz="2000" dirty="0"/>
              <a:t> </a:t>
            </a:r>
            <a:r>
              <a:rPr lang="en-US" sz="2000" dirty="0" err="1"/>
              <a:t>en</a:t>
            </a:r>
            <a:r>
              <a:rPr lang="en-US" sz="2000" dirty="0"/>
              <a:t> 1958. Elle </a:t>
            </a:r>
            <a:r>
              <a:rPr lang="en-US" sz="2000" dirty="0" err="1"/>
              <a:t>culmine</a:t>
            </a:r>
            <a:r>
              <a:rPr lang="en-US" sz="2000" dirty="0"/>
              <a:t> à 333m d' altitude. Les </a:t>
            </a:r>
            <a:r>
              <a:rPr lang="en-US" sz="2000" dirty="0" err="1"/>
              <a:t>japonais</a:t>
            </a:r>
            <a:r>
              <a:rPr lang="en-US" sz="2000" dirty="0"/>
              <a:t> </a:t>
            </a:r>
            <a:r>
              <a:rPr lang="en-US" sz="2000" dirty="0" err="1"/>
              <a:t>ont</a:t>
            </a:r>
            <a:r>
              <a:rPr lang="en-US" sz="2000" dirty="0"/>
              <a:t> voulu </a:t>
            </a:r>
            <a:r>
              <a:rPr lang="en-US" sz="2000" dirty="0" err="1"/>
              <a:t>recopier</a:t>
            </a:r>
            <a:r>
              <a:rPr lang="en-US" sz="2000" dirty="0"/>
              <a:t> la Tour Eiffel </a:t>
            </a:r>
            <a:r>
              <a:rPr lang="en-US" sz="2000" dirty="0" err="1"/>
              <a:t>mais</a:t>
            </a:r>
            <a:r>
              <a:rPr lang="en-US" sz="2000" dirty="0"/>
              <a:t> </a:t>
            </a:r>
            <a:r>
              <a:rPr lang="en-US" sz="2000" dirty="0" err="1"/>
              <a:t>en</a:t>
            </a:r>
            <a:r>
              <a:rPr lang="en-US" sz="2000" dirty="0"/>
              <a:t> rouge et </a:t>
            </a:r>
            <a:r>
              <a:rPr lang="en-US" sz="2000" dirty="0" err="1"/>
              <a:t>blanc</a:t>
            </a:r>
            <a:r>
              <a:rPr lang="en-US" sz="2000" dirty="0"/>
              <a:t>. ensuite c' </a:t>
            </a:r>
            <a:r>
              <a:rPr lang="en-US" sz="2000" dirty="0" err="1"/>
              <a:t>est</a:t>
            </a:r>
            <a:r>
              <a:rPr lang="en-US" sz="2000" dirty="0"/>
              <a:t> la Tokyo Skytree qui a pris le </a:t>
            </a:r>
            <a:r>
              <a:rPr lang="en-US" sz="2000" dirty="0" err="1"/>
              <a:t>relais</a:t>
            </a:r>
            <a:r>
              <a:rPr lang="en-US" sz="2000" dirty="0"/>
              <a:t> </a:t>
            </a:r>
            <a:r>
              <a:rPr lang="en-US" sz="2000" dirty="0" err="1"/>
              <a:t>elle</a:t>
            </a:r>
            <a:r>
              <a:rPr lang="en-US" sz="2000" dirty="0"/>
              <a:t> </a:t>
            </a:r>
            <a:r>
              <a:rPr lang="en-US" sz="2000" dirty="0" err="1"/>
              <a:t>allait</a:t>
            </a:r>
            <a:r>
              <a:rPr lang="en-US" sz="2000" dirty="0"/>
              <a:t> </a:t>
            </a:r>
            <a:r>
              <a:rPr lang="en-US" sz="2000" dirty="0" err="1"/>
              <a:t>jusqu</a:t>
            </a:r>
            <a:r>
              <a:rPr lang="en-US" sz="2000" dirty="0"/>
              <a:t>' à634m d' altitude.</a:t>
            </a:r>
          </a:p>
        </p:txBody>
      </p:sp>
    </p:spTree>
    <p:extLst>
      <p:ext uri="{BB962C8B-B14F-4D97-AF65-F5344CB8AC3E}">
        <p14:creationId xmlns:p14="http://schemas.microsoft.com/office/powerpoint/2010/main" val="341580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27EC88-0EBC-E3D1-37DB-D81E0797FFEF}"/>
              </a:ext>
            </a:extLst>
          </p:cNvPr>
          <p:cNvSpPr>
            <a:spLocks noGrp="1"/>
          </p:cNvSpPr>
          <p:nvPr>
            <p:ph type="title"/>
          </p:nvPr>
        </p:nvSpPr>
        <p:spPr>
          <a:xfrm>
            <a:off x="1137035" y="609600"/>
            <a:ext cx="3595678" cy="1330839"/>
          </a:xfrm>
        </p:spPr>
        <p:txBody>
          <a:bodyPr>
            <a:normAutofit/>
          </a:bodyPr>
          <a:lstStyle/>
          <a:p>
            <a:r>
              <a:rPr lang="fr-FR" sz="3400"/>
              <a:t>Les monuments(suite)</a:t>
            </a:r>
          </a:p>
        </p:txBody>
      </p:sp>
      <p:sp>
        <p:nvSpPr>
          <p:cNvPr id="8" name="Content Placeholder 7">
            <a:extLst>
              <a:ext uri="{FF2B5EF4-FFF2-40B4-BE49-F238E27FC236}">
                <a16:creationId xmlns:a16="http://schemas.microsoft.com/office/drawing/2014/main" id="{B2E37176-9E40-1EFA-C468-DABF7089E227}"/>
              </a:ext>
            </a:extLst>
          </p:cNvPr>
          <p:cNvSpPr>
            <a:spLocks noGrp="1"/>
          </p:cNvSpPr>
          <p:nvPr>
            <p:ph idx="1"/>
          </p:nvPr>
        </p:nvSpPr>
        <p:spPr>
          <a:xfrm>
            <a:off x="-11486" y="1818624"/>
            <a:ext cx="4936739" cy="5023977"/>
          </a:xfrm>
        </p:spPr>
        <p:txBody>
          <a:bodyPr vert="horz" lIns="91440" tIns="45720" rIns="91440" bIns="45720" rtlCol="0" anchor="t">
            <a:normAutofit/>
          </a:bodyPr>
          <a:lstStyle/>
          <a:p>
            <a:r>
              <a:rPr lang="en-US" sz="2000" dirty="0"/>
              <a:t>Son nom </a:t>
            </a:r>
            <a:r>
              <a:rPr lang="en-US" sz="2000" dirty="0" err="1"/>
              <a:t>est</a:t>
            </a:r>
            <a:r>
              <a:rPr lang="en-US" sz="2000" dirty="0"/>
              <a:t> le </a:t>
            </a:r>
            <a:r>
              <a:rPr lang="en-US" sz="2000" dirty="0" err="1"/>
              <a:t>Daibutsu.Il</a:t>
            </a:r>
            <a:r>
              <a:rPr lang="en-US" sz="2000" dirty="0"/>
              <a:t> </a:t>
            </a:r>
            <a:r>
              <a:rPr lang="en-US" sz="2000" dirty="0" err="1"/>
              <a:t>est</a:t>
            </a:r>
            <a:r>
              <a:rPr lang="en-US" sz="2000" dirty="0"/>
              <a:t> au </a:t>
            </a:r>
            <a:r>
              <a:rPr lang="en-US" sz="2000" dirty="0" err="1"/>
              <a:t>coeur</a:t>
            </a:r>
            <a:r>
              <a:rPr lang="en-US" sz="2000" dirty="0"/>
              <a:t> du temple de </a:t>
            </a:r>
            <a:r>
              <a:rPr lang="en-US" sz="2000" dirty="0" err="1"/>
              <a:t>Kotoku</a:t>
            </a:r>
            <a:r>
              <a:rPr lang="en-US" sz="2000" dirty="0"/>
              <a:t>-in à Kanagawa. Il </a:t>
            </a:r>
            <a:r>
              <a:rPr lang="en-US" sz="2000" dirty="0" err="1"/>
              <a:t>mesure</a:t>
            </a:r>
            <a:r>
              <a:rPr lang="en-US" sz="2000" dirty="0"/>
              <a:t> 13,35m de hauteur et </a:t>
            </a:r>
            <a:r>
              <a:rPr lang="en-US" sz="2000" dirty="0" err="1"/>
              <a:t>pèse</a:t>
            </a:r>
            <a:r>
              <a:rPr lang="en-US" sz="2000" dirty="0"/>
              <a:t> plus de120 </a:t>
            </a:r>
            <a:r>
              <a:rPr lang="en-US" sz="2000" dirty="0" err="1"/>
              <a:t>tonnes</a:t>
            </a:r>
            <a:r>
              <a:rPr lang="en-US" sz="2000" dirty="0"/>
              <a:t>.</a:t>
            </a:r>
          </a:p>
        </p:txBody>
      </p:sp>
      <p:pic>
        <p:nvPicPr>
          <p:cNvPr id="4" name="Espace réservé du contenu 3" descr="The Great Buddha of Kamakura is a monumental bronze statue of the ...">
            <a:extLst>
              <a:ext uri="{FF2B5EF4-FFF2-40B4-BE49-F238E27FC236}">
                <a16:creationId xmlns:a16="http://schemas.microsoft.com/office/drawing/2014/main" id="{1E5120CA-75BB-7B93-2337-1F75F9F54448}"/>
              </a:ext>
            </a:extLst>
          </p:cNvPr>
          <p:cNvPicPr>
            <a:picLocks noChangeAspect="1"/>
          </p:cNvPicPr>
          <p:nvPr/>
        </p:nvPicPr>
        <p:blipFill>
          <a:blip r:embed="rId2"/>
          <a:srcRect l="2540" r="1824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41670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El Pabellón De Oro Templo Kinkakuji En Otoño, Kioto En Japón Foto de ...">
            <a:extLst>
              <a:ext uri="{FF2B5EF4-FFF2-40B4-BE49-F238E27FC236}">
                <a16:creationId xmlns:a16="http://schemas.microsoft.com/office/drawing/2014/main" id="{8AA78768-06BB-6502-8C40-7F8A65DBC5C5}"/>
              </a:ext>
            </a:extLst>
          </p:cNvPr>
          <p:cNvPicPr>
            <a:picLocks noChangeAspect="1"/>
          </p:cNvPicPr>
          <p:nvPr/>
        </p:nvPicPr>
        <p:blipFill>
          <a:blip r:embed="rId2"/>
          <a:srcRect t="1837"/>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61A5D5-E351-D942-B785-EAE822A93A91}"/>
              </a:ext>
            </a:extLst>
          </p:cNvPr>
          <p:cNvSpPr>
            <a:spLocks noGrp="1"/>
          </p:cNvSpPr>
          <p:nvPr>
            <p:ph type="title"/>
          </p:nvPr>
        </p:nvSpPr>
        <p:spPr>
          <a:xfrm>
            <a:off x="838200" y="365125"/>
            <a:ext cx="3822189" cy="1899912"/>
          </a:xfrm>
        </p:spPr>
        <p:txBody>
          <a:bodyPr>
            <a:normAutofit/>
          </a:bodyPr>
          <a:lstStyle/>
          <a:p>
            <a:r>
              <a:rPr lang="fr-FR" sz="3700"/>
              <a:t>Les monuments(suite)</a:t>
            </a:r>
          </a:p>
        </p:txBody>
      </p:sp>
      <p:sp>
        <p:nvSpPr>
          <p:cNvPr id="8" name="Content Placeholder 7">
            <a:extLst>
              <a:ext uri="{FF2B5EF4-FFF2-40B4-BE49-F238E27FC236}">
                <a16:creationId xmlns:a16="http://schemas.microsoft.com/office/drawing/2014/main" id="{6B8EF764-6993-1E32-EC70-2A04CC853CE3}"/>
              </a:ext>
            </a:extLst>
          </p:cNvPr>
          <p:cNvSpPr>
            <a:spLocks noGrp="1"/>
          </p:cNvSpPr>
          <p:nvPr>
            <p:ph idx="1"/>
          </p:nvPr>
        </p:nvSpPr>
        <p:spPr>
          <a:xfrm>
            <a:off x="9940" y="1870984"/>
            <a:ext cx="3932623" cy="4979631"/>
          </a:xfrm>
        </p:spPr>
        <p:txBody>
          <a:bodyPr vert="horz" lIns="91440" tIns="45720" rIns="91440" bIns="45720" rtlCol="0" anchor="t">
            <a:normAutofit/>
          </a:bodyPr>
          <a:lstStyle/>
          <a:p>
            <a:r>
              <a:rPr lang="en-US" sz="2000" dirty="0"/>
              <a:t>Le </a:t>
            </a:r>
            <a:r>
              <a:rPr lang="en-US" sz="2000" dirty="0" err="1"/>
              <a:t>pavillon</a:t>
            </a:r>
            <a:r>
              <a:rPr lang="en-US" sz="2000" dirty="0"/>
              <a:t> d'or de Kyoto </a:t>
            </a:r>
            <a:r>
              <a:rPr lang="en-US" sz="2000" dirty="0" err="1"/>
              <a:t>aussi</a:t>
            </a:r>
            <a:r>
              <a:rPr lang="en-US" sz="2000" dirty="0"/>
              <a:t> </a:t>
            </a:r>
            <a:r>
              <a:rPr lang="en-US" sz="2000" dirty="0" err="1"/>
              <a:t>appelé</a:t>
            </a:r>
            <a:r>
              <a:rPr lang="en-US" sz="2000" dirty="0"/>
              <a:t> le temple </a:t>
            </a:r>
            <a:r>
              <a:rPr lang="en-US" sz="2000" dirty="0" err="1"/>
              <a:t>impérial</a:t>
            </a:r>
            <a:r>
              <a:rPr lang="en-US" sz="2000" dirty="0"/>
              <a:t> du </a:t>
            </a:r>
            <a:r>
              <a:rPr lang="en-US" sz="2000" dirty="0" err="1"/>
              <a:t>jardin</a:t>
            </a:r>
            <a:r>
              <a:rPr lang="en-US" sz="2000" dirty="0"/>
              <a:t> des </a:t>
            </a:r>
            <a:r>
              <a:rPr lang="en-US" sz="2000" dirty="0" err="1"/>
              <a:t>cerfs</a:t>
            </a:r>
            <a:r>
              <a:rPr lang="en-US" sz="2000" dirty="0"/>
              <a:t> </a:t>
            </a:r>
            <a:r>
              <a:rPr lang="en-US" sz="2000" dirty="0" err="1"/>
              <a:t>est</a:t>
            </a:r>
            <a:r>
              <a:rPr lang="en-US" sz="2000" dirty="0"/>
              <a:t> </a:t>
            </a:r>
            <a:r>
              <a:rPr lang="en-US" sz="2000" dirty="0" err="1"/>
              <a:t>situé</a:t>
            </a:r>
            <a:r>
              <a:rPr lang="en-US" sz="2000" dirty="0"/>
              <a:t> sur </a:t>
            </a:r>
            <a:r>
              <a:rPr lang="en-US" sz="2000" dirty="0" err="1"/>
              <a:t>l'ile</a:t>
            </a:r>
            <a:r>
              <a:rPr lang="en-US" sz="2000" dirty="0"/>
              <a:t> de Honshu à Kyoto. Ce lieu a </a:t>
            </a:r>
            <a:r>
              <a:rPr lang="en-US" sz="2000" dirty="0" err="1"/>
              <a:t>été</a:t>
            </a:r>
            <a:r>
              <a:rPr lang="en-US" sz="2000" dirty="0"/>
              <a:t>                  </a:t>
            </a:r>
            <a:r>
              <a:rPr lang="en-US" sz="2000" dirty="0" err="1"/>
              <a:t>détruit</a:t>
            </a:r>
            <a:r>
              <a:rPr lang="en-US" sz="2000" dirty="0"/>
              <a:t> par les </a:t>
            </a:r>
            <a:r>
              <a:rPr lang="en-US" sz="2000" dirty="0" err="1"/>
              <a:t>flammes</a:t>
            </a:r>
            <a:r>
              <a:rPr lang="en-US" sz="2000" dirty="0"/>
              <a:t> et  </a:t>
            </a:r>
            <a:r>
              <a:rPr lang="en-US" sz="2000" dirty="0" err="1"/>
              <a:t>reconstruit</a:t>
            </a:r>
            <a:r>
              <a:rPr lang="en-US" sz="2000" dirty="0"/>
              <a:t> </a:t>
            </a:r>
            <a:r>
              <a:rPr lang="en-US" sz="2000" dirty="0" err="1"/>
              <a:t>plusieurs</a:t>
            </a:r>
            <a:r>
              <a:rPr lang="en-US" sz="2000" dirty="0"/>
              <a:t> </a:t>
            </a:r>
            <a:r>
              <a:rPr lang="en-US" sz="2000" dirty="0" err="1"/>
              <a:t>fois</a:t>
            </a:r>
            <a:r>
              <a:rPr lang="en-US" sz="2000" dirty="0"/>
              <a:t>.</a:t>
            </a:r>
          </a:p>
        </p:txBody>
      </p:sp>
    </p:spTree>
    <p:extLst>
      <p:ext uri="{BB962C8B-B14F-4D97-AF65-F5344CB8AC3E}">
        <p14:creationId xmlns:p14="http://schemas.microsoft.com/office/powerpoint/2010/main" val="301227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8238A3-8BC0-60DD-334F-87517F9A0187}"/>
              </a:ext>
            </a:extLst>
          </p:cNvPr>
          <p:cNvSpPr>
            <a:spLocks noGrp="1"/>
          </p:cNvSpPr>
          <p:nvPr>
            <p:ph type="title"/>
          </p:nvPr>
        </p:nvSpPr>
        <p:spPr>
          <a:xfrm>
            <a:off x="640080" y="325369"/>
            <a:ext cx="4368602" cy="1956841"/>
          </a:xfrm>
        </p:spPr>
        <p:txBody>
          <a:bodyPr anchor="b">
            <a:normAutofit/>
          </a:bodyPr>
          <a:lstStyle/>
          <a:p>
            <a:r>
              <a:rPr lang="fr-FR" sz="4200"/>
              <a:t>Les monuments(suite)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14A2B5C-D20D-6694-4425-73D475B4AD57}"/>
              </a:ext>
            </a:extLst>
          </p:cNvPr>
          <p:cNvSpPr>
            <a:spLocks noGrp="1"/>
          </p:cNvSpPr>
          <p:nvPr>
            <p:ph idx="1"/>
          </p:nvPr>
        </p:nvSpPr>
        <p:spPr>
          <a:xfrm>
            <a:off x="640080" y="2817681"/>
            <a:ext cx="4674285" cy="3707190"/>
          </a:xfrm>
        </p:spPr>
        <p:txBody>
          <a:bodyPr vert="horz" lIns="91440" tIns="45720" rIns="91440" bIns="45720" rtlCol="0" anchor="t">
            <a:normAutofit/>
          </a:bodyPr>
          <a:lstStyle/>
          <a:p>
            <a:r>
              <a:rPr lang="fr-FR" sz="2200" dirty="0"/>
              <a:t>Le Mont Fuji est le plus grand volcan du Japon.  Il culmine à 3776 m d'altitude. Ce volcan est en sommeil.                                                                      </a:t>
            </a:r>
          </a:p>
        </p:txBody>
      </p:sp>
      <p:pic>
        <p:nvPicPr>
          <p:cNvPr id="4" name="Image 3" descr="All About Climbing Mount Fuji | All About Japan">
            <a:extLst>
              <a:ext uri="{FF2B5EF4-FFF2-40B4-BE49-F238E27FC236}">
                <a16:creationId xmlns:a16="http://schemas.microsoft.com/office/drawing/2014/main" id="{ECC3B84A-E284-71E1-D18B-08A95ACAE13F}"/>
              </a:ext>
            </a:extLst>
          </p:cNvPr>
          <p:cNvPicPr>
            <a:picLocks noChangeAspect="1"/>
          </p:cNvPicPr>
          <p:nvPr/>
        </p:nvPicPr>
        <p:blipFill>
          <a:blip r:embed="rId2"/>
          <a:srcRect l="18011" r="223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593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Espace réservé du contenu 9" descr="【東京自由行景點推薦 2022】東京迪士尼門票限時 8 折！明年 1 月底截止，海洋樂園也可以！ | Funliday">
            <a:extLst>
              <a:ext uri="{FF2B5EF4-FFF2-40B4-BE49-F238E27FC236}">
                <a16:creationId xmlns:a16="http://schemas.microsoft.com/office/drawing/2014/main" id="{8FD801C2-ECEB-3FDC-D42A-C540ECB9681B}"/>
              </a:ext>
            </a:extLst>
          </p:cNvPr>
          <p:cNvPicPr>
            <a:picLocks noChangeAspect="1"/>
          </p:cNvPicPr>
          <p:nvPr/>
        </p:nvPicPr>
        <p:blipFill>
          <a:blip r:embed="rId2"/>
          <a:srcRect l="11263" r="27696" b="-1"/>
          <a:stretch/>
        </p:blipFill>
        <p:spPr>
          <a:xfrm>
            <a:off x="6103027" y="10"/>
            <a:ext cx="6088971" cy="6857990"/>
          </a:xfrm>
          <a:prstGeom prst="rect">
            <a:avLst/>
          </a:prstGeom>
        </p:spPr>
      </p:pic>
      <p:sp useBgFill="1">
        <p:nvSpPr>
          <p:cNvPr id="21" name="Rectangle 2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8">
            <a:extLst>
              <a:ext uri="{FF2B5EF4-FFF2-40B4-BE49-F238E27FC236}">
                <a16:creationId xmlns:a16="http://schemas.microsoft.com/office/drawing/2014/main" id="{099FF580-1F63-88F7-06A0-0791D1EF4A18}"/>
              </a:ext>
            </a:extLst>
          </p:cNvPr>
          <p:cNvSpPr>
            <a:spLocks noGrp="1"/>
          </p:cNvSpPr>
          <p:nvPr>
            <p:ph type="title"/>
          </p:nvPr>
        </p:nvSpPr>
        <p:spPr>
          <a:xfrm>
            <a:off x="761801" y="328512"/>
            <a:ext cx="4778387" cy="1628970"/>
          </a:xfrm>
        </p:spPr>
        <p:txBody>
          <a:bodyPr anchor="ctr">
            <a:normAutofit/>
          </a:bodyPr>
          <a:lstStyle/>
          <a:p>
            <a:r>
              <a:rPr lang="fr-FR" sz="4000"/>
              <a:t>Les parcs d'attractions</a:t>
            </a:r>
          </a:p>
        </p:txBody>
      </p:sp>
      <p:sp>
        <p:nvSpPr>
          <p:cNvPr id="18" name="Espace réservé du contenu 17">
            <a:extLst>
              <a:ext uri="{FF2B5EF4-FFF2-40B4-BE49-F238E27FC236}">
                <a16:creationId xmlns:a16="http://schemas.microsoft.com/office/drawing/2014/main" id="{2EB2C975-B58E-616D-54CA-0C6AF12E15CC}"/>
              </a:ext>
            </a:extLst>
          </p:cNvPr>
          <p:cNvSpPr>
            <a:spLocks noGrp="1"/>
          </p:cNvSpPr>
          <p:nvPr>
            <p:ph idx="1"/>
          </p:nvPr>
        </p:nvSpPr>
        <p:spPr>
          <a:xfrm>
            <a:off x="147320" y="2374265"/>
            <a:ext cx="5547360" cy="4493578"/>
          </a:xfrm>
        </p:spPr>
        <p:txBody>
          <a:bodyPr vert="horz" lIns="91440" tIns="45720" rIns="91440" bIns="45720" rtlCol="0" anchor="t">
            <a:normAutofit/>
          </a:bodyPr>
          <a:lstStyle/>
          <a:p>
            <a:pPr marL="0" indent="0">
              <a:buNone/>
            </a:pPr>
            <a:r>
              <a:rPr lang="fr-FR" dirty="0"/>
              <a:t>Au Japon il y a des parcs d'attractions américains comme Tokyo Disneyland qui est le premier parc </a:t>
            </a:r>
            <a:r>
              <a:rPr lang="fr-FR" dirty="0" err="1"/>
              <a:t>disney</a:t>
            </a:r>
            <a:r>
              <a:rPr lang="fr-FR" dirty="0"/>
              <a:t> </a:t>
            </a:r>
            <a:r>
              <a:rPr lang="fr-FR" dirty="0" err="1"/>
              <a:t>contruit</a:t>
            </a:r>
            <a:r>
              <a:rPr lang="fr-FR" dirty="0"/>
              <a:t> en dehors des Etats-Unis. Ce parc a ouvert en1983. En tout il y a 29 attractions. Il y a environ 4,16 millions de visiteurs par an.</a:t>
            </a:r>
          </a:p>
        </p:txBody>
      </p:sp>
    </p:spTree>
    <p:extLst>
      <p:ext uri="{BB962C8B-B14F-4D97-AF65-F5344CB8AC3E}">
        <p14:creationId xmlns:p14="http://schemas.microsoft.com/office/powerpoint/2010/main" val="306744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265B1A-3D02-91F5-2184-7240DB0515B1}"/>
              </a:ext>
            </a:extLst>
          </p:cNvPr>
          <p:cNvSpPr>
            <a:spLocks noGrp="1"/>
          </p:cNvSpPr>
          <p:nvPr>
            <p:ph type="title"/>
          </p:nvPr>
        </p:nvSpPr>
        <p:spPr>
          <a:xfrm>
            <a:off x="640080" y="325369"/>
            <a:ext cx="4368602" cy="1956841"/>
          </a:xfrm>
        </p:spPr>
        <p:txBody>
          <a:bodyPr anchor="b">
            <a:normAutofit/>
          </a:bodyPr>
          <a:lstStyle/>
          <a:p>
            <a:r>
              <a:rPr lang="fr-FR" sz="4200"/>
              <a:t>Les parcs d'attractions(suite)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249B53E-C736-C197-7FFE-33B32CB07FAC}"/>
              </a:ext>
            </a:extLst>
          </p:cNvPr>
          <p:cNvSpPr>
            <a:spLocks noGrp="1"/>
          </p:cNvSpPr>
          <p:nvPr>
            <p:ph idx="1"/>
          </p:nvPr>
        </p:nvSpPr>
        <p:spPr>
          <a:xfrm>
            <a:off x="143124" y="2629943"/>
            <a:ext cx="5060805" cy="4226232"/>
          </a:xfrm>
        </p:spPr>
        <p:txBody>
          <a:bodyPr vert="horz" lIns="91440" tIns="45720" rIns="91440" bIns="45720" rtlCol="0" anchor="t">
            <a:normAutofit/>
          </a:bodyPr>
          <a:lstStyle/>
          <a:p>
            <a:pPr marL="0" indent="0">
              <a:buNone/>
            </a:pPr>
            <a:r>
              <a:rPr lang="en-US" sz="2200" dirty="0"/>
              <a:t>Il y a </a:t>
            </a:r>
            <a:r>
              <a:rPr lang="en-US" sz="2200" dirty="0" err="1"/>
              <a:t>aussi</a:t>
            </a:r>
            <a:r>
              <a:rPr lang="en-US" sz="2200" dirty="0"/>
              <a:t> des parcs </a:t>
            </a:r>
            <a:r>
              <a:rPr lang="en-US" sz="2200" dirty="0" err="1"/>
              <a:t>d'attractions</a:t>
            </a:r>
            <a:r>
              <a:rPr lang="en-US" sz="2200" dirty="0"/>
              <a:t> </a:t>
            </a:r>
            <a:r>
              <a:rPr lang="en-US" sz="2200" dirty="0" err="1"/>
              <a:t>typiques</a:t>
            </a:r>
            <a:r>
              <a:rPr lang="en-US" sz="2200" dirty="0"/>
              <a:t> du </a:t>
            </a:r>
            <a:r>
              <a:rPr lang="en-US" sz="2200" dirty="0" err="1"/>
              <a:t>Japon</a:t>
            </a:r>
            <a:r>
              <a:rPr lang="en-US" sz="2200" dirty="0"/>
              <a:t> </a:t>
            </a:r>
            <a:r>
              <a:rPr lang="en-US" sz="2200" dirty="0" err="1"/>
              <a:t>comme</a:t>
            </a:r>
            <a:r>
              <a:rPr lang="en-US" sz="2200" dirty="0"/>
              <a:t> Uzumasa </a:t>
            </a:r>
            <a:r>
              <a:rPr lang="en-US" sz="2200" dirty="0" err="1"/>
              <a:t>éïga</a:t>
            </a:r>
            <a:r>
              <a:rPr lang="en-US" sz="2200" dirty="0"/>
              <a:t> mura </a:t>
            </a:r>
            <a:r>
              <a:rPr lang="en-US" sz="2200" dirty="0" err="1"/>
              <a:t>situé</a:t>
            </a:r>
            <a:r>
              <a:rPr lang="en-US" sz="2200" dirty="0"/>
              <a:t> à Kyoto. Ce parc a </a:t>
            </a:r>
            <a:r>
              <a:rPr lang="en-US" sz="2200" dirty="0" err="1"/>
              <a:t>ouvert</a:t>
            </a:r>
            <a:r>
              <a:rPr lang="en-US" sz="2200" dirty="0"/>
              <a:t> </a:t>
            </a:r>
            <a:r>
              <a:rPr lang="en-US" sz="2200" dirty="0" err="1"/>
              <a:t>en</a:t>
            </a:r>
            <a:r>
              <a:rPr lang="en-US" sz="2200" dirty="0"/>
              <a:t> 1975. Il y a 4 attractions et </a:t>
            </a:r>
            <a:r>
              <a:rPr lang="en-US" sz="2200" dirty="0" err="1"/>
              <a:t>quelques</a:t>
            </a:r>
            <a:r>
              <a:rPr lang="en-US" sz="2200" dirty="0"/>
              <a:t> jeux pour enfants. </a:t>
            </a:r>
            <a:r>
              <a:rPr lang="en-US" sz="2200" dirty="0" err="1"/>
              <a:t>C'est</a:t>
            </a:r>
            <a:r>
              <a:rPr lang="en-US" sz="2200" dirty="0"/>
              <a:t> </a:t>
            </a:r>
            <a:r>
              <a:rPr lang="en-US" sz="2200" dirty="0" err="1"/>
              <a:t>aussi</a:t>
            </a:r>
            <a:r>
              <a:rPr lang="en-US" sz="2200" dirty="0"/>
              <a:t> un </a:t>
            </a:r>
            <a:r>
              <a:rPr lang="en-US" sz="2200" dirty="0" err="1"/>
              <a:t>endroit</a:t>
            </a:r>
            <a:r>
              <a:rPr lang="en-US" sz="2200" dirty="0"/>
              <a:t> </a:t>
            </a:r>
            <a:r>
              <a:rPr lang="en-US" sz="2200" dirty="0" err="1"/>
              <a:t>où</a:t>
            </a:r>
            <a:r>
              <a:rPr lang="en-US" sz="2200" dirty="0"/>
              <a:t> des films de </a:t>
            </a:r>
            <a:r>
              <a:rPr lang="en-US" sz="2200" dirty="0" err="1"/>
              <a:t>samouraï</a:t>
            </a:r>
            <a:r>
              <a:rPr lang="en-US" sz="2200" dirty="0"/>
              <a:t> </a:t>
            </a:r>
            <a:r>
              <a:rPr lang="en-US" sz="2200" dirty="0" err="1"/>
              <a:t>ont</a:t>
            </a:r>
            <a:r>
              <a:rPr lang="en-US" sz="2200" dirty="0"/>
              <a:t> </a:t>
            </a:r>
            <a:r>
              <a:rPr lang="en-US" sz="2200" dirty="0" err="1"/>
              <a:t>été</a:t>
            </a:r>
            <a:r>
              <a:rPr lang="en-US" sz="2200" dirty="0"/>
              <a:t> </a:t>
            </a:r>
            <a:r>
              <a:rPr lang="en-US" sz="2200" dirty="0" err="1"/>
              <a:t>créés</a:t>
            </a:r>
            <a:r>
              <a:rPr lang="en-US" sz="2200" dirty="0"/>
              <a:t>. </a:t>
            </a:r>
          </a:p>
        </p:txBody>
      </p:sp>
      <p:pic>
        <p:nvPicPr>
          <p:cNvPr id="4" name="Espace réservé du contenu 3" descr="The Toei Uzumasa Eigamura also called Kyoto Studio...">
            <a:extLst>
              <a:ext uri="{FF2B5EF4-FFF2-40B4-BE49-F238E27FC236}">
                <a16:creationId xmlns:a16="http://schemas.microsoft.com/office/drawing/2014/main" id="{FF109E1F-8B80-024C-05E2-B0C083F2209B}"/>
              </a:ext>
            </a:extLst>
          </p:cNvPr>
          <p:cNvPicPr>
            <a:picLocks noChangeAspect="1"/>
          </p:cNvPicPr>
          <p:nvPr/>
        </p:nvPicPr>
        <p:blipFill>
          <a:blip r:embed="rId2"/>
          <a:srcRect l="16021" r="275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0272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33E26-4C82-4231-7861-19A8AF859733}"/>
              </a:ext>
            </a:extLst>
          </p:cNvPr>
          <p:cNvSpPr>
            <a:spLocks noGrp="1"/>
          </p:cNvSpPr>
          <p:nvPr>
            <p:ph type="title"/>
          </p:nvPr>
        </p:nvSpPr>
        <p:spPr>
          <a:xfrm>
            <a:off x="6417733" y="490537"/>
            <a:ext cx="5291663" cy="1628775"/>
          </a:xfrm>
        </p:spPr>
        <p:txBody>
          <a:bodyPr anchor="b">
            <a:normAutofit/>
          </a:bodyPr>
          <a:lstStyle/>
          <a:p>
            <a:r>
              <a:rPr lang="fr-FR" sz="4000"/>
              <a:t>Les vêtements traditionnels</a:t>
            </a:r>
          </a:p>
        </p:txBody>
      </p:sp>
      <p:pic>
        <p:nvPicPr>
          <p:cNvPr id="4" name="Espace réservé du contenu 3" descr="Die Kimono Jacke und ihre gegenwärtige Leseart - Archzine.net">
            <a:extLst>
              <a:ext uri="{FF2B5EF4-FFF2-40B4-BE49-F238E27FC236}">
                <a16:creationId xmlns:a16="http://schemas.microsoft.com/office/drawing/2014/main" id="{41C3788C-FEA3-6D7F-1FED-83665ED2B18C}"/>
              </a:ext>
            </a:extLst>
          </p:cNvPr>
          <p:cNvPicPr>
            <a:picLocks noChangeAspect="1"/>
          </p:cNvPicPr>
          <p:nvPr/>
        </p:nvPicPr>
        <p:blipFill>
          <a:blip r:embed="rId2"/>
          <a:srcRect r="-2" b="24922"/>
          <a:stretch/>
        </p:blipFill>
        <p:spPr>
          <a:xfrm>
            <a:off x="2" y="1587"/>
            <a:ext cx="6405216"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E8978E9D-3BC2-8A5A-A1E9-FF47888AB34F}"/>
              </a:ext>
            </a:extLst>
          </p:cNvPr>
          <p:cNvSpPr>
            <a:spLocks noGrp="1"/>
          </p:cNvSpPr>
          <p:nvPr>
            <p:ph idx="1"/>
          </p:nvPr>
        </p:nvSpPr>
        <p:spPr>
          <a:xfrm>
            <a:off x="6417734" y="2614612"/>
            <a:ext cx="5291663" cy="3752849"/>
          </a:xfrm>
        </p:spPr>
        <p:txBody>
          <a:bodyPr vert="horz" lIns="91440" tIns="45720" rIns="91440" bIns="45720" rtlCol="0" anchor="t">
            <a:normAutofit/>
          </a:bodyPr>
          <a:lstStyle/>
          <a:p>
            <a:r>
              <a:rPr lang="en-US" sz="1800" dirty="0"/>
              <a:t>Les </a:t>
            </a:r>
            <a:r>
              <a:rPr lang="en-US" sz="1800" dirty="0" err="1"/>
              <a:t>vêtements</a:t>
            </a:r>
            <a:r>
              <a:rPr lang="en-US" sz="1800" dirty="0"/>
              <a:t> </a:t>
            </a:r>
            <a:r>
              <a:rPr lang="en-US" sz="1800" dirty="0" err="1"/>
              <a:t>traditionnels</a:t>
            </a:r>
            <a:r>
              <a:rPr lang="en-US" sz="1800" dirty="0"/>
              <a:t> du </a:t>
            </a:r>
            <a:r>
              <a:rPr lang="en-US" sz="1800" dirty="0" err="1"/>
              <a:t>Japon</a:t>
            </a:r>
            <a:r>
              <a:rPr lang="en-US" sz="1800" dirty="0"/>
              <a:t> </a:t>
            </a:r>
            <a:r>
              <a:rPr lang="en-US" sz="1800" dirty="0" err="1"/>
              <a:t>sont</a:t>
            </a:r>
            <a:r>
              <a:rPr lang="en-US" sz="1800" dirty="0"/>
              <a:t>: le kimono, le yukata et les geta.</a:t>
            </a:r>
          </a:p>
        </p:txBody>
      </p:sp>
    </p:spTree>
    <p:extLst>
      <p:ext uri="{BB962C8B-B14F-4D97-AF65-F5344CB8AC3E}">
        <p14:creationId xmlns:p14="http://schemas.microsoft.com/office/powerpoint/2010/main" val="10778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39EFDC-CCBD-D1D1-5B06-1F017FC2974F}"/>
              </a:ext>
            </a:extLst>
          </p:cNvPr>
          <p:cNvSpPr>
            <a:spLocks noGrp="1"/>
          </p:cNvSpPr>
          <p:nvPr>
            <p:ph type="title"/>
          </p:nvPr>
        </p:nvSpPr>
        <p:spPr>
          <a:xfrm>
            <a:off x="1307326" y="619900"/>
            <a:ext cx="8052729" cy="1386576"/>
          </a:xfrm>
        </p:spPr>
        <p:txBody>
          <a:bodyPr vert="horz" lIns="91440" tIns="45720" rIns="91440" bIns="45720" rtlCol="0" anchor="ctr">
            <a:normAutofit/>
          </a:bodyPr>
          <a:lstStyle/>
          <a:p>
            <a:r>
              <a:rPr lang="en-US" sz="7200" kern="1200">
                <a:latin typeface="+mj-lt"/>
                <a:ea typeface="+mj-ea"/>
                <a:cs typeface="+mj-cs"/>
              </a:rPr>
              <a:t>sommaire</a:t>
            </a:r>
          </a:p>
        </p:txBody>
      </p:sp>
      <p:sp>
        <p:nvSpPr>
          <p:cNvPr id="3" name="Espace réservé du contenu 2">
            <a:extLst>
              <a:ext uri="{FF2B5EF4-FFF2-40B4-BE49-F238E27FC236}">
                <a16:creationId xmlns:a16="http://schemas.microsoft.com/office/drawing/2014/main" id="{807803C5-CABC-9196-18BC-A1B8DC45FDA6}"/>
              </a:ext>
            </a:extLst>
          </p:cNvPr>
          <p:cNvSpPr>
            <a:spLocks noGrp="1"/>
          </p:cNvSpPr>
          <p:nvPr>
            <p:ph idx="1"/>
          </p:nvPr>
        </p:nvSpPr>
        <p:spPr>
          <a:xfrm>
            <a:off x="1296283" y="2417295"/>
            <a:ext cx="8063772" cy="3683873"/>
          </a:xfrm>
        </p:spPr>
        <p:txBody>
          <a:bodyPr vert="horz" lIns="91440" tIns="45720" rIns="91440" bIns="45720" rtlCol="0" anchor="t">
            <a:normAutofit/>
          </a:bodyPr>
          <a:lstStyle/>
          <a:p>
            <a:pPr marL="0" indent="0">
              <a:buNone/>
            </a:pPr>
            <a:r>
              <a:rPr lang="en-US" sz="2400" kern="1200" dirty="0">
                <a:latin typeface="+mn-lt"/>
                <a:ea typeface="+mn-ea"/>
                <a:cs typeface="+mn-cs"/>
              </a:rPr>
              <a:t>1</a:t>
            </a:r>
            <a:r>
              <a:rPr lang="en-US" sz="2400" dirty="0"/>
              <a:t> </a:t>
            </a:r>
            <a:r>
              <a:rPr lang="en-US" sz="2400" dirty="0" err="1"/>
              <a:t>localisation</a:t>
            </a:r>
            <a:r>
              <a:rPr lang="en-US" sz="2400" dirty="0"/>
              <a:t>, population     9 Les </a:t>
            </a:r>
            <a:r>
              <a:rPr lang="en-US" sz="2400" dirty="0" err="1"/>
              <a:t>vêtements</a:t>
            </a:r>
            <a:r>
              <a:rPr lang="en-US" sz="2400" dirty="0"/>
              <a:t> </a:t>
            </a:r>
            <a:r>
              <a:rPr lang="en-US" sz="2400" dirty="0" err="1"/>
              <a:t>traditionnels</a:t>
            </a:r>
            <a:r>
              <a:rPr lang="en-US" sz="2400" dirty="0"/>
              <a:t> </a:t>
            </a:r>
            <a:endParaRPr lang="fr-FR" dirty="0"/>
          </a:p>
          <a:p>
            <a:pPr marL="0" indent="0">
              <a:buNone/>
            </a:pPr>
            <a:r>
              <a:rPr lang="en-US" sz="2400" dirty="0"/>
              <a:t>2 </a:t>
            </a:r>
            <a:r>
              <a:rPr lang="en-US" sz="2400" dirty="0" err="1"/>
              <a:t>gastronomie</a:t>
            </a:r>
            <a:r>
              <a:rPr lang="en-US" sz="2400" dirty="0"/>
              <a:t>                            10 les </a:t>
            </a:r>
            <a:r>
              <a:rPr lang="en-US" sz="2400" dirty="0" err="1"/>
              <a:t>maisons</a:t>
            </a:r>
            <a:r>
              <a:rPr lang="en-US" sz="2400" dirty="0"/>
              <a:t> </a:t>
            </a:r>
            <a:r>
              <a:rPr lang="en-US" sz="2400" dirty="0" err="1"/>
              <a:t>japonaises</a:t>
            </a:r>
            <a:endParaRPr lang="en-US" sz="2400"/>
          </a:p>
          <a:p>
            <a:pPr marL="0" indent="0">
              <a:buNone/>
            </a:pPr>
            <a:r>
              <a:rPr lang="en-US" sz="2400" dirty="0"/>
              <a:t>3 l 'école au </a:t>
            </a:r>
            <a:r>
              <a:rPr lang="en-US" sz="2400" dirty="0" err="1"/>
              <a:t>Japon</a:t>
            </a:r>
            <a:r>
              <a:rPr lang="en-US" sz="2400" dirty="0"/>
              <a:t>                     11 </a:t>
            </a:r>
            <a:r>
              <a:rPr lang="en-US" sz="2400" dirty="0" err="1"/>
              <a:t>Quizz</a:t>
            </a:r>
            <a:r>
              <a:rPr lang="en-US" sz="2400" dirty="0"/>
              <a:t> </a:t>
            </a:r>
          </a:p>
          <a:p>
            <a:pPr marL="0" indent="0">
              <a:buNone/>
            </a:pPr>
            <a:r>
              <a:rPr lang="en-US" sz="2400" dirty="0"/>
              <a:t>4 la culture du </a:t>
            </a:r>
            <a:r>
              <a:rPr lang="en-US" sz="2400" dirty="0" err="1"/>
              <a:t>Japon</a:t>
            </a:r>
            <a:endParaRPr lang="en-US" sz="2400" dirty="0"/>
          </a:p>
          <a:p>
            <a:pPr marL="0" indent="0">
              <a:buNone/>
            </a:pPr>
            <a:r>
              <a:rPr lang="en-US" sz="2400" dirty="0"/>
              <a:t>5 les sports</a:t>
            </a:r>
          </a:p>
          <a:p>
            <a:pPr marL="0" indent="0">
              <a:buNone/>
            </a:pPr>
            <a:r>
              <a:rPr lang="en-US" sz="2400" dirty="0"/>
              <a:t>6 les </a:t>
            </a:r>
            <a:r>
              <a:rPr lang="en-US" sz="2400" dirty="0" err="1"/>
              <a:t>sanctuaires</a:t>
            </a:r>
            <a:endParaRPr lang="en-US" sz="2400" dirty="0"/>
          </a:p>
          <a:p>
            <a:pPr marL="0" indent="0">
              <a:buNone/>
            </a:pPr>
            <a:r>
              <a:rPr lang="en-US" sz="2400" dirty="0"/>
              <a:t>7 les monuments</a:t>
            </a:r>
          </a:p>
          <a:p>
            <a:pPr marL="0" indent="0">
              <a:buNone/>
            </a:pPr>
            <a:r>
              <a:rPr lang="en-US" sz="2400" dirty="0"/>
              <a:t>8 Les parcs </a:t>
            </a:r>
            <a:r>
              <a:rPr lang="en-US" sz="2400" dirty="0" err="1"/>
              <a:t>d'attractions</a:t>
            </a:r>
            <a:endParaRPr lang="en-US" sz="2400"/>
          </a:p>
        </p:txBody>
      </p:sp>
    </p:spTree>
    <p:extLst>
      <p:ext uri="{BB962C8B-B14F-4D97-AF65-F5344CB8AC3E}">
        <p14:creationId xmlns:p14="http://schemas.microsoft.com/office/powerpoint/2010/main" val="168521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1F9D6B9C-22FF-037D-42D2-75E437ECC7CB}"/>
              </a:ext>
            </a:extLst>
          </p:cNvPr>
          <p:cNvSpPr>
            <a:spLocks noGrp="1"/>
          </p:cNvSpPr>
          <p:nvPr>
            <p:ph type="title"/>
          </p:nvPr>
        </p:nvSpPr>
        <p:spPr>
          <a:xfrm>
            <a:off x="838200" y="5609902"/>
            <a:ext cx="6924026" cy="913975"/>
          </a:xfrm>
        </p:spPr>
        <p:txBody>
          <a:bodyPr vert="horz" lIns="91440" tIns="45720" rIns="91440" bIns="45720" rtlCol="0" anchor="ctr">
            <a:normAutofit/>
          </a:bodyPr>
          <a:lstStyle/>
          <a:p>
            <a:r>
              <a:rPr lang="en-US" sz="3200">
                <a:solidFill>
                  <a:srgbClr val="FFFFFF"/>
                </a:solidFill>
              </a:rPr>
              <a:t>Les maisons japonaises</a:t>
            </a:r>
          </a:p>
        </p:txBody>
      </p:sp>
      <p:pic>
        <p:nvPicPr>
          <p:cNvPr id="4" name="Espace réservé du contenu 3" descr="Caractéristiques uniques d’une maison japonaise traditionnelle – Blog ...">
            <a:extLst>
              <a:ext uri="{FF2B5EF4-FFF2-40B4-BE49-F238E27FC236}">
                <a16:creationId xmlns:a16="http://schemas.microsoft.com/office/drawing/2014/main" id="{F7529A7F-35E8-C9E6-9854-D684AF7A5F25}"/>
              </a:ext>
            </a:extLst>
          </p:cNvPr>
          <p:cNvPicPr>
            <a:picLocks noGrp="1" noChangeAspect="1"/>
          </p:cNvPicPr>
          <p:nvPr>
            <p:ph idx="1"/>
          </p:nvPr>
        </p:nvPicPr>
        <p:blipFill>
          <a:blip r:embed="rId2"/>
          <a:srcRect t="11775" b="22459"/>
          <a:stretch/>
        </p:blipFill>
        <p:spPr>
          <a:xfrm>
            <a:off x="1" y="10"/>
            <a:ext cx="12191998" cy="5352218"/>
          </a:xfrm>
          <a:prstGeom prst="rect">
            <a:avLst/>
          </a:prstGeom>
        </p:spPr>
      </p:pic>
    </p:spTree>
    <p:extLst>
      <p:ext uri="{BB962C8B-B14F-4D97-AF65-F5344CB8AC3E}">
        <p14:creationId xmlns:p14="http://schemas.microsoft.com/office/powerpoint/2010/main" val="126658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AFC61-9D0C-A4A3-87AB-0504410900DF}"/>
              </a:ext>
            </a:extLst>
          </p:cNvPr>
          <p:cNvSpPr>
            <a:spLocks noGrp="1"/>
          </p:cNvSpPr>
          <p:nvPr>
            <p:ph type="title"/>
          </p:nvPr>
        </p:nvSpPr>
        <p:spPr/>
        <p:txBody>
          <a:bodyPr/>
          <a:lstStyle/>
          <a:p>
            <a:r>
              <a:rPr lang="fr-FR"/>
              <a:t>Quizz</a:t>
            </a:r>
          </a:p>
        </p:txBody>
      </p:sp>
      <p:sp>
        <p:nvSpPr>
          <p:cNvPr id="3" name="Espace réservé du contenu 2">
            <a:extLst>
              <a:ext uri="{FF2B5EF4-FFF2-40B4-BE49-F238E27FC236}">
                <a16:creationId xmlns:a16="http://schemas.microsoft.com/office/drawing/2014/main" id="{FA19E014-C8D6-915C-3A28-8A9DA7766712}"/>
              </a:ext>
            </a:extLst>
          </p:cNvPr>
          <p:cNvSpPr>
            <a:spLocks noGrp="1"/>
          </p:cNvSpPr>
          <p:nvPr>
            <p:ph idx="1"/>
          </p:nvPr>
        </p:nvSpPr>
        <p:spPr/>
        <p:txBody>
          <a:bodyPr vert="horz" lIns="91440" tIns="45720" rIns="91440" bIns="45720" rtlCol="0" anchor="t">
            <a:normAutofit/>
          </a:bodyPr>
          <a:lstStyle/>
          <a:p>
            <a:r>
              <a:rPr lang="fr-FR" dirty="0"/>
              <a:t>1 Combien y a –t-il  d' habitants au Japon?</a:t>
            </a:r>
          </a:p>
          <a:p>
            <a:r>
              <a:rPr lang="fr-FR" dirty="0"/>
              <a:t>2 Citez-moi un monument du Japon.</a:t>
            </a:r>
          </a:p>
          <a:p>
            <a:r>
              <a:rPr lang="fr-FR" dirty="0"/>
              <a:t>3 Combien de fois les japonais ont été champions du monde de baseball ?</a:t>
            </a:r>
          </a:p>
          <a:p>
            <a:r>
              <a:rPr lang="fr-FR" dirty="0"/>
              <a:t>4 Citez-moi un plat du Japon.</a:t>
            </a:r>
          </a:p>
          <a:p>
            <a:r>
              <a:rPr lang="fr-FR" dirty="0"/>
              <a:t>5 Où se trouve le Japon?</a:t>
            </a:r>
          </a:p>
          <a:p>
            <a:r>
              <a:rPr lang="fr-FR" dirty="0"/>
              <a:t>6 Quel est la hauteur et le nom du plus grand volcan du Japon?</a:t>
            </a:r>
          </a:p>
          <a:p>
            <a:r>
              <a:rPr lang="fr-FR" dirty="0"/>
              <a:t>7 citez-moi un vêtement traditionnel du Japon.</a:t>
            </a:r>
          </a:p>
          <a:p>
            <a:pPr marL="0" indent="0">
              <a:buNone/>
            </a:pPr>
            <a:endParaRPr lang="fr-FR" dirty="0"/>
          </a:p>
        </p:txBody>
      </p:sp>
    </p:spTree>
    <p:extLst>
      <p:ext uri="{BB962C8B-B14F-4D97-AF65-F5344CB8AC3E}">
        <p14:creationId xmlns:p14="http://schemas.microsoft.com/office/powerpoint/2010/main" val="236060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Temple au Japon - Fond d'écran Ultra HD">
            <a:extLst>
              <a:ext uri="{FF2B5EF4-FFF2-40B4-BE49-F238E27FC236}">
                <a16:creationId xmlns:a16="http://schemas.microsoft.com/office/drawing/2014/main" id="{0ACD314F-E787-A64E-8814-CA4BAFAE44A7}"/>
              </a:ext>
            </a:extLst>
          </p:cNvPr>
          <p:cNvPicPr>
            <a:picLocks noChangeAspect="1"/>
          </p:cNvPicPr>
          <p:nvPr/>
        </p:nvPicPr>
        <p:blipFill>
          <a:blip r:embed="rId2">
            <a:alphaModFix amt="50000"/>
          </a:blip>
          <a:srcRect/>
          <a:stretch/>
        </p:blipFill>
        <p:spPr>
          <a:xfrm>
            <a:off x="20" y="1"/>
            <a:ext cx="12191980" cy="6857999"/>
          </a:xfrm>
          <a:prstGeom prst="rect">
            <a:avLst/>
          </a:prstGeom>
        </p:spPr>
      </p:pic>
      <p:sp>
        <p:nvSpPr>
          <p:cNvPr id="2" name="Titre 1">
            <a:extLst>
              <a:ext uri="{FF2B5EF4-FFF2-40B4-BE49-F238E27FC236}">
                <a16:creationId xmlns:a16="http://schemas.microsoft.com/office/drawing/2014/main" id="{662C832E-5D11-BE76-DF3D-C92ED3214F4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Merci de m'avoir écouté</a:t>
            </a:r>
          </a:p>
        </p:txBody>
      </p:sp>
      <p:sp>
        <p:nvSpPr>
          <p:cNvPr id="3" name="Espace réservé du contenu 2">
            <a:extLst>
              <a:ext uri="{FF2B5EF4-FFF2-40B4-BE49-F238E27FC236}">
                <a16:creationId xmlns:a16="http://schemas.microsoft.com/office/drawing/2014/main" id="{9D24390A-9473-1B08-282F-29818E081349}"/>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 </a:t>
            </a:r>
          </a:p>
        </p:txBody>
      </p:sp>
    </p:spTree>
    <p:extLst>
      <p:ext uri="{BB962C8B-B14F-4D97-AF65-F5344CB8AC3E}">
        <p14:creationId xmlns:p14="http://schemas.microsoft.com/office/powerpoint/2010/main" val="40064489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62DD8-99B6-3E27-BD6A-66DB2D0224EF}"/>
              </a:ext>
            </a:extLst>
          </p:cNvPr>
          <p:cNvSpPr>
            <a:spLocks noGrp="1"/>
          </p:cNvSpPr>
          <p:nvPr>
            <p:ph type="title"/>
          </p:nvPr>
        </p:nvSpPr>
        <p:spPr/>
        <p:txBody>
          <a:bodyPr/>
          <a:lstStyle/>
          <a:p>
            <a:r>
              <a:rPr lang="fr-FR" dirty="0"/>
              <a:t>Localisation, population</a:t>
            </a:r>
          </a:p>
        </p:txBody>
      </p:sp>
      <p:sp>
        <p:nvSpPr>
          <p:cNvPr id="3" name="Espace réservé du contenu 2">
            <a:extLst>
              <a:ext uri="{FF2B5EF4-FFF2-40B4-BE49-F238E27FC236}">
                <a16:creationId xmlns:a16="http://schemas.microsoft.com/office/drawing/2014/main" id="{737AC3B7-4D1D-1608-FCF6-34412D2357E5}"/>
              </a:ext>
            </a:extLst>
          </p:cNvPr>
          <p:cNvSpPr>
            <a:spLocks noGrp="1"/>
          </p:cNvSpPr>
          <p:nvPr>
            <p:ph idx="1"/>
          </p:nvPr>
        </p:nvSpPr>
        <p:spPr>
          <a:xfrm>
            <a:off x="7845507" y="139065"/>
            <a:ext cx="4126727" cy="6596698"/>
          </a:xfrm>
        </p:spPr>
        <p:txBody>
          <a:bodyPr vert="horz" lIns="91440" tIns="45720" rIns="91440" bIns="45720" rtlCol="0" anchor="t">
            <a:normAutofit fontScale="92500"/>
          </a:bodyPr>
          <a:lstStyle/>
          <a:p>
            <a:r>
              <a:rPr lang="fr-FR" dirty="0"/>
              <a:t>Le Japon se situe en Asie en plein océan pacifique. Le Japon fait environ 3000 km de long et 250 km de large. Sa population est de 124 millions 885 mille habitants. Le Japon est un pays tempéré. Sa religion est le shintoïsme et le bouddhisme. Sa densité est de 337 habitants par km2.La monnaie du Japon est le yen. Il y a 8 heures de décalage </a:t>
            </a:r>
            <a:r>
              <a:rPr lang="fr-FR" dirty="0" err="1"/>
              <a:t>horraire</a:t>
            </a:r>
            <a:r>
              <a:rPr lang="fr-FR" dirty="0"/>
              <a:t> entre le Japon et la France.                          </a:t>
            </a:r>
          </a:p>
          <a:p>
            <a:pPr marL="0" indent="0">
              <a:buNone/>
            </a:pPr>
            <a:r>
              <a:rPr lang="fr-FR" dirty="0"/>
              <a:t>                       </a:t>
            </a:r>
          </a:p>
        </p:txBody>
      </p:sp>
      <p:pic>
        <p:nvPicPr>
          <p:cNvPr id="4" name="Image 3" descr="espacoluzdiamantina: 25 Impressionnant La Map Du Monde">
            <a:extLst>
              <a:ext uri="{FF2B5EF4-FFF2-40B4-BE49-F238E27FC236}">
                <a16:creationId xmlns:a16="http://schemas.microsoft.com/office/drawing/2014/main" id="{0B0F40EE-6DCF-1FE7-5FCD-C00FC7255D0D}"/>
              </a:ext>
            </a:extLst>
          </p:cNvPr>
          <p:cNvPicPr>
            <a:picLocks noChangeAspect="1"/>
          </p:cNvPicPr>
          <p:nvPr/>
        </p:nvPicPr>
        <p:blipFill>
          <a:blip r:embed="rId2"/>
          <a:stretch>
            <a:fillRect/>
          </a:stretch>
        </p:blipFill>
        <p:spPr>
          <a:xfrm>
            <a:off x="5079" y="1420991"/>
            <a:ext cx="7834245" cy="5433115"/>
          </a:xfrm>
          <a:prstGeom prst="rect">
            <a:avLst/>
          </a:prstGeom>
        </p:spPr>
      </p:pic>
      <p:sp>
        <p:nvSpPr>
          <p:cNvPr id="9" name="Flèche : bas 8">
            <a:extLst>
              <a:ext uri="{FF2B5EF4-FFF2-40B4-BE49-F238E27FC236}">
                <a16:creationId xmlns:a16="http://schemas.microsoft.com/office/drawing/2014/main" id="{34045854-30DE-AE92-1579-B98E1DD84BF5}"/>
              </a:ext>
            </a:extLst>
          </p:cNvPr>
          <p:cNvSpPr/>
          <p:nvPr/>
        </p:nvSpPr>
        <p:spPr>
          <a:xfrm rot="-240000">
            <a:off x="6334581" y="2075605"/>
            <a:ext cx="281940" cy="637540"/>
          </a:xfrm>
          <a:prstGeom prst="downArrow">
            <a:avLst/>
          </a:prstGeom>
          <a:solidFill>
            <a:srgbClr val="FF000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0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9D9FAB-458B-9F45-C186-8E06E2D8B9FF}"/>
              </a:ext>
            </a:extLst>
          </p:cNvPr>
          <p:cNvSpPr>
            <a:spLocks noGrp="1"/>
          </p:cNvSpPr>
          <p:nvPr>
            <p:ph type="title"/>
          </p:nvPr>
        </p:nvSpPr>
        <p:spPr>
          <a:xfrm>
            <a:off x="640080" y="325369"/>
            <a:ext cx="4368602" cy="1956841"/>
          </a:xfrm>
        </p:spPr>
        <p:txBody>
          <a:bodyPr anchor="b">
            <a:normAutofit/>
          </a:bodyPr>
          <a:lstStyle/>
          <a:p>
            <a:r>
              <a:rPr lang="fr-FR" sz="5400"/>
              <a:t>gastronomie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5026C27-AADA-F701-41E5-F86B7E1A315A}"/>
              </a:ext>
            </a:extLst>
          </p:cNvPr>
          <p:cNvSpPr>
            <a:spLocks noGrp="1"/>
          </p:cNvSpPr>
          <p:nvPr>
            <p:ph idx="1"/>
          </p:nvPr>
        </p:nvSpPr>
        <p:spPr>
          <a:xfrm>
            <a:off x="500380" y="2898299"/>
            <a:ext cx="4815089" cy="3295268"/>
          </a:xfrm>
        </p:spPr>
        <p:txBody>
          <a:bodyPr vert="horz" lIns="91440" tIns="45720" rIns="91440" bIns="45720" rtlCol="0" anchor="t">
            <a:normAutofit/>
          </a:bodyPr>
          <a:lstStyle/>
          <a:p>
            <a:r>
              <a:rPr lang="fr-FR" sz="2200" dirty="0"/>
              <a:t>Le Japon est  réputé pour sa gastronomie.1:les sushis. Les sushis sont composé de riz sucré et vinaigré, de poissons crus, de crevettes ou bien autre chose.</a:t>
            </a:r>
          </a:p>
        </p:txBody>
      </p:sp>
      <p:pic>
        <p:nvPicPr>
          <p:cNvPr id="6" name="Image 5" descr="Sushi – Shrimply the Best! | KAZUKO NISHIMURA">
            <a:extLst>
              <a:ext uri="{FF2B5EF4-FFF2-40B4-BE49-F238E27FC236}">
                <a16:creationId xmlns:a16="http://schemas.microsoft.com/office/drawing/2014/main" id="{E7C52ABA-DDA9-3F25-FA13-9FB392696F11}"/>
              </a:ext>
            </a:extLst>
          </p:cNvPr>
          <p:cNvPicPr>
            <a:picLocks noChangeAspect="1"/>
          </p:cNvPicPr>
          <p:nvPr/>
        </p:nvPicPr>
        <p:blipFill>
          <a:blip r:embed="rId2"/>
          <a:srcRect t="302"/>
          <a:stretch/>
        </p:blipFill>
        <p:spPr>
          <a:xfrm>
            <a:off x="540695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44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7B0C55-DA81-5321-CCB9-3A1BEE5D94E1}"/>
              </a:ext>
            </a:extLst>
          </p:cNvPr>
          <p:cNvSpPr>
            <a:spLocks noGrp="1"/>
          </p:cNvSpPr>
          <p:nvPr>
            <p:ph type="title"/>
          </p:nvPr>
        </p:nvSpPr>
        <p:spPr>
          <a:xfrm>
            <a:off x="640080" y="325369"/>
            <a:ext cx="4368602" cy="1956841"/>
          </a:xfrm>
        </p:spPr>
        <p:txBody>
          <a:bodyPr anchor="b">
            <a:normAutofit/>
          </a:bodyPr>
          <a:lstStyle/>
          <a:p>
            <a:r>
              <a:rPr lang="fr-FR" sz="5400" dirty="0"/>
              <a:t> Gastronomie (suite)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5695233-F05C-63EE-8802-CB13F3E29935}"/>
              </a:ext>
            </a:extLst>
          </p:cNvPr>
          <p:cNvSpPr>
            <a:spLocks noGrp="1"/>
          </p:cNvSpPr>
          <p:nvPr>
            <p:ph idx="1"/>
          </p:nvPr>
        </p:nvSpPr>
        <p:spPr>
          <a:xfrm>
            <a:off x="-441" y="2784553"/>
            <a:ext cx="5215414" cy="3972231"/>
          </a:xfrm>
        </p:spPr>
        <p:txBody>
          <a:bodyPr vert="horz" lIns="91440" tIns="45720" rIns="91440" bIns="45720" rtlCol="0" anchor="t">
            <a:normAutofit/>
          </a:bodyPr>
          <a:lstStyle/>
          <a:p>
            <a:pPr lvl="1">
              <a:buFont typeface="Courier New" panose="020B0604020202020204" pitchFamily="34" charset="0"/>
              <a:buChar char="o"/>
            </a:pPr>
            <a:r>
              <a:rPr lang="en-US" sz="1800" dirty="0"/>
              <a:t>2: Les ramens </a:t>
            </a:r>
            <a:r>
              <a:rPr lang="en-US" sz="1800" dirty="0" err="1"/>
              <a:t>sont</a:t>
            </a:r>
            <a:r>
              <a:rPr lang="en-US" sz="1800" dirty="0"/>
              <a:t> un plat de </a:t>
            </a:r>
            <a:r>
              <a:rPr lang="en-US" sz="1800" dirty="0" err="1"/>
              <a:t>nouilles</a:t>
            </a:r>
            <a:r>
              <a:rPr lang="en-US" sz="1800" dirty="0"/>
              <a:t> avec </a:t>
            </a:r>
            <a:r>
              <a:rPr lang="en-US" sz="1800" dirty="0" err="1"/>
              <a:t>une</a:t>
            </a:r>
            <a:r>
              <a:rPr lang="en-US" sz="1800" dirty="0"/>
              <a:t> soupe qui a des gouts </a:t>
            </a:r>
            <a:r>
              <a:rPr lang="en-US" sz="1800" dirty="0" err="1"/>
              <a:t>différents</a:t>
            </a:r>
            <a:r>
              <a:rPr lang="en-US" sz="1800" dirty="0"/>
              <a:t>. On y </a:t>
            </a:r>
            <a:r>
              <a:rPr lang="en-US" sz="1800" dirty="0" err="1"/>
              <a:t>rajoute</a:t>
            </a:r>
            <a:r>
              <a:rPr lang="en-US" sz="1800" dirty="0"/>
              <a:t> </a:t>
            </a:r>
            <a:r>
              <a:rPr lang="en-US" sz="1800" dirty="0" err="1"/>
              <a:t>souvent</a:t>
            </a:r>
            <a:r>
              <a:rPr lang="en-US" sz="1800" dirty="0"/>
              <a:t>  </a:t>
            </a:r>
            <a:r>
              <a:rPr lang="en-US" sz="1800" dirty="0" err="1"/>
              <a:t>une</a:t>
            </a:r>
            <a:r>
              <a:rPr lang="en-US" sz="1800" dirty="0"/>
              <a:t> tranche de </a:t>
            </a:r>
            <a:r>
              <a:rPr lang="en-US" sz="1800" dirty="0" err="1"/>
              <a:t>viande</a:t>
            </a:r>
            <a:r>
              <a:rPr lang="en-US" sz="1800" dirty="0"/>
              <a:t>, un oeuf dur et des grains de </a:t>
            </a:r>
            <a:r>
              <a:rPr lang="en-US" sz="1800" dirty="0" err="1"/>
              <a:t>maïs</a:t>
            </a:r>
            <a:r>
              <a:rPr lang="en-US" sz="1800" dirty="0"/>
              <a:t>.</a:t>
            </a:r>
          </a:p>
        </p:txBody>
      </p:sp>
      <p:pic>
        <p:nvPicPr>
          <p:cNvPr id="4" name="Espace réservé du contenu 3" descr="The Best Ramen Restaurants In NYC">
            <a:extLst>
              <a:ext uri="{FF2B5EF4-FFF2-40B4-BE49-F238E27FC236}">
                <a16:creationId xmlns:a16="http://schemas.microsoft.com/office/drawing/2014/main" id="{BF245045-5E88-DCEE-AC86-E1BAD7E4B282}"/>
              </a:ext>
            </a:extLst>
          </p:cNvPr>
          <p:cNvPicPr>
            <a:picLocks noChangeAspect="1"/>
          </p:cNvPicPr>
          <p:nvPr/>
        </p:nvPicPr>
        <p:blipFill>
          <a:blip r:embed="rId2"/>
          <a:srcRect r="435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6573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3C1C9E3-722D-1D1A-E1B2-E3FF9D23C7BB}"/>
              </a:ext>
            </a:extLst>
          </p:cNvPr>
          <p:cNvSpPr>
            <a:spLocks noGrp="1"/>
          </p:cNvSpPr>
          <p:nvPr>
            <p:ph type="title"/>
          </p:nvPr>
        </p:nvSpPr>
        <p:spPr>
          <a:xfrm>
            <a:off x="640080" y="325369"/>
            <a:ext cx="4368602" cy="1956841"/>
          </a:xfrm>
        </p:spPr>
        <p:txBody>
          <a:bodyPr anchor="b">
            <a:normAutofit/>
          </a:bodyPr>
          <a:lstStyle/>
          <a:p>
            <a:r>
              <a:rPr lang="fr-FR" sz="4200"/>
              <a:t>Gastronomie(suite)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56B9D60-94F2-1CA4-3FC3-E1FBE75C6EF7}"/>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fr-FR" sz="2200" dirty="0"/>
              <a:t>3: Le </a:t>
            </a:r>
            <a:r>
              <a:rPr lang="fr-FR" sz="2200" dirty="0" err="1"/>
              <a:t>nato</a:t>
            </a:r>
            <a:r>
              <a:rPr lang="fr-FR" sz="2200" dirty="0"/>
              <a:t>. Le </a:t>
            </a:r>
            <a:r>
              <a:rPr lang="fr-FR" sz="2200" dirty="0" err="1"/>
              <a:t>nato</a:t>
            </a:r>
            <a:r>
              <a:rPr lang="fr-FR" sz="2200" dirty="0"/>
              <a:t> est fait à base de graines de soja fermentées . On le mange souvent avec du riz nature. Les japonais adorent ça mais  la plupart des français détestent ça.</a:t>
            </a:r>
          </a:p>
        </p:txBody>
      </p:sp>
      <p:pic>
        <p:nvPicPr>
          <p:cNvPr id="4" name="Image 3" descr="How To Cook Natto - Partskill30">
            <a:extLst>
              <a:ext uri="{FF2B5EF4-FFF2-40B4-BE49-F238E27FC236}">
                <a16:creationId xmlns:a16="http://schemas.microsoft.com/office/drawing/2014/main" id="{D28D495F-B282-56C3-B399-9010D53D5C2B}"/>
              </a:ext>
            </a:extLst>
          </p:cNvPr>
          <p:cNvPicPr>
            <a:picLocks noChangeAspect="1"/>
          </p:cNvPicPr>
          <p:nvPr/>
        </p:nvPicPr>
        <p:blipFill>
          <a:blip r:embed="rId2"/>
          <a:srcRect l="28009" r="155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4671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Le système scolaire japonais | Bulle Shôjo">
            <a:extLst>
              <a:ext uri="{FF2B5EF4-FFF2-40B4-BE49-F238E27FC236}">
                <a16:creationId xmlns:a16="http://schemas.microsoft.com/office/drawing/2014/main" id="{C3FC1857-7D42-7FB4-F10D-B496034F215F}"/>
              </a:ext>
            </a:extLst>
          </p:cNvPr>
          <p:cNvPicPr>
            <a:picLocks noChangeAspect="1"/>
          </p:cNvPicPr>
          <p:nvPr/>
        </p:nvPicPr>
        <p:blipFill>
          <a:blip r:embed="rId2"/>
          <a:srcRect t="5436"/>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EA65FB-97AA-87D3-4BDD-33C4A0648E52}"/>
              </a:ext>
            </a:extLst>
          </p:cNvPr>
          <p:cNvSpPr>
            <a:spLocks noGrp="1"/>
          </p:cNvSpPr>
          <p:nvPr>
            <p:ph type="title"/>
          </p:nvPr>
        </p:nvSpPr>
        <p:spPr>
          <a:xfrm>
            <a:off x="7531610" y="365125"/>
            <a:ext cx="3822189" cy="1899912"/>
          </a:xfrm>
        </p:spPr>
        <p:txBody>
          <a:bodyPr>
            <a:normAutofit/>
          </a:bodyPr>
          <a:lstStyle/>
          <a:p>
            <a:r>
              <a:rPr lang="fr-FR" sz="4000"/>
              <a:t>L'école au Japon</a:t>
            </a:r>
          </a:p>
        </p:txBody>
      </p:sp>
      <p:sp>
        <p:nvSpPr>
          <p:cNvPr id="8" name="Content Placeholder 7">
            <a:extLst>
              <a:ext uri="{FF2B5EF4-FFF2-40B4-BE49-F238E27FC236}">
                <a16:creationId xmlns:a16="http://schemas.microsoft.com/office/drawing/2014/main" id="{9A163D20-80F5-3B5D-5B73-D1FDB922A8F0}"/>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n-US" sz="1900" dirty="0"/>
              <a:t>A </a:t>
            </a:r>
            <a:r>
              <a:rPr lang="en-US" sz="1900" dirty="0" err="1"/>
              <a:t>l'école</a:t>
            </a:r>
            <a:r>
              <a:rPr lang="en-US" sz="1900" dirty="0"/>
              <a:t> les </a:t>
            </a:r>
            <a:r>
              <a:rPr lang="en-US" sz="1900" dirty="0" err="1"/>
              <a:t>japonais</a:t>
            </a:r>
            <a:r>
              <a:rPr lang="en-US" sz="1900" dirty="0"/>
              <a:t> </a:t>
            </a:r>
            <a:r>
              <a:rPr lang="en-US" sz="1900" dirty="0" err="1"/>
              <a:t>sont</a:t>
            </a:r>
            <a:r>
              <a:rPr lang="en-US" sz="1900" dirty="0"/>
              <a:t> très </a:t>
            </a:r>
            <a:r>
              <a:rPr lang="en-US" sz="1900" dirty="0" err="1"/>
              <a:t>calmes</a:t>
            </a:r>
            <a:r>
              <a:rPr lang="en-US" sz="1900" dirty="0"/>
              <a:t>. La </a:t>
            </a:r>
            <a:r>
              <a:rPr lang="en-US" sz="1900" dirty="0" err="1"/>
              <a:t>primaire</a:t>
            </a:r>
            <a:r>
              <a:rPr lang="en-US" sz="1900" dirty="0"/>
              <a:t> dure 6 </a:t>
            </a:r>
            <a:r>
              <a:rPr lang="en-US" sz="1900" dirty="0" err="1"/>
              <a:t>ans</a:t>
            </a:r>
            <a:r>
              <a:rPr lang="en-US" sz="1900" dirty="0"/>
              <a:t> </a:t>
            </a:r>
            <a:r>
              <a:rPr lang="en-US" sz="1900" dirty="0" err="1"/>
              <a:t>mais</a:t>
            </a:r>
            <a:r>
              <a:rPr lang="en-US" sz="1900" dirty="0"/>
              <a:t> le collège ne dure que 3 ans. Les </a:t>
            </a:r>
            <a:r>
              <a:rPr lang="en-US" sz="1900" dirty="0" err="1"/>
              <a:t>cours</a:t>
            </a:r>
            <a:r>
              <a:rPr lang="en-US" sz="1900" dirty="0"/>
              <a:t> </a:t>
            </a:r>
            <a:r>
              <a:rPr lang="en-US" sz="1900" dirty="0" err="1"/>
              <a:t>commencent</a:t>
            </a:r>
            <a:r>
              <a:rPr lang="en-US" sz="1900" dirty="0"/>
              <a:t> à 8h20 et se </a:t>
            </a:r>
            <a:r>
              <a:rPr lang="en-US" sz="1900" dirty="0" err="1"/>
              <a:t>terminent</a:t>
            </a:r>
            <a:r>
              <a:rPr lang="en-US" sz="1900" dirty="0"/>
              <a:t> à15h30. Il y a école du </a:t>
            </a:r>
            <a:r>
              <a:rPr lang="en-US" sz="1900" dirty="0" err="1"/>
              <a:t>lundi</a:t>
            </a:r>
            <a:r>
              <a:rPr lang="en-US" sz="1900" dirty="0"/>
              <a:t> au </a:t>
            </a:r>
            <a:r>
              <a:rPr lang="en-US" sz="1900" dirty="0" err="1"/>
              <a:t>vendredi</a:t>
            </a:r>
            <a:r>
              <a:rPr lang="en-US" sz="1900" dirty="0"/>
              <a:t>. On </a:t>
            </a:r>
            <a:r>
              <a:rPr lang="en-US" sz="1900" dirty="0" err="1"/>
              <a:t>écrit</a:t>
            </a:r>
            <a:r>
              <a:rPr lang="en-US" sz="1900" dirty="0"/>
              <a:t> avec </a:t>
            </a:r>
            <a:r>
              <a:rPr lang="en-US" sz="1900" dirty="0" err="1"/>
              <a:t>une</a:t>
            </a:r>
            <a:r>
              <a:rPr lang="en-US" sz="1900" dirty="0"/>
              <a:t> </a:t>
            </a:r>
            <a:r>
              <a:rPr lang="en-US" sz="1900" dirty="0" err="1"/>
              <a:t>craie</a:t>
            </a:r>
            <a:r>
              <a:rPr lang="en-US" sz="1900" dirty="0"/>
              <a:t> sur le tableau. </a:t>
            </a:r>
            <a:r>
              <a:rPr lang="en-US" sz="1900" dirty="0" err="1"/>
              <a:t>Ils</a:t>
            </a:r>
            <a:r>
              <a:rPr lang="en-US" sz="1900" dirty="0"/>
              <a:t> </a:t>
            </a:r>
            <a:r>
              <a:rPr lang="en-US" sz="1900" dirty="0" err="1"/>
              <a:t>ont</a:t>
            </a:r>
            <a:r>
              <a:rPr lang="en-US" sz="1900" dirty="0"/>
              <a:t> un </a:t>
            </a:r>
            <a:r>
              <a:rPr lang="en-US" sz="1900" dirty="0" err="1"/>
              <a:t>ordinateur</a:t>
            </a:r>
            <a:r>
              <a:rPr lang="en-US" sz="1900" dirty="0"/>
              <a:t> à </a:t>
            </a:r>
            <a:r>
              <a:rPr lang="en-US" sz="1900" dirty="0" err="1"/>
              <a:t>partir</a:t>
            </a:r>
            <a:r>
              <a:rPr lang="en-US" sz="1900" dirty="0"/>
              <a:t> du CE2. On mange </a:t>
            </a:r>
            <a:r>
              <a:rPr lang="en-US" sz="1900" dirty="0" err="1"/>
              <a:t>en</a:t>
            </a:r>
            <a:r>
              <a:rPr lang="en-US" sz="1900" dirty="0"/>
              <a:t> </a:t>
            </a:r>
            <a:r>
              <a:rPr lang="en-US" sz="1900" dirty="0" err="1"/>
              <a:t>classe</a:t>
            </a:r>
            <a:r>
              <a:rPr lang="en-US" sz="1900" dirty="0"/>
              <a:t>. Les </a:t>
            </a:r>
            <a:r>
              <a:rPr lang="en-US" sz="1900" dirty="0" err="1"/>
              <a:t>cours</a:t>
            </a:r>
            <a:r>
              <a:rPr lang="en-US" sz="1900" dirty="0"/>
              <a:t> </a:t>
            </a:r>
            <a:r>
              <a:rPr lang="en-US" sz="1900" dirty="0" err="1"/>
              <a:t>durent</a:t>
            </a:r>
            <a:r>
              <a:rPr lang="en-US" sz="1900" dirty="0"/>
              <a:t> 55min et </a:t>
            </a:r>
            <a:r>
              <a:rPr lang="en-US" sz="1900" dirty="0" err="1"/>
              <a:t>sont</a:t>
            </a:r>
            <a:r>
              <a:rPr lang="en-US" sz="1900" dirty="0"/>
              <a:t> coupés par des pauses de 5min. Il y a 2 </a:t>
            </a:r>
            <a:r>
              <a:rPr lang="en-US" sz="1900" dirty="0" err="1"/>
              <a:t>récrés</a:t>
            </a:r>
            <a:r>
              <a:rPr lang="en-US" sz="1900" dirty="0"/>
              <a:t> de 20min. A la </a:t>
            </a:r>
            <a:r>
              <a:rPr lang="en-US" sz="1900" dirty="0" err="1"/>
              <a:t>récré</a:t>
            </a:r>
            <a:r>
              <a:rPr lang="en-US" sz="1900" dirty="0"/>
              <a:t> on </a:t>
            </a:r>
            <a:r>
              <a:rPr lang="en-US" sz="1900" dirty="0" err="1"/>
              <a:t>joue</a:t>
            </a:r>
            <a:r>
              <a:rPr lang="en-US" sz="1900" dirty="0"/>
              <a:t> </a:t>
            </a:r>
            <a:r>
              <a:rPr lang="en-US" sz="1900" dirty="0" err="1"/>
              <a:t>souvent</a:t>
            </a:r>
            <a:r>
              <a:rPr lang="en-US" sz="1900" dirty="0"/>
              <a:t> à la </a:t>
            </a:r>
            <a:r>
              <a:rPr lang="en-US" sz="1900" dirty="0" err="1"/>
              <a:t>balle</a:t>
            </a:r>
            <a:r>
              <a:rPr lang="en-US" sz="1900" dirty="0"/>
              <a:t> au </a:t>
            </a:r>
            <a:r>
              <a:rPr lang="en-US" sz="1900" dirty="0" err="1"/>
              <a:t>prisonnier</a:t>
            </a:r>
            <a:r>
              <a:rPr lang="en-US" sz="1900" dirty="0"/>
              <a:t>.</a:t>
            </a:r>
          </a:p>
        </p:txBody>
      </p:sp>
    </p:spTree>
    <p:extLst>
      <p:ext uri="{BB962C8B-B14F-4D97-AF65-F5344CB8AC3E}">
        <p14:creationId xmlns:p14="http://schemas.microsoft.com/office/powerpoint/2010/main" val="231781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descr="Sumo Wrestling in Japan: Where and When to Watch - JRailPass">
            <a:extLst>
              <a:ext uri="{FF2B5EF4-FFF2-40B4-BE49-F238E27FC236}">
                <a16:creationId xmlns:a16="http://schemas.microsoft.com/office/drawing/2014/main" id="{CFB7130E-BA3E-4842-AA00-9AB5B46B3C70}"/>
              </a:ext>
            </a:extLst>
          </p:cNvPr>
          <p:cNvPicPr>
            <a:picLocks noChangeAspect="1"/>
          </p:cNvPicPr>
          <p:nvPr/>
        </p:nvPicPr>
        <p:blipFill>
          <a:blip r:embed="rId2">
            <a:alphaModFix amt="40000"/>
          </a:blip>
          <a:srcRect t="4958" b="19952"/>
          <a:stretch/>
        </p:blipFill>
        <p:spPr>
          <a:xfrm>
            <a:off x="20" y="10"/>
            <a:ext cx="12191991" cy="6866294"/>
          </a:xfrm>
          <a:prstGeom prst="rect">
            <a:avLst/>
          </a:prstGeom>
        </p:spPr>
      </p:pic>
      <p:sp>
        <p:nvSpPr>
          <p:cNvPr id="20" name="Content Placeholder 7">
            <a:extLst>
              <a:ext uri="{FF2B5EF4-FFF2-40B4-BE49-F238E27FC236}">
                <a16:creationId xmlns:a16="http://schemas.microsoft.com/office/drawing/2014/main" id="{EF60F98F-8369-EC1E-399C-57A6A86A2A4D}"/>
              </a:ext>
            </a:extLst>
          </p:cNvPr>
          <p:cNvSpPr>
            <a:spLocks noGrp="1"/>
          </p:cNvSpPr>
          <p:nvPr>
            <p:ph idx="1"/>
          </p:nvPr>
        </p:nvSpPr>
        <p:spPr>
          <a:xfrm>
            <a:off x="-72886" y="4572002"/>
            <a:ext cx="11299686" cy="2285255"/>
          </a:xfrm>
        </p:spPr>
        <p:txBody>
          <a:bodyPr vert="horz" lIns="91440" tIns="45720" rIns="91440" bIns="45720" rtlCol="0" anchor="t">
            <a:normAutofit/>
          </a:bodyPr>
          <a:lstStyle/>
          <a:p>
            <a:pPr marL="0" indent="0">
              <a:buNone/>
            </a:pPr>
            <a:r>
              <a:rPr lang="en-US" sz="3200" dirty="0"/>
              <a:t>1: le sumo. Le but de </a:t>
            </a:r>
            <a:r>
              <a:rPr lang="en-US" sz="3200" dirty="0" err="1"/>
              <a:t>chaque</a:t>
            </a:r>
            <a:r>
              <a:rPr lang="en-US" sz="3200" dirty="0"/>
              <a:t> </a:t>
            </a:r>
            <a:r>
              <a:rPr lang="en-US" sz="3200" dirty="0" err="1"/>
              <a:t>lutteur</a:t>
            </a:r>
            <a:r>
              <a:rPr lang="en-US" sz="3200" dirty="0"/>
              <a:t> </a:t>
            </a:r>
            <a:r>
              <a:rPr lang="en-US" sz="3200" dirty="0" err="1"/>
              <a:t>est</a:t>
            </a:r>
            <a:r>
              <a:rPr lang="en-US" sz="3200" dirty="0"/>
              <a:t> </a:t>
            </a:r>
            <a:r>
              <a:rPr lang="en-US" sz="3200" dirty="0" err="1"/>
              <a:t>d'éjecter</a:t>
            </a:r>
            <a:r>
              <a:rPr lang="en-US" sz="3200" dirty="0"/>
              <a:t> </a:t>
            </a:r>
            <a:r>
              <a:rPr lang="en-US" sz="3200" dirty="0" err="1"/>
              <a:t>l'adversaire</a:t>
            </a:r>
            <a:r>
              <a:rPr lang="en-US" sz="3200" dirty="0"/>
              <a:t> hors du cercle de combat </a:t>
            </a:r>
            <a:r>
              <a:rPr lang="en-US" sz="3200" dirty="0" err="1"/>
              <a:t>ou</a:t>
            </a:r>
            <a:r>
              <a:rPr lang="en-US" sz="3200" dirty="0"/>
              <a:t> de </a:t>
            </a:r>
            <a:r>
              <a:rPr lang="en-US" sz="3200" dirty="0" err="1"/>
              <a:t>lui</a:t>
            </a:r>
            <a:r>
              <a:rPr lang="en-US" sz="3200" dirty="0"/>
              <a:t> faire toucher le sol par </a:t>
            </a:r>
            <a:r>
              <a:rPr lang="en-US" sz="3200" dirty="0" err="1"/>
              <a:t>une</a:t>
            </a:r>
            <a:r>
              <a:rPr lang="en-US" sz="3200" dirty="0"/>
              <a:t> </a:t>
            </a:r>
            <a:r>
              <a:rPr lang="en-US" sz="3200" dirty="0" err="1"/>
              <a:t>autre</a:t>
            </a:r>
            <a:r>
              <a:rPr lang="en-US" sz="3200" dirty="0"/>
              <a:t> </a:t>
            </a:r>
            <a:r>
              <a:rPr lang="en-US" sz="3200" dirty="0" err="1"/>
              <a:t>partie</a:t>
            </a:r>
            <a:r>
              <a:rPr lang="en-US" sz="3200" dirty="0"/>
              <a:t> que le bas des </a:t>
            </a:r>
            <a:r>
              <a:rPr lang="en-US" sz="3200" dirty="0" err="1"/>
              <a:t>pieds</a:t>
            </a:r>
            <a:r>
              <a:rPr lang="en-US" sz="3200" dirty="0"/>
              <a:t>. Un sumo fait entre 70 et 270 kg.</a:t>
            </a:r>
          </a:p>
        </p:txBody>
      </p:sp>
      <p:sp>
        <p:nvSpPr>
          <p:cNvPr id="6" name="Titre 5">
            <a:extLst>
              <a:ext uri="{FF2B5EF4-FFF2-40B4-BE49-F238E27FC236}">
                <a16:creationId xmlns:a16="http://schemas.microsoft.com/office/drawing/2014/main" id="{563CBFC3-2305-EF12-8121-ED9E791B137F}"/>
              </a:ext>
            </a:extLst>
          </p:cNvPr>
          <p:cNvSpPr>
            <a:spLocks noGrp="1"/>
          </p:cNvSpPr>
          <p:nvPr>
            <p:ph type="title"/>
          </p:nvPr>
        </p:nvSpPr>
        <p:spPr/>
        <p:txBody>
          <a:bodyPr/>
          <a:lstStyle/>
          <a:p>
            <a:r>
              <a:rPr lang="fr-FR"/>
              <a:t>Les sports</a:t>
            </a:r>
          </a:p>
        </p:txBody>
      </p:sp>
    </p:spTree>
    <p:extLst>
      <p:ext uri="{BB962C8B-B14F-4D97-AF65-F5344CB8AC3E}">
        <p14:creationId xmlns:p14="http://schemas.microsoft.com/office/powerpoint/2010/main" val="13254634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Tetsuto Yamada">
            <a:extLst>
              <a:ext uri="{FF2B5EF4-FFF2-40B4-BE49-F238E27FC236}">
                <a16:creationId xmlns:a16="http://schemas.microsoft.com/office/drawing/2014/main" id="{FD1F2992-B05E-A2A8-E8E2-03C587D6FA9B}"/>
              </a:ext>
            </a:extLst>
          </p:cNvPr>
          <p:cNvPicPr>
            <a:picLocks noChangeAspect="1"/>
          </p:cNvPicPr>
          <p:nvPr/>
        </p:nvPicPr>
        <p:blipFill>
          <a:blip r:embed="rId2"/>
          <a:srcRect l="12723" r="7966"/>
          <a:stretch/>
        </p:blipFill>
        <p:spPr>
          <a:xfrm>
            <a:off x="2434009" y="-11032"/>
            <a:ext cx="9757989" cy="6880076"/>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B83C8F-AD13-DF7A-5A15-2E6B4E2A1C9D}"/>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dirty="0"/>
              <a:t>Les sports(suite)</a:t>
            </a:r>
          </a:p>
        </p:txBody>
      </p:sp>
      <p:sp>
        <p:nvSpPr>
          <p:cNvPr id="17" name="Content Placeholder 16">
            <a:extLst>
              <a:ext uri="{FF2B5EF4-FFF2-40B4-BE49-F238E27FC236}">
                <a16:creationId xmlns:a16="http://schemas.microsoft.com/office/drawing/2014/main" id="{EBDBDCA2-DC91-EEF7-E048-87BFC1C6310F}"/>
              </a:ext>
            </a:extLst>
          </p:cNvPr>
          <p:cNvSpPr>
            <a:spLocks noGrp="1"/>
          </p:cNvSpPr>
          <p:nvPr>
            <p:ph idx="1"/>
          </p:nvPr>
        </p:nvSpPr>
        <p:spPr>
          <a:xfrm>
            <a:off x="9940" y="1605941"/>
            <a:ext cx="4274971" cy="5266761"/>
          </a:xfrm>
        </p:spPr>
        <p:txBody>
          <a:bodyPr vert="horz" lIns="91440" tIns="45720" rIns="91440" bIns="45720" rtlCol="0" anchor="t">
            <a:normAutofit/>
          </a:bodyPr>
          <a:lstStyle/>
          <a:p>
            <a:r>
              <a:rPr lang="en-US" sz="2000" dirty="0"/>
              <a:t>2: Le baseball </a:t>
            </a:r>
            <a:r>
              <a:rPr lang="en-US" sz="2000" dirty="0" err="1"/>
              <a:t>est</a:t>
            </a:r>
            <a:r>
              <a:rPr lang="en-US" sz="2000" dirty="0"/>
              <a:t> un des sports </a:t>
            </a:r>
            <a:r>
              <a:rPr lang="en-US" sz="2000" dirty="0" err="1"/>
              <a:t>principaux</a:t>
            </a:r>
            <a:r>
              <a:rPr lang="en-US" sz="2000" dirty="0"/>
              <a:t> du </a:t>
            </a:r>
            <a:r>
              <a:rPr lang="en-US" sz="2000" dirty="0" err="1"/>
              <a:t>Japon</a:t>
            </a:r>
            <a:r>
              <a:rPr lang="en-US" sz="2000" dirty="0"/>
              <a:t>. Les </a:t>
            </a:r>
            <a:r>
              <a:rPr lang="en-US" sz="2000" dirty="0" err="1"/>
              <a:t>japonais</a:t>
            </a:r>
            <a:r>
              <a:rPr lang="en-US" sz="2000" dirty="0"/>
              <a:t> </a:t>
            </a:r>
            <a:r>
              <a:rPr lang="en-US" sz="2000" dirty="0" err="1"/>
              <a:t>ont</a:t>
            </a:r>
            <a:r>
              <a:rPr lang="en-US" sz="2000" dirty="0"/>
              <a:t> </a:t>
            </a:r>
            <a:r>
              <a:rPr lang="en-US" sz="2000" dirty="0" err="1"/>
              <a:t>été</a:t>
            </a:r>
            <a:r>
              <a:rPr lang="en-US" sz="2000" dirty="0"/>
              <a:t> 2 </a:t>
            </a:r>
            <a:r>
              <a:rPr lang="en-US" sz="2000" dirty="0" err="1"/>
              <a:t>fois</a:t>
            </a:r>
            <a:r>
              <a:rPr lang="en-US" sz="2000" dirty="0"/>
              <a:t> champions du monde de baseball. </a:t>
            </a:r>
            <a:r>
              <a:rPr lang="en-US" sz="2000" dirty="0" err="1"/>
              <a:t>Là</a:t>
            </a:r>
            <a:r>
              <a:rPr lang="en-US" sz="2000" dirty="0"/>
              <a:t>-</a:t>
            </a:r>
            <a:r>
              <a:rPr lang="en-US" sz="2000" dirty="0" err="1"/>
              <a:t>bas</a:t>
            </a:r>
            <a:r>
              <a:rPr lang="en-US" sz="2000" dirty="0"/>
              <a:t> </a:t>
            </a:r>
            <a:r>
              <a:rPr lang="en-US" sz="2000" dirty="0" err="1"/>
              <a:t>même</a:t>
            </a:r>
            <a:r>
              <a:rPr lang="en-US" sz="2000" dirty="0"/>
              <a:t> les enfants </a:t>
            </a:r>
            <a:r>
              <a:rPr lang="en-US" sz="2000" dirty="0" err="1"/>
              <a:t>en</a:t>
            </a:r>
            <a:r>
              <a:rPr lang="en-US" sz="2000" dirty="0"/>
              <a:t> font pendant les </a:t>
            </a:r>
            <a:r>
              <a:rPr lang="en-US" sz="2000" dirty="0" err="1"/>
              <a:t>cours</a:t>
            </a:r>
            <a:r>
              <a:rPr lang="en-US" sz="2000" dirty="0"/>
              <a:t> de sport. La </a:t>
            </a:r>
            <a:r>
              <a:rPr lang="en-US" sz="2000" dirty="0" err="1"/>
              <a:t>meilleure</a:t>
            </a:r>
            <a:r>
              <a:rPr lang="en-US" sz="2000" dirty="0"/>
              <a:t> équipe  de  baseball au </a:t>
            </a:r>
            <a:r>
              <a:rPr lang="en-US" sz="2000" dirty="0" err="1"/>
              <a:t>Japon</a:t>
            </a:r>
            <a:r>
              <a:rPr lang="en-US" sz="2000" dirty="0"/>
              <a:t> </a:t>
            </a:r>
            <a:r>
              <a:rPr lang="en-US" sz="2000" dirty="0" err="1"/>
              <a:t>est</a:t>
            </a:r>
            <a:r>
              <a:rPr lang="en-US" sz="2000" dirty="0"/>
              <a:t> </a:t>
            </a:r>
            <a:r>
              <a:rPr lang="en-US" sz="2000" dirty="0" err="1"/>
              <a:t>celle</a:t>
            </a:r>
            <a:r>
              <a:rPr lang="en-US" sz="2000" dirty="0"/>
              <a:t> de Yokohama </a:t>
            </a:r>
            <a:r>
              <a:rPr lang="en-US" sz="2000" dirty="0" err="1"/>
              <a:t>DeNa</a:t>
            </a:r>
            <a:r>
              <a:rPr lang="en-US" sz="2000" dirty="0"/>
              <a:t> Bay </a:t>
            </a:r>
            <a:r>
              <a:rPr lang="en-US" sz="2000" dirty="0" err="1"/>
              <a:t>stars.Un</a:t>
            </a:r>
            <a:r>
              <a:rPr lang="en-US" sz="2000" dirty="0"/>
              <a:t> match </a:t>
            </a:r>
            <a:r>
              <a:rPr lang="en-US" sz="2000" dirty="0" err="1"/>
              <a:t>peut</a:t>
            </a:r>
            <a:r>
              <a:rPr lang="en-US" sz="2000" dirty="0"/>
              <a:t> </a:t>
            </a:r>
            <a:r>
              <a:rPr lang="en-US" sz="2000" dirty="0" err="1"/>
              <a:t>durer</a:t>
            </a:r>
            <a:r>
              <a:rPr lang="en-US" sz="2000" dirty="0"/>
              <a:t> entre 2 et 6 </a:t>
            </a:r>
            <a:r>
              <a:rPr lang="en-US" sz="2000" dirty="0" err="1"/>
              <a:t>heures</a:t>
            </a:r>
            <a:r>
              <a:rPr lang="en-US" sz="2000" dirty="0"/>
              <a:t>.</a:t>
            </a:r>
          </a:p>
        </p:txBody>
      </p:sp>
    </p:spTree>
    <p:extLst>
      <p:ext uri="{BB962C8B-B14F-4D97-AF65-F5344CB8AC3E}">
        <p14:creationId xmlns:p14="http://schemas.microsoft.com/office/powerpoint/2010/main" val="3409028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22</Slides>
  <Notes>0</Notes>
  <HiddenSlides>0</HiddenSlide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Le japon</vt:lpstr>
      <vt:lpstr>sommaire</vt:lpstr>
      <vt:lpstr>Localisation, population</vt:lpstr>
      <vt:lpstr>gastronomie</vt:lpstr>
      <vt:lpstr> Gastronomie (suite)</vt:lpstr>
      <vt:lpstr>Gastronomie(suite)</vt:lpstr>
      <vt:lpstr>L'école au Japon</vt:lpstr>
      <vt:lpstr>Les sports</vt:lpstr>
      <vt:lpstr>Les sports(suite)</vt:lpstr>
      <vt:lpstr>Les sports(suite)</vt:lpstr>
      <vt:lpstr>La culture du Japon</vt:lpstr>
      <vt:lpstr>Les sanctuaires</vt:lpstr>
      <vt:lpstr>Les monuments</vt:lpstr>
      <vt:lpstr>Les monuments(suite)</vt:lpstr>
      <vt:lpstr>Les monuments(suite)</vt:lpstr>
      <vt:lpstr>Les monuments(suite)</vt:lpstr>
      <vt:lpstr>Les parcs d'attractions</vt:lpstr>
      <vt:lpstr>Les parcs d'attractions(suite)</vt:lpstr>
      <vt:lpstr>Les vêtements traditionnels</vt:lpstr>
      <vt:lpstr>Les maisons japonaises</vt:lpstr>
      <vt:lpstr>Quizz</vt:lpstr>
      <vt:lpstr>Merci de m'avoir écouté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602</cp:revision>
  <dcterms:created xsi:type="dcterms:W3CDTF">2025-01-12T14:09:20Z</dcterms:created>
  <dcterms:modified xsi:type="dcterms:W3CDTF">2025-04-06T16:09:16Z</dcterms:modified>
</cp:coreProperties>
</file>