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258" r:id="rId3"/>
    <p:sldId id="359" r:id="rId4"/>
    <p:sldId id="354" r:id="rId5"/>
    <p:sldId id="360" r:id="rId6"/>
    <p:sldId id="361" r:id="rId7"/>
    <p:sldId id="363" r:id="rId8"/>
    <p:sldId id="364" r:id="rId9"/>
    <p:sldId id="372" r:id="rId10"/>
    <p:sldId id="365" r:id="rId11"/>
    <p:sldId id="377" r:id="rId12"/>
    <p:sldId id="369" r:id="rId13"/>
    <p:sldId id="375" r:id="rId14"/>
    <p:sldId id="376" r:id="rId15"/>
    <p:sldId id="370" r:id="rId16"/>
    <p:sldId id="371" r:id="rId17"/>
    <p:sldId id="373" r:id="rId18"/>
    <p:sldId id="367" r:id="rId19"/>
    <p:sldId id="378" r:id="rId20"/>
    <p:sldId id="366" r:id="rId21"/>
    <p:sldId id="276" r:id="rId22"/>
    <p:sldId id="267" r:id="rId23"/>
    <p:sldId id="26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1" autoAdjust="0"/>
    <p:restoredTop sz="94676" autoAdjust="0"/>
  </p:normalViewPr>
  <p:slideViewPr>
    <p:cSldViewPr>
      <p:cViewPr varScale="1">
        <p:scale>
          <a:sx n="51" d="100"/>
          <a:sy n="51" d="100"/>
        </p:scale>
        <p:origin x="97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47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134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74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40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756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0726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519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77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97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46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2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4B643-CCFB-4F8D-BB4C-C9CE425D02D4}" type="datetimeFigureOut">
              <a:rPr lang="fr-FR" smtClean="0"/>
              <a:t>11/02/2016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81CD-9293-4434-8A68-F5A96D2D36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81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153888"/>
            <a:ext cx="3096344" cy="307777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Amandine" pitchFamily="2" charset="0"/>
              </a:rPr>
              <a:t>D’après vous, qu’est ce que c’est ?</a:t>
            </a:r>
            <a:endParaRPr lang="fr-FR" sz="1400" dirty="0">
              <a:latin typeface="Amandine" pitchFamily="2" charset="0"/>
            </a:endParaRPr>
          </a:p>
        </p:txBody>
      </p:sp>
      <p:pic>
        <p:nvPicPr>
          <p:cNvPr id="22530" name="Picture 2" descr="Golden Gate Bridge 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64" y="461665"/>
            <a:ext cx="2915360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the Golden Gate Bridge at Sunset in San Franci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90340"/>
            <a:ext cx="3388498" cy="5082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The Golden Gate, San Francisco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83"/>
          <a:stretch/>
        </p:blipFill>
        <p:spPr bwMode="auto">
          <a:xfrm>
            <a:off x="3491880" y="715389"/>
            <a:ext cx="2457227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eaven Sunset, GGB, San Francisco, by Dave Gordon, on 500px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64" y="2492896"/>
            <a:ext cx="2671638" cy="400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1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goldengate.org/exhibits/images/GGB-exhibit3-1_5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5248275" cy="683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779912" y="165200"/>
            <a:ext cx="5220072" cy="58477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Puis les pylônes, les plus haut du monde à ce moment là, ont pu être montés. Des grues mobiles ont été nécessaires</a:t>
            </a:r>
            <a:r>
              <a:rPr lang="fr-FR" sz="1600" dirty="0">
                <a:latin typeface="Amandine" pitchFamily="2" charset="0"/>
              </a:rPr>
              <a:t>.</a:t>
            </a:r>
          </a:p>
        </p:txBody>
      </p:sp>
      <p:pic>
        <p:nvPicPr>
          <p:cNvPr id="13318" name="Picture 6" descr="Golden Gate Bridge under con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051" y="749975"/>
            <a:ext cx="4544949" cy="610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6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olden Gate Bridge 19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-42326"/>
            <a:ext cx="5472608" cy="68928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64088" y="6381328"/>
            <a:ext cx="720080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1935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63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GOLDEN GATE BRIDGE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1821"/>
            <a:ext cx="5275192" cy="68161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goldengate.org/exhibits/images/GGB-exhibit3-1_6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7"/>
          <a:stretch/>
        </p:blipFill>
        <p:spPr bwMode="auto">
          <a:xfrm>
            <a:off x="-31924" y="0"/>
            <a:ext cx="9175924" cy="6888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79912" y="165200"/>
            <a:ext cx="5220072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C’est ensuite les câbles porteurs qui ont été mis en place.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01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 fearless worker on the unfinished Golden Gate Bridge, San Francisco. Ca 1935 | Conquer your fears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7" r="4119"/>
          <a:stretch/>
        </p:blipFill>
        <p:spPr bwMode="auto">
          <a:xfrm>
            <a:off x="1" y="1196752"/>
            <a:ext cx="4504576" cy="5674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goldengate.org/exhibits/images/GGB-exhibit3-1_6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576" y="404664"/>
            <a:ext cx="4639423" cy="644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1520" y="66110"/>
            <a:ext cx="5220072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Il s’agit de nombreux câbles qui ont ensuite été assemblés.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ourists360.com/wp-content/uploads/2013/05/Golden-Gate-Bridg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5" y="116632"/>
            <a:ext cx="9105565" cy="623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932040" y="6364466"/>
            <a:ext cx="3984896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Pour vous donner une idée de leur taille :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olden gate under con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48"/>
            <a:ext cx="483542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48064" y="3152760"/>
            <a:ext cx="3816424" cy="58477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Les câbles verticaux, les suspentes, ont ensuite été fixés.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75 years old --- Golden Gate Bridge opened on May 27, 19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93360" cy="6862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5301208"/>
            <a:ext cx="7848872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Il ne restait plus qu’à attacher le tablier qui arrivait en tronçons par bateau.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4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Fog http://www.turbosquid.com/3d-models/golden-gate-bridge-3d-model/532375?referral=tg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5" y="0"/>
            <a:ext cx="4572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748535" y="3152760"/>
            <a:ext cx="4215953" cy="58477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Après 4 années de travaux, le pont put être inauguré 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8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The golden g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52736"/>
            <a:ext cx="8975444" cy="5573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404664"/>
            <a:ext cx="7560840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mandine" pitchFamily="2" charset="0"/>
              </a:rPr>
              <a:t>Le Golden </a:t>
            </a:r>
            <a:r>
              <a:rPr lang="fr-FR" sz="1600" dirty="0" err="1">
                <a:latin typeface="Amandine" pitchFamily="2" charset="0"/>
              </a:rPr>
              <a:t>Gate</a:t>
            </a:r>
            <a:r>
              <a:rPr lang="fr-FR" sz="1600" dirty="0">
                <a:latin typeface="Amandine" pitchFamily="2" charset="0"/>
              </a:rPr>
              <a:t> Bridge a été jusqu’en 1964 le pont suspendu le plus long du monde. </a:t>
            </a:r>
          </a:p>
        </p:txBody>
      </p:sp>
    </p:spTree>
    <p:extLst>
      <p:ext uri="{BB962C8B-B14F-4D97-AF65-F5344CB8AC3E}">
        <p14:creationId xmlns:p14="http://schemas.microsoft.com/office/powerpoint/2010/main" val="214854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en Gate Bridge, San Francisco. Been here but want to go again!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880320" cy="4347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upload.wikimedia.org/wikipedia/commons/thumb/0/02/Golden-Gate-Bridge.svg/1211px-Golden-Gate-Bridg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180"/>
            <a:ext cx="9108604" cy="25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347864" y="2070079"/>
            <a:ext cx="5224065" cy="923330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Ce pont a une longueur totale de 2737 mètres, mais sa portée (la distance entre les deux pylônes) est de 1280 mètres.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00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347864" y="107921"/>
            <a:ext cx="5544616" cy="584775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Le Golden </a:t>
            </a:r>
            <a:r>
              <a:rPr lang="fr-FR" sz="3200" dirty="0" err="1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Gate</a:t>
            </a:r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Croobie" panose="00000400000000000000" pitchFamily="2" charset="0"/>
              </a:rPr>
              <a:t> - Etats-Unis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Croobie" panose="00000400000000000000" pitchFamily="2" charset="0"/>
            </a:endParaRPr>
          </a:p>
        </p:txBody>
      </p:sp>
      <p:pic>
        <p:nvPicPr>
          <p:cNvPr id="1026" name="Picture 2" descr="http://upload.wikimedia.org/wikipedia/commons/3/3c/GG-ftpoint-brid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248"/>
            <a:ext cx="9203965" cy="613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5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9512" y="262389"/>
            <a:ext cx="8820472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Aujourd’hui, il n’est plus que le 11</a:t>
            </a:r>
            <a:r>
              <a:rPr lang="fr-FR" baseline="30000" dirty="0" smtClean="0">
                <a:latin typeface="Amandine" pitchFamily="2" charset="0"/>
              </a:rPr>
              <a:t>e</a:t>
            </a:r>
            <a:r>
              <a:rPr lang="fr-FR" dirty="0" smtClean="0">
                <a:latin typeface="Amandine" pitchFamily="2" charset="0"/>
              </a:rPr>
              <a:t>. Le plus long est un pont au Japon dont la portée est de 1991 mètres (contre 1280).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4" name="Picture 2" descr="http://upload.wikimedia.org/wikipedia/commons/8/81/Akashi_b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70" y="1090390"/>
            <a:ext cx="6942956" cy="5721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98"/>
          <a:stretch/>
        </p:blipFill>
        <p:spPr bwMode="auto">
          <a:xfrm>
            <a:off x="1" y="271463"/>
            <a:ext cx="9144000" cy="6315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49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940152" y="107921"/>
            <a:ext cx="2952328" cy="584775"/>
          </a:xfrm>
          <a:prstGeom prst="rect">
            <a:avLst/>
          </a:prstGeom>
          <a:solidFill>
            <a:schemeClr val="bg1"/>
          </a:solidFill>
          <a:ln w="76200" cmpd="thickThin"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accent3">
                    <a:lumMod val="50000"/>
                  </a:schemeClr>
                </a:solidFill>
                <a:latin typeface="Sketch Nice" panose="03050504000000020004" pitchFamily="66" charset="0"/>
              </a:rPr>
              <a:t>On croque !</a:t>
            </a:r>
            <a:endParaRPr lang="fr-FR" sz="3200" dirty="0">
              <a:solidFill>
                <a:schemeClr val="accent3">
                  <a:lumMod val="50000"/>
                </a:schemeClr>
              </a:solidFill>
              <a:latin typeface="Sketch Nice" panose="03050504000000020004" pitchFamily="66" charset="0"/>
            </a:endParaRPr>
          </a:p>
        </p:txBody>
      </p:sp>
      <p:pic>
        <p:nvPicPr>
          <p:cNvPr id="5" name="Picture 2" descr="http://upload.wikimedia.org/wikipedia/commons/3/3c/GG-ftpoint-bridg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7248"/>
            <a:ext cx="9203965" cy="6130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177345"/>
              </p:ext>
            </p:extLst>
          </p:nvPr>
        </p:nvGraphicFramePr>
        <p:xfrm>
          <a:off x="611560" y="332656"/>
          <a:ext cx="8352928" cy="56886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7783"/>
                <a:gridCol w="5755145"/>
              </a:tblGrid>
              <a:tr h="1137726">
                <a:tc gridSpan="2">
                  <a:txBody>
                    <a:bodyPr/>
                    <a:lstStyle/>
                    <a:p>
                      <a:pPr algn="ctr"/>
                      <a:r>
                        <a:rPr lang="fr-FR" sz="4000" dirty="0" smtClean="0">
                          <a:latin typeface="Amandine" pitchFamily="2" charset="0"/>
                        </a:rPr>
                        <a:t>Cartel de l’</a:t>
                      </a:r>
                      <a:r>
                        <a:rPr lang="fr-FR" sz="4000" dirty="0" err="1" smtClean="0">
                          <a:latin typeface="Amandine" pitchFamily="2" charset="0"/>
                        </a:rPr>
                        <a:t>oeuvre</a:t>
                      </a:r>
                      <a:endParaRPr lang="fr-FR" sz="4000" dirty="0">
                        <a:latin typeface="Amandine" pitchFamily="2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Epoque / Dates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Dimensions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Fonction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37726">
                <a:tc>
                  <a:txBody>
                    <a:bodyPr/>
                    <a:lstStyle/>
                    <a:p>
                      <a:r>
                        <a:rPr lang="fr-FR" sz="2800" b="1" dirty="0" smtClean="0">
                          <a:latin typeface="DK Crayon Crumble" panose="03070001040701010105" pitchFamily="66" charset="0"/>
                        </a:rPr>
                        <a:t>Lieu</a:t>
                      </a:r>
                      <a:endParaRPr lang="fr-FR" sz="2800" b="1" dirty="0">
                        <a:latin typeface="DK Crayon Crumble" panose="03070001040701010105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226728" y="177281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1933-1937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226728" y="5229199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DK Crayon Crumble" panose="03070001040701010105" pitchFamily="66" charset="0"/>
              </a:rPr>
              <a:t>Baie de San Francisco, Etats-Unis</a:t>
            </a:r>
            <a:endParaRPr lang="fr-FR" sz="2400" dirty="0">
              <a:latin typeface="DK Crayon Crumble" panose="03070001040701010105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57818" y="2905780"/>
            <a:ext cx="5634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DK Crayon Crumble" panose="03070001040701010105" pitchFamily="66" charset="0"/>
              </a:rPr>
              <a:t>2737 m de long – 230m de haut</a:t>
            </a:r>
            <a:endParaRPr lang="fr-FR" sz="2800" dirty="0">
              <a:latin typeface="DK Crayon Crumble" panose="03070001040701010105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40554" y="4119463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DK Crayon Crumble" panose="03070001040701010105" pitchFamily="66" charset="0"/>
              </a:rPr>
              <a:t>P</a:t>
            </a:r>
            <a:r>
              <a:rPr lang="fr-FR" sz="2400" dirty="0" smtClean="0">
                <a:latin typeface="DK Crayon Crumble" panose="03070001040701010105" pitchFamily="66" charset="0"/>
              </a:rPr>
              <a:t>ont</a:t>
            </a:r>
            <a:endParaRPr lang="fr-FR" sz="2400" dirty="0">
              <a:latin typeface="DK Crayon Crumble" panose="030700010407010101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" y="944687"/>
            <a:ext cx="9139422" cy="5868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3082" y="165200"/>
            <a:ext cx="9120918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Ce pont enjambe le Golden </a:t>
            </a:r>
            <a:r>
              <a:rPr lang="fr-FR" dirty="0" err="1" smtClean="0">
                <a:latin typeface="Amandine" pitchFamily="2" charset="0"/>
              </a:rPr>
              <a:t>Gate</a:t>
            </a:r>
            <a:r>
              <a:rPr lang="fr-FR" dirty="0" smtClean="0">
                <a:latin typeface="Amandine" pitchFamily="2" charset="0"/>
              </a:rPr>
              <a:t>, le détroit </a:t>
            </a:r>
            <a:r>
              <a:rPr lang="fr-FR" dirty="0">
                <a:latin typeface="Amandine" pitchFamily="2" charset="0"/>
              </a:rPr>
              <a:t>qui correspond à la jonction entre la baie de San Francisco et l’océan Pacifique. Il </a:t>
            </a:r>
            <a:r>
              <a:rPr lang="fr-FR" dirty="0" smtClean="0">
                <a:latin typeface="Amandine" pitchFamily="2" charset="0"/>
              </a:rPr>
              <a:t>relie </a:t>
            </a:r>
            <a:r>
              <a:rPr lang="fr-FR" dirty="0">
                <a:latin typeface="Amandine" pitchFamily="2" charset="0"/>
              </a:rPr>
              <a:t>la ville de San </a:t>
            </a:r>
            <a:r>
              <a:rPr lang="fr-FR" dirty="0" smtClean="0">
                <a:latin typeface="Amandine" pitchFamily="2" charset="0"/>
              </a:rPr>
              <a:t>Francisco  </a:t>
            </a:r>
            <a:r>
              <a:rPr lang="fr-FR" dirty="0">
                <a:latin typeface="Amandine" pitchFamily="2" charset="0"/>
              </a:rPr>
              <a:t>à la ville de </a:t>
            </a:r>
            <a:r>
              <a:rPr lang="fr-FR" dirty="0" smtClean="0">
                <a:latin typeface="Amandine" pitchFamily="2" charset="0"/>
              </a:rPr>
              <a:t>Sausalito.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2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" y="0"/>
            <a:ext cx="71850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516216" y="2708920"/>
            <a:ext cx="2492946" cy="646331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Voici la baie de San Francisco.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6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Golden Gate Bridge glows in the evening light at sunset in the Bay Area, San Franci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528519" cy="6787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Golden Gat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624"/>
            <a:ext cx="4459907" cy="6731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6407228"/>
            <a:ext cx="8289082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Amandine" pitchFamily="2" charset="0"/>
              </a:rPr>
              <a:t>Le Golden </a:t>
            </a:r>
            <a:r>
              <a:rPr lang="fr-FR" dirty="0" err="1">
                <a:latin typeface="Amandine" pitchFamily="2" charset="0"/>
              </a:rPr>
              <a:t>Gate</a:t>
            </a:r>
            <a:r>
              <a:rPr lang="fr-FR" dirty="0">
                <a:latin typeface="Amandine" pitchFamily="2" charset="0"/>
              </a:rPr>
              <a:t> Bridge mesure 2 737 </a:t>
            </a:r>
            <a:r>
              <a:rPr lang="fr-FR" dirty="0" smtClean="0">
                <a:latin typeface="Amandine" pitchFamily="2" charset="0"/>
              </a:rPr>
              <a:t>mètres de long et 230 mètres </a:t>
            </a:r>
            <a:r>
              <a:rPr lang="fr-FR" dirty="0">
                <a:latin typeface="Amandine" pitchFamily="2" charset="0"/>
              </a:rPr>
              <a:t>de haut. </a:t>
            </a:r>
          </a:p>
        </p:txBody>
      </p:sp>
    </p:spTree>
    <p:extLst>
      <p:ext uri="{BB962C8B-B14F-4D97-AF65-F5344CB8AC3E}">
        <p14:creationId xmlns:p14="http://schemas.microsoft.com/office/powerpoint/2010/main" val="34468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25132" y="2897339"/>
            <a:ext cx="3779912" cy="1077218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Amandine" pitchFamily="2" charset="0"/>
              </a:rPr>
              <a:t>Il mesure 27 mètres de largeur et dessus, il y a six voies pour les voitures, une piste cyclable et un trottoir. </a:t>
            </a:r>
          </a:p>
        </p:txBody>
      </p:sp>
      <p:pic>
        <p:nvPicPr>
          <p:cNvPr id="3074" name="Picture 2" descr="Golden Gate Bridge - San Francisco Fog I remember as a kid coming from the hot weather in Marin into SF fog and feeling the sprinkling of the damp air on my face. Love the fo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2" y="13895"/>
            <a:ext cx="5229324" cy="6844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6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4624"/>
            <a:ext cx="8748464" cy="1200329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Lors de la construction, il a d’abord fallu bâtir des fondations sous l’eau. La tâche était difficile car il y a de forts courants dans ce détroit. Des plongeurs ont commencé par faire sauter à l’explosif l’emplacement des futurs pylônes, puis des poutres et des panneaux de béton</a:t>
            </a:r>
            <a:r>
              <a:rPr lang="fr-FR" dirty="0">
                <a:latin typeface="Amandine" pitchFamily="2" charset="0"/>
              </a:rPr>
              <a:t> ont été positionnés</a:t>
            </a:r>
            <a:r>
              <a:rPr lang="fr-FR" dirty="0" smtClean="0">
                <a:latin typeface="Amandine" pitchFamily="2" charset="0"/>
              </a:rPr>
              <a:t>.</a:t>
            </a:r>
            <a:endParaRPr lang="fr-FR" dirty="0">
              <a:latin typeface="Amandine" pitchFamily="2" charset="0"/>
            </a:endParaRPr>
          </a:p>
        </p:txBody>
      </p:sp>
      <p:pic>
        <p:nvPicPr>
          <p:cNvPr id="10242" name="Picture 2" descr="http://goldengate.org/exhibits/images/GGB-exhibit3-1_3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7" b="10053"/>
          <a:stretch/>
        </p:blipFill>
        <p:spPr bwMode="auto">
          <a:xfrm>
            <a:off x="35496" y="1365529"/>
            <a:ext cx="3816424" cy="5492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goldengate.org/exhibits/images/GGB-exhibit3-1_3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32" y="1365529"/>
            <a:ext cx="4104456" cy="54461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139952" y="6365894"/>
            <a:ext cx="4860032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Les charges explosives sont descendues dans des tuyaux</a:t>
            </a:r>
            <a:endParaRPr lang="fr-FR" sz="1600" dirty="0">
              <a:latin typeface="Amandine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4876" y="1628800"/>
            <a:ext cx="4265116" cy="338554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Les bouteilles d’oxygène n’existaient pas encore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8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goldengate.org/exhibits/images/GGB-exhibit3-1_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85" y="0"/>
            <a:ext cx="856080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65200"/>
            <a:ext cx="8748464" cy="584775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1600" dirty="0" smtClean="0">
                <a:latin typeface="Amandine" pitchFamily="2" charset="0"/>
              </a:rPr>
              <a:t>Une fois les fondations en place, les ouvriers ont érigé les pylônes. Pour cela, ils ont eu besoin de créer une « baignoire » pour l’un d’eux, afin de travailler hors de l’eau.</a:t>
            </a:r>
            <a:endParaRPr lang="fr-FR" sz="1600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5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goldengate.org/exhibits/images/GGB-exhibit3-1_4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0815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6924" y="6309320"/>
            <a:ext cx="2288852" cy="369332"/>
          </a:xfrm>
          <a:prstGeom prst="rect">
            <a:avLst/>
          </a:prstGeom>
          <a:ln w="57150" cmpd="thickThin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mandine" pitchFamily="2" charset="0"/>
              </a:rPr>
              <a:t>En voici l’intérieur :</a:t>
            </a:r>
            <a:endParaRPr lang="fr-FR" dirty="0">
              <a:latin typeface="Amand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4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3427</TotalTime>
  <Words>395</Words>
  <Application>Microsoft Office PowerPoint</Application>
  <PresentationFormat>Affichage à l'écran (4:3)</PresentationFormat>
  <Paragraphs>33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Amandine</vt:lpstr>
      <vt:lpstr>Arial</vt:lpstr>
      <vt:lpstr>Calibri</vt:lpstr>
      <vt:lpstr>Croobie</vt:lpstr>
      <vt:lpstr>DK Crayon Crumble</vt:lpstr>
      <vt:lpstr>Sketch Nice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ASUS</dc:creator>
  <cp:lastModifiedBy>Jean Baptiste</cp:lastModifiedBy>
  <cp:revision>221</cp:revision>
  <cp:lastPrinted>2014-08-26T14:31:59Z</cp:lastPrinted>
  <dcterms:created xsi:type="dcterms:W3CDTF">2014-07-17T08:41:29Z</dcterms:created>
  <dcterms:modified xsi:type="dcterms:W3CDTF">2016-02-11T21:36:56Z</dcterms:modified>
</cp:coreProperties>
</file>