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0" r:id="rId4"/>
    <p:sldId id="263" r:id="rId5"/>
    <p:sldId id="265" r:id="rId6"/>
    <p:sldId id="266" r:id="rId7"/>
    <p:sldId id="267" r:id="rId8"/>
    <p:sldId id="268" r:id="rId9"/>
    <p:sldId id="26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B562FA3-C952-434A-A405-49D0FD6039FE}">
          <p14:sldIdLst>
            <p14:sldId id="256"/>
            <p14:sldId id="258"/>
            <p14:sldId id="260"/>
            <p14:sldId id="263"/>
            <p14:sldId id="265"/>
            <p14:sldId id="266"/>
          </p14:sldIdLst>
        </p14:section>
        <p14:section name="Sekcja bez tytułu" id="{093C7649-D86A-DF4D-814A-D6A2D5E33726}">
          <p14:sldIdLst>
            <p14:sldId id="267"/>
            <p14:sldId id="268"/>
            <p14:sldId id="269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942"/>
    <a:srgbClr val="FFFFFF"/>
    <a:srgbClr val="FF2600"/>
    <a:srgbClr val="FC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6197"/>
  </p:normalViewPr>
  <p:slideViewPr>
    <p:cSldViewPr snapToGrid="0" snapToObjects="1">
      <p:cViewPr varScale="1">
        <p:scale>
          <a:sx n="90" d="100"/>
          <a:sy n="90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3C396-806E-41D6-80E4-C43B161F1287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F8F5B4C-DA19-4020-BC52-13B60206C5F0}">
      <dgm:prSet/>
      <dgm:spPr/>
      <dgm:t>
        <a:bodyPr/>
        <a:lstStyle/>
        <a:p>
          <a:r>
            <a:rPr lang="fr-FR"/>
            <a:t>1.  Le Taxi jaune : Il est difficile de ne pas les voir.</a:t>
          </a:r>
          <a:endParaRPr lang="en-US"/>
        </a:p>
      </dgm:t>
    </dgm:pt>
    <dgm:pt modelId="{796171D2-D6BA-47C5-887C-2B4118F1F446}" type="parTrans" cxnId="{AA2D80B5-BBF8-4ECD-AD20-A65DA5FF0F4D}">
      <dgm:prSet/>
      <dgm:spPr/>
      <dgm:t>
        <a:bodyPr/>
        <a:lstStyle/>
        <a:p>
          <a:endParaRPr lang="en-US"/>
        </a:p>
      </dgm:t>
    </dgm:pt>
    <dgm:pt modelId="{87212B40-8D39-4529-A684-99AFD2B0B774}" type="sibTrans" cxnId="{AA2D80B5-BBF8-4ECD-AD20-A65DA5FF0F4D}">
      <dgm:prSet/>
      <dgm:spPr/>
      <dgm:t>
        <a:bodyPr/>
        <a:lstStyle/>
        <a:p>
          <a:endParaRPr lang="en-US"/>
        </a:p>
      </dgm:t>
    </dgm:pt>
    <dgm:pt modelId="{930BE35B-A89A-4224-8EF5-CA960AEB0278}">
      <dgm:prSet/>
      <dgm:spPr/>
      <dgm:t>
        <a:bodyPr/>
        <a:lstStyle/>
        <a:p>
          <a:r>
            <a:rPr lang="fr-FR" dirty="0"/>
            <a:t>2. Le métro : C’est une façon facile et sûr qui vous permet d’arriver rapidement à votre station.</a:t>
          </a:r>
          <a:endParaRPr lang="en-US" dirty="0"/>
        </a:p>
      </dgm:t>
    </dgm:pt>
    <dgm:pt modelId="{B0EB5BE8-CBEE-4290-B559-3ABE65F4BBC6}" type="parTrans" cxnId="{AE3247DC-9EAA-4444-933E-FEB324473298}">
      <dgm:prSet/>
      <dgm:spPr/>
      <dgm:t>
        <a:bodyPr/>
        <a:lstStyle/>
        <a:p>
          <a:endParaRPr lang="en-US"/>
        </a:p>
      </dgm:t>
    </dgm:pt>
    <dgm:pt modelId="{2B4AFBF4-CEAA-4D41-9E1D-4F90F8948E72}" type="sibTrans" cxnId="{AE3247DC-9EAA-4444-933E-FEB324473298}">
      <dgm:prSet/>
      <dgm:spPr/>
      <dgm:t>
        <a:bodyPr/>
        <a:lstStyle/>
        <a:p>
          <a:endParaRPr lang="en-US"/>
        </a:p>
      </dgm:t>
    </dgm:pt>
    <dgm:pt modelId="{10404B96-D198-474F-8CA5-28C905F74581}">
      <dgm:prSet/>
      <dgm:spPr/>
      <dgm:t>
        <a:bodyPr/>
        <a:lstStyle/>
        <a:p>
          <a:r>
            <a:rPr lang="fr-FR"/>
            <a:t>3. Une Limousine : la limousine est une idée amusante pour un anniversaire ou autres occasions spéciale, elle peut accueillir jusqu’à dix personnes.</a:t>
          </a:r>
          <a:endParaRPr lang="en-US"/>
        </a:p>
      </dgm:t>
    </dgm:pt>
    <dgm:pt modelId="{7C753454-D8AF-4DC1-A49A-98E738A0DE0C}" type="parTrans" cxnId="{55DB1147-2AFC-4779-A94F-25DD03928D15}">
      <dgm:prSet/>
      <dgm:spPr/>
      <dgm:t>
        <a:bodyPr/>
        <a:lstStyle/>
        <a:p>
          <a:endParaRPr lang="en-US"/>
        </a:p>
      </dgm:t>
    </dgm:pt>
    <dgm:pt modelId="{4EDC976E-BB73-4201-8574-0B15CDCF9038}" type="sibTrans" cxnId="{55DB1147-2AFC-4779-A94F-25DD03928D15}">
      <dgm:prSet/>
      <dgm:spPr/>
      <dgm:t>
        <a:bodyPr/>
        <a:lstStyle/>
        <a:p>
          <a:endParaRPr lang="en-US"/>
        </a:p>
      </dgm:t>
    </dgm:pt>
    <dgm:pt modelId="{A775EB2D-E68A-4298-A279-F3DD182D6D86}">
      <dgm:prSet/>
      <dgm:spPr/>
      <dgm:t>
        <a:bodyPr/>
        <a:lstStyle/>
        <a:p>
          <a:r>
            <a:rPr lang="fr-FR" dirty="0"/>
            <a:t>Il existe également d'autres transports célèbres à New York comme le bus, le tramway…</a:t>
          </a:r>
          <a:endParaRPr lang="en-US" dirty="0"/>
        </a:p>
      </dgm:t>
    </dgm:pt>
    <dgm:pt modelId="{D8E76BFD-66D3-4C37-A7BE-90DD6F85DF52}" type="parTrans" cxnId="{4489860B-17E2-4FCF-8AB0-3F735210EF43}">
      <dgm:prSet/>
      <dgm:spPr/>
      <dgm:t>
        <a:bodyPr/>
        <a:lstStyle/>
        <a:p>
          <a:endParaRPr lang="en-US"/>
        </a:p>
      </dgm:t>
    </dgm:pt>
    <dgm:pt modelId="{C6F99397-4F5C-4DBF-AC53-04EC9D1E28E7}" type="sibTrans" cxnId="{4489860B-17E2-4FCF-8AB0-3F735210EF43}">
      <dgm:prSet/>
      <dgm:spPr/>
      <dgm:t>
        <a:bodyPr/>
        <a:lstStyle/>
        <a:p>
          <a:endParaRPr lang="en-US"/>
        </a:p>
      </dgm:t>
    </dgm:pt>
    <dgm:pt modelId="{EC14E857-CE2E-B642-8155-DCBC13AEFD36}" type="pres">
      <dgm:prSet presAssocID="{5AF3C396-806E-41D6-80E4-C43B161F1287}" presName="vert0" presStyleCnt="0">
        <dgm:presLayoutVars>
          <dgm:dir/>
          <dgm:animOne val="branch"/>
          <dgm:animLvl val="lvl"/>
        </dgm:presLayoutVars>
      </dgm:prSet>
      <dgm:spPr/>
    </dgm:pt>
    <dgm:pt modelId="{16F70ADC-D85C-1344-8649-DE2D8B778FEF}" type="pres">
      <dgm:prSet presAssocID="{3F8F5B4C-DA19-4020-BC52-13B60206C5F0}" presName="thickLine" presStyleLbl="alignNode1" presStyleIdx="0" presStyleCnt="4"/>
      <dgm:spPr/>
    </dgm:pt>
    <dgm:pt modelId="{5BFC3459-4365-2C4D-AA82-202582F79DEB}" type="pres">
      <dgm:prSet presAssocID="{3F8F5B4C-DA19-4020-BC52-13B60206C5F0}" presName="horz1" presStyleCnt="0"/>
      <dgm:spPr/>
    </dgm:pt>
    <dgm:pt modelId="{3E08EA06-2084-0F4A-B0F4-BD586258B1E7}" type="pres">
      <dgm:prSet presAssocID="{3F8F5B4C-DA19-4020-BC52-13B60206C5F0}" presName="tx1" presStyleLbl="revTx" presStyleIdx="0" presStyleCnt="4"/>
      <dgm:spPr/>
    </dgm:pt>
    <dgm:pt modelId="{FA785420-8385-DA4B-B420-4C8AB4D3731B}" type="pres">
      <dgm:prSet presAssocID="{3F8F5B4C-DA19-4020-BC52-13B60206C5F0}" presName="vert1" presStyleCnt="0"/>
      <dgm:spPr/>
    </dgm:pt>
    <dgm:pt modelId="{5539B0CD-BBED-8040-82BD-AFEC9E258333}" type="pres">
      <dgm:prSet presAssocID="{930BE35B-A89A-4224-8EF5-CA960AEB0278}" presName="thickLine" presStyleLbl="alignNode1" presStyleIdx="1" presStyleCnt="4"/>
      <dgm:spPr/>
    </dgm:pt>
    <dgm:pt modelId="{DB4ED91B-6DFF-4445-8E64-F1DB7EB8742C}" type="pres">
      <dgm:prSet presAssocID="{930BE35B-A89A-4224-8EF5-CA960AEB0278}" presName="horz1" presStyleCnt="0"/>
      <dgm:spPr/>
    </dgm:pt>
    <dgm:pt modelId="{4F9C7ECB-3E83-274E-A129-1B03853540E0}" type="pres">
      <dgm:prSet presAssocID="{930BE35B-A89A-4224-8EF5-CA960AEB0278}" presName="tx1" presStyleLbl="revTx" presStyleIdx="1" presStyleCnt="4"/>
      <dgm:spPr/>
    </dgm:pt>
    <dgm:pt modelId="{86D68EF3-E2EF-3247-9BE8-26A6DA62F5C5}" type="pres">
      <dgm:prSet presAssocID="{930BE35B-A89A-4224-8EF5-CA960AEB0278}" presName="vert1" presStyleCnt="0"/>
      <dgm:spPr/>
    </dgm:pt>
    <dgm:pt modelId="{FEA0BD90-9B9E-914B-8581-DA75B114BC38}" type="pres">
      <dgm:prSet presAssocID="{10404B96-D198-474F-8CA5-28C905F74581}" presName="thickLine" presStyleLbl="alignNode1" presStyleIdx="2" presStyleCnt="4"/>
      <dgm:spPr/>
    </dgm:pt>
    <dgm:pt modelId="{3F952D22-0947-784D-B91B-6077E04EDBEB}" type="pres">
      <dgm:prSet presAssocID="{10404B96-D198-474F-8CA5-28C905F74581}" presName="horz1" presStyleCnt="0"/>
      <dgm:spPr/>
    </dgm:pt>
    <dgm:pt modelId="{A930550C-E6BD-E848-BAA3-DAD2398976AD}" type="pres">
      <dgm:prSet presAssocID="{10404B96-D198-474F-8CA5-28C905F74581}" presName="tx1" presStyleLbl="revTx" presStyleIdx="2" presStyleCnt="4"/>
      <dgm:spPr/>
    </dgm:pt>
    <dgm:pt modelId="{C3F74E62-C958-E94E-A7E0-F5E63E347B46}" type="pres">
      <dgm:prSet presAssocID="{10404B96-D198-474F-8CA5-28C905F74581}" presName="vert1" presStyleCnt="0"/>
      <dgm:spPr/>
    </dgm:pt>
    <dgm:pt modelId="{6F6AEE90-F212-D14D-A79C-1013612EA34C}" type="pres">
      <dgm:prSet presAssocID="{A775EB2D-E68A-4298-A279-F3DD182D6D86}" presName="thickLine" presStyleLbl="alignNode1" presStyleIdx="3" presStyleCnt="4"/>
      <dgm:spPr/>
    </dgm:pt>
    <dgm:pt modelId="{FEA8BB15-A9C3-E747-AF77-F6551EA64669}" type="pres">
      <dgm:prSet presAssocID="{A775EB2D-E68A-4298-A279-F3DD182D6D86}" presName="horz1" presStyleCnt="0"/>
      <dgm:spPr/>
    </dgm:pt>
    <dgm:pt modelId="{47C747C3-AAE1-AB4D-AE37-556A9F2BC598}" type="pres">
      <dgm:prSet presAssocID="{A775EB2D-E68A-4298-A279-F3DD182D6D86}" presName="tx1" presStyleLbl="revTx" presStyleIdx="3" presStyleCnt="4"/>
      <dgm:spPr/>
    </dgm:pt>
    <dgm:pt modelId="{0C0C3C07-7318-4349-9887-5FAF87C449C2}" type="pres">
      <dgm:prSet presAssocID="{A775EB2D-E68A-4298-A279-F3DD182D6D86}" presName="vert1" presStyleCnt="0"/>
      <dgm:spPr/>
    </dgm:pt>
  </dgm:ptLst>
  <dgm:cxnLst>
    <dgm:cxn modelId="{4489860B-17E2-4FCF-8AB0-3F735210EF43}" srcId="{5AF3C396-806E-41D6-80E4-C43B161F1287}" destId="{A775EB2D-E68A-4298-A279-F3DD182D6D86}" srcOrd="3" destOrd="0" parTransId="{D8E76BFD-66D3-4C37-A7BE-90DD6F85DF52}" sibTransId="{C6F99397-4F5C-4DBF-AC53-04EC9D1E28E7}"/>
    <dgm:cxn modelId="{8713EF13-012F-F547-9C71-21CCD39ED860}" type="presOf" srcId="{930BE35B-A89A-4224-8EF5-CA960AEB0278}" destId="{4F9C7ECB-3E83-274E-A129-1B03853540E0}" srcOrd="0" destOrd="0" presId="urn:microsoft.com/office/officeart/2008/layout/LinedList"/>
    <dgm:cxn modelId="{8C7E1733-5428-AF4D-BC09-957CD175650D}" type="presOf" srcId="{3F8F5B4C-DA19-4020-BC52-13B60206C5F0}" destId="{3E08EA06-2084-0F4A-B0F4-BD586258B1E7}" srcOrd="0" destOrd="0" presId="urn:microsoft.com/office/officeart/2008/layout/LinedList"/>
    <dgm:cxn modelId="{55DB1147-2AFC-4779-A94F-25DD03928D15}" srcId="{5AF3C396-806E-41D6-80E4-C43B161F1287}" destId="{10404B96-D198-474F-8CA5-28C905F74581}" srcOrd="2" destOrd="0" parTransId="{7C753454-D8AF-4DC1-A49A-98E738A0DE0C}" sibTransId="{4EDC976E-BB73-4201-8574-0B15CDCF9038}"/>
    <dgm:cxn modelId="{A7C73F4B-D527-5540-B627-90A6094C41FB}" type="presOf" srcId="{A775EB2D-E68A-4298-A279-F3DD182D6D86}" destId="{47C747C3-AAE1-AB4D-AE37-556A9F2BC598}" srcOrd="0" destOrd="0" presId="urn:microsoft.com/office/officeart/2008/layout/LinedList"/>
    <dgm:cxn modelId="{BAF5E56B-FA09-1647-ABCF-0905BA873C15}" type="presOf" srcId="{10404B96-D198-474F-8CA5-28C905F74581}" destId="{A930550C-E6BD-E848-BAA3-DAD2398976AD}" srcOrd="0" destOrd="0" presId="urn:microsoft.com/office/officeart/2008/layout/LinedList"/>
    <dgm:cxn modelId="{DEE21295-FCE5-5E44-9FAD-7BD5D472F951}" type="presOf" srcId="{5AF3C396-806E-41D6-80E4-C43B161F1287}" destId="{EC14E857-CE2E-B642-8155-DCBC13AEFD36}" srcOrd="0" destOrd="0" presId="urn:microsoft.com/office/officeart/2008/layout/LinedList"/>
    <dgm:cxn modelId="{AA2D80B5-BBF8-4ECD-AD20-A65DA5FF0F4D}" srcId="{5AF3C396-806E-41D6-80E4-C43B161F1287}" destId="{3F8F5B4C-DA19-4020-BC52-13B60206C5F0}" srcOrd="0" destOrd="0" parTransId="{796171D2-D6BA-47C5-887C-2B4118F1F446}" sibTransId="{87212B40-8D39-4529-A684-99AFD2B0B774}"/>
    <dgm:cxn modelId="{AE3247DC-9EAA-4444-933E-FEB324473298}" srcId="{5AF3C396-806E-41D6-80E4-C43B161F1287}" destId="{930BE35B-A89A-4224-8EF5-CA960AEB0278}" srcOrd="1" destOrd="0" parTransId="{B0EB5BE8-CBEE-4290-B559-3ABE65F4BBC6}" sibTransId="{2B4AFBF4-CEAA-4D41-9E1D-4F90F8948E72}"/>
    <dgm:cxn modelId="{9A82DB9C-D60C-C249-A43C-37E3321143F3}" type="presParOf" srcId="{EC14E857-CE2E-B642-8155-DCBC13AEFD36}" destId="{16F70ADC-D85C-1344-8649-DE2D8B778FEF}" srcOrd="0" destOrd="0" presId="urn:microsoft.com/office/officeart/2008/layout/LinedList"/>
    <dgm:cxn modelId="{01F949A2-F5DE-9E45-94AB-7186CEB812BE}" type="presParOf" srcId="{EC14E857-CE2E-B642-8155-DCBC13AEFD36}" destId="{5BFC3459-4365-2C4D-AA82-202582F79DEB}" srcOrd="1" destOrd="0" presId="urn:microsoft.com/office/officeart/2008/layout/LinedList"/>
    <dgm:cxn modelId="{D7B985CB-154A-C140-8134-8A7D3A66D121}" type="presParOf" srcId="{5BFC3459-4365-2C4D-AA82-202582F79DEB}" destId="{3E08EA06-2084-0F4A-B0F4-BD586258B1E7}" srcOrd="0" destOrd="0" presId="urn:microsoft.com/office/officeart/2008/layout/LinedList"/>
    <dgm:cxn modelId="{7326614E-6D2A-0C40-813F-37797227292D}" type="presParOf" srcId="{5BFC3459-4365-2C4D-AA82-202582F79DEB}" destId="{FA785420-8385-DA4B-B420-4C8AB4D3731B}" srcOrd="1" destOrd="0" presId="urn:microsoft.com/office/officeart/2008/layout/LinedList"/>
    <dgm:cxn modelId="{1C3E1B3E-1CCF-764E-99F9-E1D349048EB2}" type="presParOf" srcId="{EC14E857-CE2E-B642-8155-DCBC13AEFD36}" destId="{5539B0CD-BBED-8040-82BD-AFEC9E258333}" srcOrd="2" destOrd="0" presId="urn:microsoft.com/office/officeart/2008/layout/LinedList"/>
    <dgm:cxn modelId="{3E30E9FE-7FA9-E041-B6EE-1A73C7E20318}" type="presParOf" srcId="{EC14E857-CE2E-B642-8155-DCBC13AEFD36}" destId="{DB4ED91B-6DFF-4445-8E64-F1DB7EB8742C}" srcOrd="3" destOrd="0" presId="urn:microsoft.com/office/officeart/2008/layout/LinedList"/>
    <dgm:cxn modelId="{66D7FE25-D587-4D43-82ED-FD292E058769}" type="presParOf" srcId="{DB4ED91B-6DFF-4445-8E64-F1DB7EB8742C}" destId="{4F9C7ECB-3E83-274E-A129-1B03853540E0}" srcOrd="0" destOrd="0" presId="urn:microsoft.com/office/officeart/2008/layout/LinedList"/>
    <dgm:cxn modelId="{A0AF0567-019D-2E40-A227-C58B5719C6C7}" type="presParOf" srcId="{DB4ED91B-6DFF-4445-8E64-F1DB7EB8742C}" destId="{86D68EF3-E2EF-3247-9BE8-26A6DA62F5C5}" srcOrd="1" destOrd="0" presId="urn:microsoft.com/office/officeart/2008/layout/LinedList"/>
    <dgm:cxn modelId="{170DCDAF-D9E3-F944-B554-75C11CC1C978}" type="presParOf" srcId="{EC14E857-CE2E-B642-8155-DCBC13AEFD36}" destId="{FEA0BD90-9B9E-914B-8581-DA75B114BC38}" srcOrd="4" destOrd="0" presId="urn:microsoft.com/office/officeart/2008/layout/LinedList"/>
    <dgm:cxn modelId="{7A865045-237C-A144-8ADE-A620E243DEBB}" type="presParOf" srcId="{EC14E857-CE2E-B642-8155-DCBC13AEFD36}" destId="{3F952D22-0947-784D-B91B-6077E04EDBEB}" srcOrd="5" destOrd="0" presId="urn:microsoft.com/office/officeart/2008/layout/LinedList"/>
    <dgm:cxn modelId="{5DB2B485-F613-0549-B6A2-5A0256289B7D}" type="presParOf" srcId="{3F952D22-0947-784D-B91B-6077E04EDBEB}" destId="{A930550C-E6BD-E848-BAA3-DAD2398976AD}" srcOrd="0" destOrd="0" presId="urn:microsoft.com/office/officeart/2008/layout/LinedList"/>
    <dgm:cxn modelId="{BE592412-3DC5-8745-98CF-3733307D106C}" type="presParOf" srcId="{3F952D22-0947-784D-B91B-6077E04EDBEB}" destId="{C3F74E62-C958-E94E-A7E0-F5E63E347B46}" srcOrd="1" destOrd="0" presId="urn:microsoft.com/office/officeart/2008/layout/LinedList"/>
    <dgm:cxn modelId="{F03E5EF6-BDF1-6F4E-9885-64629668BD4D}" type="presParOf" srcId="{EC14E857-CE2E-B642-8155-DCBC13AEFD36}" destId="{6F6AEE90-F212-D14D-A79C-1013612EA34C}" srcOrd="6" destOrd="0" presId="urn:microsoft.com/office/officeart/2008/layout/LinedList"/>
    <dgm:cxn modelId="{2EA34A63-1A9B-0E45-AC76-935C1E682732}" type="presParOf" srcId="{EC14E857-CE2E-B642-8155-DCBC13AEFD36}" destId="{FEA8BB15-A9C3-E747-AF77-F6551EA64669}" srcOrd="7" destOrd="0" presId="urn:microsoft.com/office/officeart/2008/layout/LinedList"/>
    <dgm:cxn modelId="{A9C54780-A9EE-F246-AC3D-7ECFE2439B75}" type="presParOf" srcId="{FEA8BB15-A9C3-E747-AF77-F6551EA64669}" destId="{47C747C3-AAE1-AB4D-AE37-556A9F2BC598}" srcOrd="0" destOrd="0" presId="urn:microsoft.com/office/officeart/2008/layout/LinedList"/>
    <dgm:cxn modelId="{924C5867-0D32-3C42-88D1-CF9DA4767270}" type="presParOf" srcId="{FEA8BB15-A9C3-E747-AF77-F6551EA64669}" destId="{0C0C3C07-7318-4349-9887-5FAF87C449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B15B80-CD25-40A9-A017-17D939E0746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597A8A-2F25-4732-95F5-3B6B4B2EE7F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New York se trouve à</a:t>
          </a:r>
          <a:r>
            <a:rPr lang="fr-FR">
              <a:highlight>
                <a:srgbClr val="00FF00"/>
              </a:highlight>
            </a:rPr>
            <a:t> </a:t>
          </a:r>
          <a:r>
            <a:rPr lang="fr-FR">
              <a:solidFill>
                <a:schemeClr val="bg1"/>
              </a:solidFill>
              <a:highlight>
                <a:srgbClr val="00FF00"/>
              </a:highlight>
            </a:rPr>
            <a:t>5834 km </a:t>
          </a:r>
          <a:r>
            <a:rPr lang="fr-FR"/>
            <a:t>de Paris.</a:t>
          </a:r>
          <a:endParaRPr lang="en-US" dirty="0"/>
        </a:p>
      </dgm:t>
    </dgm:pt>
    <dgm:pt modelId="{1578CAC8-2CB6-4250-B275-88CB6DE2748C}" type="parTrans" cxnId="{82570D4C-A800-4249-83F2-6C973C4D677E}">
      <dgm:prSet/>
      <dgm:spPr/>
      <dgm:t>
        <a:bodyPr/>
        <a:lstStyle/>
        <a:p>
          <a:endParaRPr lang="en-US"/>
        </a:p>
      </dgm:t>
    </dgm:pt>
    <dgm:pt modelId="{1DABE65D-4D24-40AC-BFAC-85B454F4EF18}" type="sibTrans" cxnId="{82570D4C-A800-4249-83F2-6C973C4D677E}">
      <dgm:prSet/>
      <dgm:spPr/>
      <dgm:t>
        <a:bodyPr/>
        <a:lstStyle/>
        <a:p>
          <a:endParaRPr lang="en-US"/>
        </a:p>
      </dgm:t>
    </dgm:pt>
    <dgm:pt modelId="{B5410648-4932-480E-AE6D-CC77F02DC762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Cette ville est composée sur le </a:t>
          </a:r>
          <a:r>
            <a:rPr lang="fr-FR">
              <a:solidFill>
                <a:schemeClr val="bg1"/>
              </a:solidFill>
              <a:highlight>
                <a:srgbClr val="00FFFF"/>
              </a:highlight>
            </a:rPr>
            <a:t>Océan Atlantique</a:t>
          </a:r>
          <a:r>
            <a:rPr lang="fr-FR">
              <a:solidFill>
                <a:schemeClr val="bg1"/>
              </a:solidFill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129AD513-C0F8-4C94-88DA-A98679EC267B}" type="parTrans" cxnId="{99853077-C06E-4002-BE11-818897FA70CE}">
      <dgm:prSet/>
      <dgm:spPr/>
      <dgm:t>
        <a:bodyPr/>
        <a:lstStyle/>
        <a:p>
          <a:endParaRPr lang="en-US"/>
        </a:p>
      </dgm:t>
    </dgm:pt>
    <dgm:pt modelId="{BB3B62F9-469D-4703-B1A7-5BB563E3E39E}" type="sibTrans" cxnId="{99853077-C06E-4002-BE11-818897FA70CE}">
      <dgm:prSet/>
      <dgm:spPr/>
      <dgm:t>
        <a:bodyPr/>
        <a:lstStyle/>
        <a:p>
          <a:endParaRPr lang="en-US"/>
        </a:p>
      </dgm:t>
    </dgm:pt>
    <dgm:pt modelId="{FD388497-3BF5-4EC5-B712-F361DEA23B58}" type="pres">
      <dgm:prSet presAssocID="{E0B15B80-CD25-40A9-A017-17D939E07467}" presName="root" presStyleCnt="0">
        <dgm:presLayoutVars>
          <dgm:dir/>
          <dgm:resizeHandles val="exact"/>
        </dgm:presLayoutVars>
      </dgm:prSet>
      <dgm:spPr/>
    </dgm:pt>
    <dgm:pt modelId="{5F0A4AE4-A121-48BA-97A6-C90CDFE0AAE1}" type="pres">
      <dgm:prSet presAssocID="{C7597A8A-2F25-4732-95F5-3B6B4B2EE7FA}" presName="compNode" presStyleCnt="0"/>
      <dgm:spPr/>
    </dgm:pt>
    <dgm:pt modelId="{BBCED98B-3AAA-4694-88F7-A8C0903473EA}" type="pres">
      <dgm:prSet presAssocID="{C7597A8A-2F25-4732-95F5-3B6B4B2EE7FA}" presName="iconRect" presStyleLbl="node1" presStyleIdx="0" presStyleCnt="2" custLinFactNeighborX="-38364" custLinFactNeighborY="-320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cznik"/>
        </a:ext>
      </dgm:extLst>
    </dgm:pt>
    <dgm:pt modelId="{0819B5C4-4C5A-4D91-BAD3-4E7E8C188DAA}" type="pres">
      <dgm:prSet presAssocID="{C7597A8A-2F25-4732-95F5-3B6B4B2EE7FA}" presName="spaceRect" presStyleCnt="0"/>
      <dgm:spPr/>
    </dgm:pt>
    <dgm:pt modelId="{152CF7C0-9AB8-40C9-A2F7-C8565E53A3E5}" type="pres">
      <dgm:prSet presAssocID="{C7597A8A-2F25-4732-95F5-3B6B4B2EE7FA}" presName="textRect" presStyleLbl="revTx" presStyleIdx="0" presStyleCnt="2" custLinFactNeighborX="-3134" custLinFactNeighborY="52713">
        <dgm:presLayoutVars>
          <dgm:chMax val="1"/>
          <dgm:chPref val="1"/>
        </dgm:presLayoutVars>
      </dgm:prSet>
      <dgm:spPr/>
    </dgm:pt>
    <dgm:pt modelId="{4820E6F0-8BB5-4212-A5BB-62B21D11AD2C}" type="pres">
      <dgm:prSet presAssocID="{1DABE65D-4D24-40AC-BFAC-85B454F4EF18}" presName="sibTrans" presStyleCnt="0"/>
      <dgm:spPr/>
    </dgm:pt>
    <dgm:pt modelId="{87E172ED-3F04-4005-8E3D-7805D301F872}" type="pres">
      <dgm:prSet presAssocID="{B5410648-4932-480E-AE6D-CC77F02DC762}" presName="compNode" presStyleCnt="0"/>
      <dgm:spPr/>
    </dgm:pt>
    <dgm:pt modelId="{DACDE817-4CD7-4095-B906-B43373F7ED9F}" type="pres">
      <dgm:prSet presAssocID="{B5410648-4932-480E-AE6D-CC77F02DC762}" presName="iconRect" presStyleLbl="node1" presStyleIdx="1" presStyleCnt="2" custLinFactNeighborX="58485" custLinFactNeighborY="-320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asto"/>
        </a:ext>
      </dgm:extLst>
    </dgm:pt>
    <dgm:pt modelId="{CE396864-B545-411E-B6D1-E6709C1A2D77}" type="pres">
      <dgm:prSet presAssocID="{B5410648-4932-480E-AE6D-CC77F02DC762}" presName="spaceRect" presStyleCnt="0"/>
      <dgm:spPr/>
    </dgm:pt>
    <dgm:pt modelId="{F7184CB1-0EA5-48C1-B8AC-718B560ACFAE}" type="pres">
      <dgm:prSet presAssocID="{B5410648-4932-480E-AE6D-CC77F02DC762}" presName="textRect" presStyleLbl="revTx" presStyleIdx="1" presStyleCnt="2" custLinFactNeighborX="8264" custLinFactNeighborY="51547">
        <dgm:presLayoutVars>
          <dgm:chMax val="1"/>
          <dgm:chPref val="1"/>
        </dgm:presLayoutVars>
      </dgm:prSet>
      <dgm:spPr/>
    </dgm:pt>
  </dgm:ptLst>
  <dgm:cxnLst>
    <dgm:cxn modelId="{F5ADBC1D-7B81-9F4F-A7AB-474758B2F38F}" type="presOf" srcId="{E0B15B80-CD25-40A9-A017-17D939E07467}" destId="{FD388497-3BF5-4EC5-B712-F361DEA23B58}" srcOrd="0" destOrd="0" presId="urn:microsoft.com/office/officeart/2018/2/layout/IconLabelList"/>
    <dgm:cxn modelId="{721A3C33-4852-0546-9687-163528E7B58F}" type="presOf" srcId="{B5410648-4932-480E-AE6D-CC77F02DC762}" destId="{F7184CB1-0EA5-48C1-B8AC-718B560ACFAE}" srcOrd="0" destOrd="0" presId="urn:microsoft.com/office/officeart/2018/2/layout/IconLabelList"/>
    <dgm:cxn modelId="{82570D4C-A800-4249-83F2-6C973C4D677E}" srcId="{E0B15B80-CD25-40A9-A017-17D939E07467}" destId="{C7597A8A-2F25-4732-95F5-3B6B4B2EE7FA}" srcOrd="0" destOrd="0" parTransId="{1578CAC8-2CB6-4250-B275-88CB6DE2748C}" sibTransId="{1DABE65D-4D24-40AC-BFAC-85B454F4EF18}"/>
    <dgm:cxn modelId="{99853077-C06E-4002-BE11-818897FA70CE}" srcId="{E0B15B80-CD25-40A9-A017-17D939E07467}" destId="{B5410648-4932-480E-AE6D-CC77F02DC762}" srcOrd="1" destOrd="0" parTransId="{129AD513-C0F8-4C94-88DA-A98679EC267B}" sibTransId="{BB3B62F9-469D-4703-B1A7-5BB563E3E39E}"/>
    <dgm:cxn modelId="{C19099CB-211C-FB48-95A7-9D46BB9106C2}" type="presOf" srcId="{C7597A8A-2F25-4732-95F5-3B6B4B2EE7FA}" destId="{152CF7C0-9AB8-40C9-A2F7-C8565E53A3E5}" srcOrd="0" destOrd="0" presId="urn:microsoft.com/office/officeart/2018/2/layout/IconLabelList"/>
    <dgm:cxn modelId="{3FE8420B-C774-4848-8F0D-9E2FC41FF9D7}" type="presParOf" srcId="{FD388497-3BF5-4EC5-B712-F361DEA23B58}" destId="{5F0A4AE4-A121-48BA-97A6-C90CDFE0AAE1}" srcOrd="0" destOrd="0" presId="urn:microsoft.com/office/officeart/2018/2/layout/IconLabelList"/>
    <dgm:cxn modelId="{4F7C1540-989F-8F4C-A8CE-EADEDA97CCBB}" type="presParOf" srcId="{5F0A4AE4-A121-48BA-97A6-C90CDFE0AAE1}" destId="{BBCED98B-3AAA-4694-88F7-A8C0903473EA}" srcOrd="0" destOrd="0" presId="urn:microsoft.com/office/officeart/2018/2/layout/IconLabelList"/>
    <dgm:cxn modelId="{7BECBC73-0CFC-5A4C-BD7D-7EC79727DE4C}" type="presParOf" srcId="{5F0A4AE4-A121-48BA-97A6-C90CDFE0AAE1}" destId="{0819B5C4-4C5A-4D91-BAD3-4E7E8C188DAA}" srcOrd="1" destOrd="0" presId="urn:microsoft.com/office/officeart/2018/2/layout/IconLabelList"/>
    <dgm:cxn modelId="{DE84FD5C-8FCF-2540-B226-F72FD609DF79}" type="presParOf" srcId="{5F0A4AE4-A121-48BA-97A6-C90CDFE0AAE1}" destId="{152CF7C0-9AB8-40C9-A2F7-C8565E53A3E5}" srcOrd="2" destOrd="0" presId="urn:microsoft.com/office/officeart/2018/2/layout/IconLabelList"/>
    <dgm:cxn modelId="{58BF4F2B-1A99-AA41-980E-BE567487BF4C}" type="presParOf" srcId="{FD388497-3BF5-4EC5-B712-F361DEA23B58}" destId="{4820E6F0-8BB5-4212-A5BB-62B21D11AD2C}" srcOrd="1" destOrd="0" presId="urn:microsoft.com/office/officeart/2018/2/layout/IconLabelList"/>
    <dgm:cxn modelId="{C768DFB8-9354-7B48-A84E-9B5A89DAEA85}" type="presParOf" srcId="{FD388497-3BF5-4EC5-B712-F361DEA23B58}" destId="{87E172ED-3F04-4005-8E3D-7805D301F872}" srcOrd="2" destOrd="0" presId="urn:microsoft.com/office/officeart/2018/2/layout/IconLabelList"/>
    <dgm:cxn modelId="{7B81C3E3-4AEB-3A41-96B5-2C4C0BA59AE8}" type="presParOf" srcId="{87E172ED-3F04-4005-8E3D-7805D301F872}" destId="{DACDE817-4CD7-4095-B906-B43373F7ED9F}" srcOrd="0" destOrd="0" presId="urn:microsoft.com/office/officeart/2018/2/layout/IconLabelList"/>
    <dgm:cxn modelId="{566DAC11-EAA4-AB4F-9AA5-CB9F6C7D27A5}" type="presParOf" srcId="{87E172ED-3F04-4005-8E3D-7805D301F872}" destId="{CE396864-B545-411E-B6D1-E6709C1A2D77}" srcOrd="1" destOrd="0" presId="urn:microsoft.com/office/officeart/2018/2/layout/IconLabelList"/>
    <dgm:cxn modelId="{F41A9AE9-BEEB-7040-B929-922D4E49EFAA}" type="presParOf" srcId="{87E172ED-3F04-4005-8E3D-7805D301F872}" destId="{F7184CB1-0EA5-48C1-B8AC-718B560ACFA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70ADC-D85C-1344-8649-DE2D8B778FEF}">
      <dsp:nvSpPr>
        <dsp:cNvPr id="0" name=""/>
        <dsp:cNvSpPr/>
      </dsp:nvSpPr>
      <dsp:spPr>
        <a:xfrm>
          <a:off x="0" y="0"/>
          <a:ext cx="411344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8EA06-2084-0F4A-B0F4-BD586258B1E7}">
      <dsp:nvSpPr>
        <dsp:cNvPr id="0" name=""/>
        <dsp:cNvSpPr/>
      </dsp:nvSpPr>
      <dsp:spPr>
        <a:xfrm>
          <a:off x="0" y="0"/>
          <a:ext cx="4113445" cy="1444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1.  Le Taxi jaune : Il est difficile de ne pas les voir.</a:t>
          </a:r>
          <a:endParaRPr lang="en-US" sz="1900" kern="1200"/>
        </a:p>
      </dsp:txBody>
      <dsp:txXfrm>
        <a:off x="0" y="0"/>
        <a:ext cx="4113445" cy="1444513"/>
      </dsp:txXfrm>
    </dsp:sp>
    <dsp:sp modelId="{5539B0CD-BBED-8040-82BD-AFEC9E258333}">
      <dsp:nvSpPr>
        <dsp:cNvPr id="0" name=""/>
        <dsp:cNvSpPr/>
      </dsp:nvSpPr>
      <dsp:spPr>
        <a:xfrm>
          <a:off x="0" y="1444513"/>
          <a:ext cx="4113445" cy="0"/>
        </a:xfrm>
        <a:prstGeom prst="line">
          <a:avLst/>
        </a:prstGeom>
        <a:solidFill>
          <a:schemeClr val="accent5">
            <a:hueOff val="-400875"/>
            <a:satOff val="-7903"/>
            <a:lumOff val="1699"/>
            <a:alphaOff val="0"/>
          </a:schemeClr>
        </a:solidFill>
        <a:ln w="15875" cap="flat" cmpd="sng" algn="ctr">
          <a:solidFill>
            <a:schemeClr val="accent5">
              <a:hueOff val="-400875"/>
              <a:satOff val="-7903"/>
              <a:lumOff val="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C7ECB-3E83-274E-A129-1B03853540E0}">
      <dsp:nvSpPr>
        <dsp:cNvPr id="0" name=""/>
        <dsp:cNvSpPr/>
      </dsp:nvSpPr>
      <dsp:spPr>
        <a:xfrm>
          <a:off x="0" y="1444513"/>
          <a:ext cx="4113445" cy="1444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2. Le métro : C’est une façon facile et sûr qui vous permet d’arriver rapidement à votre station.</a:t>
          </a:r>
          <a:endParaRPr lang="en-US" sz="1900" kern="1200" dirty="0"/>
        </a:p>
      </dsp:txBody>
      <dsp:txXfrm>
        <a:off x="0" y="1444513"/>
        <a:ext cx="4113445" cy="1444513"/>
      </dsp:txXfrm>
    </dsp:sp>
    <dsp:sp modelId="{FEA0BD90-9B9E-914B-8581-DA75B114BC38}">
      <dsp:nvSpPr>
        <dsp:cNvPr id="0" name=""/>
        <dsp:cNvSpPr/>
      </dsp:nvSpPr>
      <dsp:spPr>
        <a:xfrm>
          <a:off x="0" y="2889026"/>
          <a:ext cx="4113445" cy="0"/>
        </a:xfrm>
        <a:prstGeom prst="line">
          <a:avLst/>
        </a:prstGeom>
        <a:solidFill>
          <a:schemeClr val="accent5">
            <a:hueOff val="-801751"/>
            <a:satOff val="-15806"/>
            <a:lumOff val="3399"/>
            <a:alphaOff val="0"/>
          </a:schemeClr>
        </a:solidFill>
        <a:ln w="15875" cap="flat" cmpd="sng" algn="ctr">
          <a:solidFill>
            <a:schemeClr val="accent5">
              <a:hueOff val="-801751"/>
              <a:satOff val="-15806"/>
              <a:lumOff val="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0550C-E6BD-E848-BAA3-DAD2398976AD}">
      <dsp:nvSpPr>
        <dsp:cNvPr id="0" name=""/>
        <dsp:cNvSpPr/>
      </dsp:nvSpPr>
      <dsp:spPr>
        <a:xfrm>
          <a:off x="0" y="2889026"/>
          <a:ext cx="4113445" cy="1444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3. Une Limousine : la limousine est une idée amusante pour un anniversaire ou autres occasions spéciale, elle peut accueillir jusqu’à dix personnes.</a:t>
          </a:r>
          <a:endParaRPr lang="en-US" sz="1900" kern="1200"/>
        </a:p>
      </dsp:txBody>
      <dsp:txXfrm>
        <a:off x="0" y="2889026"/>
        <a:ext cx="4113445" cy="1444513"/>
      </dsp:txXfrm>
    </dsp:sp>
    <dsp:sp modelId="{6F6AEE90-F212-D14D-A79C-1013612EA34C}">
      <dsp:nvSpPr>
        <dsp:cNvPr id="0" name=""/>
        <dsp:cNvSpPr/>
      </dsp:nvSpPr>
      <dsp:spPr>
        <a:xfrm>
          <a:off x="0" y="4333539"/>
          <a:ext cx="4113445" cy="0"/>
        </a:xfrm>
        <a:prstGeom prst="line">
          <a:avLst/>
        </a:prstGeom>
        <a:solidFill>
          <a:schemeClr val="accent5">
            <a:hueOff val="-1202626"/>
            <a:satOff val="-23709"/>
            <a:lumOff val="5098"/>
            <a:alphaOff val="0"/>
          </a:schemeClr>
        </a:solidFill>
        <a:ln w="15875" cap="flat" cmpd="sng" algn="ctr">
          <a:solidFill>
            <a:schemeClr val="accent5">
              <a:hueOff val="-1202626"/>
              <a:satOff val="-23709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747C3-AAE1-AB4D-AE37-556A9F2BC598}">
      <dsp:nvSpPr>
        <dsp:cNvPr id="0" name=""/>
        <dsp:cNvSpPr/>
      </dsp:nvSpPr>
      <dsp:spPr>
        <a:xfrm>
          <a:off x="0" y="4333539"/>
          <a:ext cx="4113445" cy="1444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Il existe également d'autres transports célèbres à New York comme le bus, le tramway…</a:t>
          </a:r>
          <a:endParaRPr lang="en-US" sz="1900" kern="1200" dirty="0"/>
        </a:p>
      </dsp:txBody>
      <dsp:txXfrm>
        <a:off x="0" y="4333539"/>
        <a:ext cx="4113445" cy="1444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D98B-3AAA-4694-88F7-A8C0903473EA}">
      <dsp:nvSpPr>
        <dsp:cNvPr id="0" name=""/>
        <dsp:cNvSpPr/>
      </dsp:nvSpPr>
      <dsp:spPr>
        <a:xfrm>
          <a:off x="780899" y="19397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CF7C0-9AB8-40C9-A2F7-C8565E53A3E5}">
      <dsp:nvSpPr>
        <dsp:cNvPr id="0" name=""/>
        <dsp:cNvSpPr/>
      </dsp:nvSpPr>
      <dsp:spPr>
        <a:xfrm>
          <a:off x="203306" y="361039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New York se trouve à</a:t>
          </a:r>
          <a:r>
            <a:rPr lang="fr-FR" sz="2400" kern="1200">
              <a:highlight>
                <a:srgbClr val="00FF00"/>
              </a:highlight>
            </a:rPr>
            <a:t> </a:t>
          </a:r>
          <a:r>
            <a:rPr lang="fr-FR" sz="2400" kern="1200">
              <a:solidFill>
                <a:schemeClr val="bg1"/>
              </a:solidFill>
              <a:highlight>
                <a:srgbClr val="00FF00"/>
              </a:highlight>
            </a:rPr>
            <a:t>5834 km </a:t>
          </a:r>
          <a:r>
            <a:rPr lang="fr-FR" sz="2400" kern="1200"/>
            <a:t>de Paris.</a:t>
          </a:r>
          <a:endParaRPr lang="en-US" sz="2400" kern="1200" dirty="0"/>
        </a:p>
      </dsp:txBody>
      <dsp:txXfrm>
        <a:off x="203306" y="3610396"/>
        <a:ext cx="4320000" cy="720000"/>
      </dsp:txXfrm>
    </dsp:sp>
    <dsp:sp modelId="{DACDE817-4CD7-4095-B906-B43373F7ED9F}">
      <dsp:nvSpPr>
        <dsp:cNvPr id="0" name=""/>
        <dsp:cNvSpPr/>
      </dsp:nvSpPr>
      <dsp:spPr>
        <a:xfrm>
          <a:off x="7739643" y="19397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84CB1-0EA5-48C1-B8AC-718B560ACFAE}">
      <dsp:nvSpPr>
        <dsp:cNvPr id="0" name=""/>
        <dsp:cNvSpPr/>
      </dsp:nvSpPr>
      <dsp:spPr>
        <a:xfrm>
          <a:off x="5753391" y="360200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Cette ville est composée sur le </a:t>
          </a:r>
          <a:r>
            <a:rPr lang="fr-FR" sz="2400" kern="1200">
              <a:solidFill>
                <a:schemeClr val="bg1"/>
              </a:solidFill>
              <a:highlight>
                <a:srgbClr val="00FFFF"/>
              </a:highlight>
            </a:rPr>
            <a:t>Océan Atlantique</a:t>
          </a:r>
          <a:r>
            <a:rPr lang="fr-FR" sz="2400" kern="1200">
              <a:solidFill>
                <a:schemeClr val="bg1"/>
              </a:solidFill>
            </a:rPr>
            <a:t>.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753391" y="3602001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00FDF43-E73C-D245-891E-6A15CCB72B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4BB8AA4-8D9D-ED48-9FA0-8FFE493B52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9BF28-19C4-4340-9FEE-280962CB6D04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DAECAB7-2EEA-0142-AF66-F01A4309F9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461A6F-24E2-7041-B89E-714021FDF0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A4ED0-F6AE-9943-8688-D4DEF34096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44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3013C-9C36-AF43-9A06-3BBE9F0AD830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fr-FR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497CC-9BA4-FD4D-A3C1-35A7152AF6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94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497CC-9BA4-FD4D-A3C1-35A7152AF62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72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59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9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58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4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71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60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72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93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68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5704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united-states/new-york/new-york-city/new-york-cityscape-with-lighted-up-skyscrapers.jpg.php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hyperlink" Target="https://pixabay.com/en/taxi-city-yellow-street-nyc-usa-886116/" TargetMode="Externa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12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trodenuevayork.blogspot.com/2012/06/cierre-de-la-estacion-wtc-en-el-path.html" TargetMode="External"/><Relationship Id="rId11" Type="http://schemas.microsoft.com/office/2007/relationships/diagramDrawing" Target="../diagrams/drawing1.xml"/><Relationship Id="rId5" Type="http://schemas.openxmlformats.org/officeDocument/2006/relationships/image" Target="../media/image7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vikidia.org/wiki/Giovanni_da_Verrazano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pixabay.com/en/manhattan-new-york-city-1870-map-67474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.crespel.me/usa2011/2011/09/03/jour-21-new-york-et-retour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new-york-new-york-city-city-skyline-14480/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signo-de-interrogaci%C3%B3n-pregunta-1019820/" TargetMode="External"/><Relationship Id="rId7" Type="http://schemas.openxmlformats.org/officeDocument/2006/relationships/hyperlink" Target="https://pixabay.com/en/question-mark-consider-think-2318028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hyperlink" Target="https://pixabay.com/fr/point-d-interrogation-question-1020004/" TargetMode="Externa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D76743-80A5-AE4B-8BBB-01FA3DF8E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572" y="3197473"/>
            <a:ext cx="6170446" cy="2268558"/>
          </a:xfrm>
        </p:spPr>
        <p:txBody>
          <a:bodyPr>
            <a:normAutofit fontScale="90000"/>
          </a:bodyPr>
          <a:lstStyle/>
          <a:p>
            <a:r>
              <a:rPr lang="fr-FR" sz="8800" b="1" i="1" spc="-150" dirty="0">
                <a:solidFill>
                  <a:schemeClr val="tx1">
                    <a:lumMod val="75000"/>
                  </a:schemeClr>
                </a:solidFill>
              </a:rPr>
              <a:t>NEW</a:t>
            </a:r>
            <a:r>
              <a:rPr lang="fr-FR" sz="8800" b="1" i="1" spc="-150" dirty="0">
                <a:solidFill>
                  <a:schemeClr val="tx1">
                    <a:lumMod val="95000"/>
                  </a:schemeClr>
                </a:solidFill>
              </a:rPr>
              <a:t>  YORK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1F6005D-D194-6C41-829E-F5A3FED57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8910" y="1131782"/>
            <a:ext cx="9234279" cy="1062469"/>
          </a:xfrm>
        </p:spPr>
        <p:txBody>
          <a:bodyPr>
            <a:noAutofit/>
          </a:bodyPr>
          <a:lstStyle/>
          <a:p>
            <a:r>
              <a:rPr lang="fr-FR" sz="3200" i="1" dirty="0"/>
              <a:t>Nous vous souhaitons un bon voyage vers</a:t>
            </a:r>
            <a:r>
              <a:rPr lang="fr-FR" sz="3200" dirty="0"/>
              <a:t>…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A9FF21F-65E3-2045-8E9E-61B8BA0BA380}"/>
              </a:ext>
            </a:extLst>
          </p:cNvPr>
          <p:cNvSpPr/>
          <p:nvPr/>
        </p:nvSpPr>
        <p:spPr>
          <a:xfrm>
            <a:off x="1058225" y="356461"/>
            <a:ext cx="11513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/>
              <a:t>Bonjour voici l’exposé de </a:t>
            </a:r>
            <a:r>
              <a:rPr lang="fr-FR" sz="3600" dirty="0" err="1"/>
              <a:t>Kornelia</a:t>
            </a:r>
            <a:r>
              <a:rPr lang="fr-FR" sz="3600" dirty="0"/>
              <a:t> </a:t>
            </a:r>
          </a:p>
          <a:p>
            <a:r>
              <a:rPr lang="fr-FR" sz="3600" dirty="0"/>
              <a:t>et </a:t>
            </a:r>
            <a:r>
              <a:rPr lang="fr-FR" sz="3600" dirty="0" err="1"/>
              <a:t>Nahel</a:t>
            </a:r>
            <a:r>
              <a:rPr lang="fr-FR" sz="3600" dirty="0"/>
              <a:t>,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0CEC69F-C77B-9E4A-839D-B0FF8561C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803" y="1508958"/>
            <a:ext cx="3221613" cy="53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55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Obraz zawierający niebo, zewnętrzne, miasto&#10;&#10;Opis wygenerowany automatycznie">
            <a:extLst>
              <a:ext uri="{FF2B5EF4-FFF2-40B4-BE49-F238E27FC236}">
                <a16:creationId xmlns:a16="http://schemas.microsoft.com/office/drawing/2014/main" id="{B94DB6BD-5E94-A24C-B760-39703A729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771" r="-1" b="16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284B9C4-3EEE-CE49-A619-DDB77B94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259" y="2258439"/>
            <a:ext cx="9673850" cy="2496442"/>
          </a:xfrm>
          <a:noFill/>
          <a:ln w="762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6000" b="1" dirty="0">
                <a:solidFill>
                  <a:schemeClr val="accent6"/>
                </a:solidFill>
                <a:latin typeface="Goudy Old Style" panose="02020502050305020303" pitchFamily="18" charset="0"/>
              </a:rPr>
              <a:t>Goodbye </a:t>
            </a:r>
            <a:br>
              <a:rPr lang="fr-FR" sz="4400" dirty="0">
                <a:latin typeface="Goudy Old Style" panose="02020502050305020303" pitchFamily="18" charset="0"/>
              </a:rPr>
            </a:br>
            <a:br>
              <a:rPr lang="fr-FR" sz="4400" dirty="0">
                <a:latin typeface="Goudy Old Style" panose="02020502050305020303" pitchFamily="18" charset="0"/>
              </a:rPr>
            </a:br>
            <a:r>
              <a:rPr lang="fr-FR" sz="44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Merci pour votre voyage de New York </a:t>
            </a:r>
            <a:br>
              <a:rPr lang="fr-FR" sz="4400" b="1" dirty="0">
                <a:solidFill>
                  <a:srgbClr val="002060"/>
                </a:solidFill>
                <a:latin typeface="Goudy Old Style" panose="02020502050305020303" pitchFamily="18" charset="0"/>
              </a:rPr>
            </a:br>
            <a:endParaRPr lang="fr-FR" sz="4400" b="1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79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2365A56-4688-9A40-B7BB-70BF27D5C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124593" cy="1049235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rgbClr val="00B0F0"/>
                </a:solidFill>
              </a:rPr>
              <a:t>Sommaire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6976DF61-92ED-2548-AF46-D22A40282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776" y="1950516"/>
            <a:ext cx="7653101" cy="3997828"/>
          </a:xfrm>
        </p:spPr>
        <p:txBody>
          <a:bodyPr>
            <a:normAutofit fontScale="70000" lnSpcReduction="20000"/>
          </a:bodyPr>
          <a:lstStyle/>
          <a:p>
            <a:r>
              <a:rPr lang="fr-FR" sz="4000" dirty="0"/>
              <a:t>Carte d’identité</a:t>
            </a:r>
          </a:p>
          <a:p>
            <a:r>
              <a:rPr lang="fr-FR" sz="4000" dirty="0"/>
              <a:t>Transport</a:t>
            </a:r>
          </a:p>
          <a:p>
            <a:r>
              <a:rPr lang="fr-FR" sz="4000" dirty="0"/>
              <a:t>Géographie</a:t>
            </a:r>
          </a:p>
          <a:p>
            <a:r>
              <a:rPr lang="fr-FR" sz="3600" dirty="0"/>
              <a:t> </a:t>
            </a:r>
            <a:r>
              <a:rPr lang="fr-FR" sz="4000" dirty="0"/>
              <a:t>Les  monuments Historique</a:t>
            </a:r>
          </a:p>
          <a:p>
            <a:r>
              <a:rPr lang="fr-FR" sz="4000" dirty="0"/>
              <a:t> Histoire</a:t>
            </a:r>
          </a:p>
          <a:p>
            <a:r>
              <a:rPr lang="fr-FR" sz="4000" dirty="0"/>
              <a:t> Les habitants</a:t>
            </a:r>
          </a:p>
          <a:p>
            <a:r>
              <a:rPr lang="fr-FR" sz="4000" dirty="0"/>
              <a:t>Quizz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1C37534-2201-C54C-B040-5F9BA052A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767" y="0"/>
            <a:ext cx="33790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36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25">
            <a:extLst>
              <a:ext uri="{FF2B5EF4-FFF2-40B4-BE49-F238E27FC236}">
                <a16:creationId xmlns:a16="http://schemas.microsoft.com/office/drawing/2014/main" id="{CFD75CA1-DAFF-4157-B565-D6C79409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718"/>
            <a:ext cx="12189867" cy="68607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erial view of skyscrapers and city">
            <a:extLst>
              <a:ext uri="{FF2B5EF4-FFF2-40B4-BE49-F238E27FC236}">
                <a16:creationId xmlns:a16="http://schemas.microsoft.com/office/drawing/2014/main" id="{F234168A-0185-81EF-C121-12D39F00D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858" r="-1" b="2202"/>
          <a:stretch/>
        </p:blipFill>
        <p:spPr>
          <a:xfrm>
            <a:off x="-2132" y="2718"/>
            <a:ext cx="12191675" cy="6858000"/>
          </a:xfrm>
          <a:prstGeom prst="rect">
            <a:avLst/>
          </a:prstGeom>
        </p:spPr>
      </p:pic>
      <p:pic>
        <p:nvPicPr>
          <p:cNvPr id="62" name="Picture 27">
            <a:extLst>
              <a:ext uri="{FF2B5EF4-FFF2-40B4-BE49-F238E27FC236}">
                <a16:creationId xmlns:a16="http://schemas.microsoft.com/office/drawing/2014/main" id="{B3877CEA-5292-4D2D-A817-0FF65709C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3" name="Picture 29">
            <a:extLst>
              <a:ext uri="{FF2B5EF4-FFF2-40B4-BE49-F238E27FC236}">
                <a16:creationId xmlns:a16="http://schemas.microsoft.com/office/drawing/2014/main" id="{C8A511EA-8A7D-481B-B261-8E90BD4F2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4" name="Rectangle 31">
            <a:extLst>
              <a:ext uri="{FF2B5EF4-FFF2-40B4-BE49-F238E27FC236}">
                <a16:creationId xmlns:a16="http://schemas.microsoft.com/office/drawing/2014/main" id="{3B07BB3D-24E2-454D-BF62-92926DCAD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33">
            <a:extLst>
              <a:ext uri="{FF2B5EF4-FFF2-40B4-BE49-F238E27FC236}">
                <a16:creationId xmlns:a16="http://schemas.microsoft.com/office/drawing/2014/main" id="{83BB7197-C453-4B1C-9B03-A3DCDF42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35">
            <a:extLst>
              <a:ext uri="{FF2B5EF4-FFF2-40B4-BE49-F238E27FC236}">
                <a16:creationId xmlns:a16="http://schemas.microsoft.com/office/drawing/2014/main" id="{5C730E46-C32B-4107-A6CE-1F51C36E4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4" y="0"/>
            <a:ext cx="7349109" cy="68580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9673F549-EF53-6A4A-A2C5-0B12366AF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1" y="266723"/>
            <a:ext cx="7202618" cy="1077229"/>
          </a:xfrm>
        </p:spPr>
        <p:txBody>
          <a:bodyPr>
            <a:noAutofit/>
          </a:bodyPr>
          <a:lstStyle/>
          <a:p>
            <a:pPr algn="l"/>
            <a:r>
              <a:rPr lang="fr-FR" sz="6000" dirty="0">
                <a:highlight>
                  <a:srgbClr val="800080"/>
                </a:highlight>
              </a:rPr>
              <a:t>Carte d’identité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FD3A684-5832-1B41-A8BF-43F12ADE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121" y="1346670"/>
            <a:ext cx="7349108" cy="48017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200" dirty="0"/>
              <a:t>1. Population: 8,6 million d’habitants 2. Superficie:  New York est composée de 5 quartiers ,</a:t>
            </a:r>
            <a:r>
              <a:rPr lang="fr-FR" sz="3200" dirty="0" err="1"/>
              <a:t>Manahttan</a:t>
            </a:r>
            <a:r>
              <a:rPr lang="fr-FR" sz="3200" dirty="0"/>
              <a:t> 58,8 km , Brooklyn 184 Km , le Bronx 106 Km , Queens 109 km et Staten Island 148 km 3. Nombre de visiteurs : 65,2 millions de touristes étrangers (plus de 800 000 milles français) . C’est la 5 </a:t>
            </a:r>
            <a:r>
              <a:rPr lang="fr-FR" sz="3200" dirty="0" err="1"/>
              <a:t>ème</a:t>
            </a:r>
            <a:r>
              <a:rPr lang="fr-FR" sz="3200" dirty="0"/>
              <a:t> ville la plus visités au monde . 4 . Langue : L’anglais 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77464FFF-4BE3-470B-9CEC-52AD5CCF8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6643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8">
            <a:extLst>
              <a:ext uri="{FF2B5EF4-FFF2-40B4-BE49-F238E27FC236}">
                <a16:creationId xmlns:a16="http://schemas.microsoft.com/office/drawing/2014/main" id="{9513CDC0-F7D2-423E-89BA-394327EE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40">
            <a:extLst>
              <a:ext uri="{FF2B5EF4-FFF2-40B4-BE49-F238E27FC236}">
                <a16:creationId xmlns:a16="http://schemas.microsoft.com/office/drawing/2014/main" id="{94C6717A-5371-4DD1-B271-31624B95F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5" name="Picture 42">
            <a:extLst>
              <a:ext uri="{FF2B5EF4-FFF2-40B4-BE49-F238E27FC236}">
                <a16:creationId xmlns:a16="http://schemas.microsoft.com/office/drawing/2014/main" id="{F4752E74-A309-4BC9-8AAE-FA8C281D0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6" name="Rectangle 44">
            <a:extLst>
              <a:ext uri="{FF2B5EF4-FFF2-40B4-BE49-F238E27FC236}">
                <a16:creationId xmlns:a16="http://schemas.microsoft.com/office/drawing/2014/main" id="{A4EBB6C4-8F1A-4DA8-B104-680AB029C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6">
            <a:extLst>
              <a:ext uri="{FF2B5EF4-FFF2-40B4-BE49-F238E27FC236}">
                <a16:creationId xmlns:a16="http://schemas.microsoft.com/office/drawing/2014/main" id="{F74AD35D-BB1B-48EA-9AA8-6CF9D477B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48">
            <a:extLst>
              <a:ext uri="{FF2B5EF4-FFF2-40B4-BE49-F238E27FC236}">
                <a16:creationId xmlns:a16="http://schemas.microsoft.com/office/drawing/2014/main" id="{5D1664F5-60AB-4027-A357-FE355CEB3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928511-468D-F142-8800-7CC0578C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466" y="-2718"/>
            <a:ext cx="3959792" cy="1077229"/>
          </a:xfrm>
        </p:spPr>
        <p:txBody>
          <a:bodyPr>
            <a:noAutofit/>
          </a:bodyPr>
          <a:lstStyle/>
          <a:p>
            <a:pPr algn="l"/>
            <a:r>
              <a:rPr lang="fr-FR" sz="6000" i="1" dirty="0">
                <a:solidFill>
                  <a:schemeClr val="accent5"/>
                </a:solidFill>
              </a:rPr>
              <a:t>Transports</a:t>
            </a:r>
          </a:p>
        </p:txBody>
      </p:sp>
      <p:pic>
        <p:nvPicPr>
          <p:cNvPr id="6" name="Obraz 5" descr="Obraz zawierający pociąg, tor, transport, zewnętrzne&#10;&#10;Opis wygenerowany automatycznie">
            <a:extLst>
              <a:ext uri="{FF2B5EF4-FFF2-40B4-BE49-F238E27FC236}">
                <a16:creationId xmlns:a16="http://schemas.microsoft.com/office/drawing/2014/main" id="{8BBC1BEC-92D7-BB46-BBEF-BA8D1DD28B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3745" r="4" b="4"/>
          <a:stretch/>
        </p:blipFill>
        <p:spPr>
          <a:xfrm>
            <a:off x="8405805" y="4267831"/>
            <a:ext cx="2979115" cy="25903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9" name="Rectangle 50">
            <a:extLst>
              <a:ext uri="{FF2B5EF4-FFF2-40B4-BE49-F238E27FC236}">
                <a16:creationId xmlns:a16="http://schemas.microsoft.com/office/drawing/2014/main" id="{631C1442-F398-4953-A93C-C11795AE3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Symbol zastępczy zawartości 23">
            <a:extLst>
              <a:ext uri="{FF2B5EF4-FFF2-40B4-BE49-F238E27FC236}">
                <a16:creationId xmlns:a16="http://schemas.microsoft.com/office/drawing/2014/main" id="{0AA28672-1156-7FE4-0D93-23B23A81D1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874538"/>
              </p:ext>
            </p:extLst>
          </p:nvPr>
        </p:nvGraphicFramePr>
        <p:xfrm>
          <a:off x="1096839" y="1077229"/>
          <a:ext cx="4113445" cy="5778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Obraz 14" descr="Obraz zawierający tekst, samochód, droga, budynek&#10;&#10;Opis wygenerowany automatycznie">
            <a:extLst>
              <a:ext uri="{FF2B5EF4-FFF2-40B4-BE49-F238E27FC236}">
                <a16:creationId xmlns:a16="http://schemas.microsoft.com/office/drawing/2014/main" id="{BA2009F1-9BCF-B54B-9BB2-CB9C33FFE2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054107" y="4265112"/>
            <a:ext cx="3507876" cy="259017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B97B6E8-43FD-214E-A4DC-1B5DB5AF03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6814" y="868123"/>
            <a:ext cx="5131496" cy="33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64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21D094-7C7E-164C-AF47-72C8DCAF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85859" y="118833"/>
            <a:ext cx="9820631" cy="1465560"/>
          </a:xfrm>
        </p:spPr>
        <p:txBody>
          <a:bodyPr>
            <a:normAutofit/>
          </a:bodyPr>
          <a:lstStyle/>
          <a:p>
            <a:r>
              <a:rPr lang="fr-FR" sz="6600">
                <a:solidFill>
                  <a:schemeClr val="accent1"/>
                </a:solidFill>
              </a:rPr>
              <a:t>Géographie</a:t>
            </a:r>
            <a:endParaRPr lang="fr-FR" sz="66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AC5998DF-CF37-1CDB-AF88-0E08ADB88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631076"/>
              </p:ext>
            </p:extLst>
          </p:nvPr>
        </p:nvGraphicFramePr>
        <p:xfrm>
          <a:off x="824457" y="1422280"/>
          <a:ext cx="10073391" cy="4767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46DBCBF2-B199-6D48-B22F-988AB3C4A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023" y="1276016"/>
            <a:ext cx="4903455" cy="37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EA7893-80E8-4E8E-A946-E8F60F233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776717-4554-4EDB-8692-9E895318F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AF1A4F-94EC-4BF3-8C22-A248EDC76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C5437B1-4721-4AA6-A3A6-9F1DAE1B4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9FBAC4-5D1E-42E5-A0F9-CDF64B147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BC370BC-7DF8-3B46-A477-4CB78F8E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958" y="513987"/>
            <a:ext cx="6507744" cy="1535411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l"/>
            <a:r>
              <a:rPr lang="fr-FR" sz="5400" dirty="0">
                <a:solidFill>
                  <a:schemeClr val="tx2"/>
                </a:solidFill>
              </a:rPr>
              <a:t>Les monuments Historiques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9916724-8421-204F-A6DD-1D03DB616F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"/>
          <a:stretch/>
        </p:blipFill>
        <p:spPr>
          <a:xfrm>
            <a:off x="1011880" y="227"/>
            <a:ext cx="30514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6A7DB21-5F4C-4FF7-AC79-4436A7548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FD3B91-9D52-FB44-B53C-3C81394B3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071" y="2052116"/>
            <a:ext cx="5343826" cy="3997828"/>
          </a:xfrm>
        </p:spPr>
        <p:txBody>
          <a:bodyPr>
            <a:normAutofit/>
          </a:bodyPr>
          <a:lstStyle/>
          <a:p>
            <a:r>
              <a:rPr lang="fr-FR" sz="2800" dirty="0"/>
              <a:t>Les monuments les plus connus à New York sont ; La statue de la liberté, La Cathédrale Saint- </a:t>
            </a:r>
            <a:r>
              <a:rPr lang="fr-FR" sz="2800" dirty="0" err="1"/>
              <a:t>Patrik</a:t>
            </a:r>
            <a:r>
              <a:rPr lang="fr-FR" sz="2800" dirty="0"/>
              <a:t>, L’empire State Building, le fort Clinton et le Museum of Arts.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7FDA6B-B50B-4C5F-A014-06A1914DF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E436A4-019D-A64E-BAD8-B96364EC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06518" y="329783"/>
            <a:ext cx="9745680" cy="1270688"/>
          </a:xfrm>
        </p:spPr>
        <p:txBody>
          <a:bodyPr>
            <a:normAutofit/>
          </a:bodyPr>
          <a:lstStyle/>
          <a:p>
            <a:r>
              <a:rPr lang="fr-FR" sz="6000" dirty="0"/>
              <a:t>Histoire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0F7FAF-7C70-354C-9A15-E5EAC9F72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20" y="1502016"/>
            <a:ext cx="7584605" cy="2564855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fr-FR" sz="2400" dirty="0"/>
              <a:t>Avant  l’arrivée des Européens , la ville était peuplée des </a:t>
            </a:r>
            <a:r>
              <a:rPr lang="fr-FR" sz="2400" dirty="0" err="1"/>
              <a:t>Lenapes</a:t>
            </a:r>
            <a:r>
              <a:rPr lang="fr-FR" sz="2400" dirty="0"/>
              <a:t> . </a:t>
            </a:r>
            <a:r>
              <a:rPr lang="fr-FR" sz="2400" dirty="0">
                <a:solidFill>
                  <a:schemeClr val="bg1"/>
                </a:solidFill>
                <a:highlight>
                  <a:srgbClr val="FF00FF"/>
                </a:highlight>
              </a:rPr>
              <a:t>Le 17 avril 1524</a:t>
            </a:r>
            <a:r>
              <a:rPr lang="fr-FR" sz="2400" dirty="0"/>
              <a:t>, le navigateur Giovanni de </a:t>
            </a:r>
            <a:r>
              <a:rPr lang="fr-FR" sz="2400" dirty="0" err="1"/>
              <a:t>Veriazano</a:t>
            </a:r>
            <a:r>
              <a:rPr lang="fr-FR" sz="2400" dirty="0"/>
              <a:t> , </a:t>
            </a:r>
            <a:r>
              <a:rPr lang="fr-FR" sz="2400" dirty="0" err="1"/>
              <a:t>missioné</a:t>
            </a:r>
            <a:r>
              <a:rPr lang="fr-FR" sz="2400" dirty="0"/>
              <a:t> par François 1</a:t>
            </a:r>
            <a:r>
              <a:rPr lang="fr-FR" sz="1800" dirty="0"/>
              <a:t>er</a:t>
            </a:r>
            <a:r>
              <a:rPr lang="fr-FR" sz="2400" dirty="0"/>
              <a:t>,découvre la baie de New York qui à ce moment se nommait </a:t>
            </a:r>
            <a:r>
              <a:rPr lang="fr-FR" sz="2400" dirty="0" err="1"/>
              <a:t>Nouvette-Agoulême</a:t>
            </a:r>
            <a:r>
              <a:rPr lang="fr-FR" sz="2400" dirty="0"/>
              <a:t>.</a:t>
            </a:r>
          </a:p>
        </p:txBody>
      </p:sp>
      <p:pic>
        <p:nvPicPr>
          <p:cNvPr id="5" name="Obraz 4" descr="Obraz zawierający tekst, przyroda&#10;&#10;Opis wygenerowany automatycznie">
            <a:extLst>
              <a:ext uri="{FF2B5EF4-FFF2-40B4-BE49-F238E27FC236}">
                <a16:creationId xmlns:a16="http://schemas.microsoft.com/office/drawing/2014/main" id="{BAF40197-DE00-9245-BDDF-C5E10406F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36015" y="3646351"/>
            <a:ext cx="5719893" cy="317665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6119EBA-9D7D-CE49-BA2F-F3BDA3856548}"/>
              </a:ext>
            </a:extLst>
          </p:cNvPr>
          <p:cNvSpPr/>
          <p:nvPr/>
        </p:nvSpPr>
        <p:spPr>
          <a:xfrm>
            <a:off x="1064720" y="2106260"/>
            <a:ext cx="6096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pic>
        <p:nvPicPr>
          <p:cNvPr id="7" name="Obraz 6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64DB3732-26D7-7841-8EE0-ECF9E6BAA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42832" y="9999"/>
            <a:ext cx="2513076" cy="36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1BC10AE-0978-44A8-90BB-035C7E237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7FCA0A-2061-455A-B63A-DE1C010F1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B0BDB6-01E9-4AD8-A995-25C1E186B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0596BC0-68F5-429F-A6D0-3A97A62C2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08CE1A-C7C9-4E92-AA5C-A0374093A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BF794F-D2F1-409F-85B1-0C92933FD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A76574-A265-7645-9AC2-C73E7E0B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265" y="149827"/>
            <a:ext cx="5234158" cy="1699376"/>
          </a:xfrm>
        </p:spPr>
        <p:txBody>
          <a:bodyPr>
            <a:noAutofit/>
          </a:bodyPr>
          <a:lstStyle/>
          <a:p>
            <a:pPr algn="l"/>
            <a:r>
              <a:rPr lang="fr-FR" sz="6000" dirty="0">
                <a:solidFill>
                  <a:schemeClr val="accent2"/>
                </a:solidFill>
              </a:rPr>
              <a:t>Les habitants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4A26E1-1EF6-5740-A265-C26E320E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69" y="1609860"/>
            <a:ext cx="5344453" cy="2949262"/>
          </a:xfrm>
        </p:spPr>
        <p:txBody>
          <a:bodyPr>
            <a:normAutofit/>
          </a:bodyPr>
          <a:lstStyle/>
          <a:p>
            <a:r>
              <a:rPr lang="fr-FR" sz="2800" dirty="0"/>
              <a:t>Il sont appelés en Français: les New Yorkais   puis en Anglais: New </a:t>
            </a:r>
            <a:r>
              <a:rPr lang="fr-FR" sz="2800" dirty="0" err="1"/>
              <a:t>Yorkers</a:t>
            </a:r>
            <a:r>
              <a:rPr lang="fr-FR" sz="2400" dirty="0"/>
              <a:t>.</a:t>
            </a:r>
          </a:p>
        </p:txBody>
      </p:sp>
      <p:pic>
        <p:nvPicPr>
          <p:cNvPr id="5" name="Obraz 4" descr="Obraz zawierający woda, zewnętrzne, niebo, rzeka&#10;&#10;Opis wygenerowany automatycznie">
            <a:extLst>
              <a:ext uri="{FF2B5EF4-FFF2-40B4-BE49-F238E27FC236}">
                <a16:creationId xmlns:a16="http://schemas.microsoft.com/office/drawing/2014/main" id="{0EF82A9B-7AA8-9C47-9D0C-EA94B4696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76062" y="25852"/>
            <a:ext cx="5468018" cy="37455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7" name="Obraz 6" descr="Obraz zawierający zewnętrzne, niebo, miasto, tło&#10;&#10;Opis wygenerowany automatycznie">
            <a:extLst>
              <a:ext uri="{FF2B5EF4-FFF2-40B4-BE49-F238E27FC236}">
                <a16:creationId xmlns:a16="http://schemas.microsoft.com/office/drawing/2014/main" id="{5702A066-8616-054B-9D43-BE77248F8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572718" y="3745526"/>
            <a:ext cx="5842380" cy="310975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2C5B126-6A26-42C3-ABC3-3C9196952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ED97D-DDB4-1F40-8D88-29ED12F5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266" y="358650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fr-FR" sz="6000" dirty="0"/>
              <a:t>Quizz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577B7B-7A28-9B48-A1F6-436C90916E4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129244" y="1163781"/>
            <a:ext cx="8336373" cy="6150405"/>
          </a:xfrm>
        </p:spPr>
        <p:txBody>
          <a:bodyPr anchor="t">
            <a:normAutofit/>
          </a:bodyPr>
          <a:lstStyle/>
          <a:p>
            <a:pPr marL="6160" indent="0">
              <a:lnSpc>
                <a:spcPct val="100000"/>
              </a:lnSpc>
              <a:buNone/>
            </a:pPr>
            <a:r>
              <a:rPr lang="fr-FR" sz="2800" dirty="0"/>
              <a:t>1:  De quelle couleur sont les taxis ?</a:t>
            </a:r>
          </a:p>
          <a:p>
            <a:pPr marL="6160" indent="0">
              <a:lnSpc>
                <a:spcPct val="100000"/>
              </a:lnSpc>
              <a:buNone/>
            </a:pPr>
            <a:r>
              <a:rPr lang="fr-FR" sz="2800" dirty="0">
                <a:solidFill>
                  <a:srgbClr val="FF0000"/>
                </a:solidFill>
              </a:rPr>
              <a:t>En jaune</a:t>
            </a:r>
            <a:endParaRPr lang="fr-FR" sz="2800" dirty="0">
              <a:solidFill>
                <a:srgbClr val="FCFEFF"/>
              </a:solidFill>
            </a:endParaRPr>
          </a:p>
          <a:p>
            <a:pPr marL="6160" indent="0">
              <a:lnSpc>
                <a:spcPct val="100000"/>
              </a:lnSpc>
              <a:buNone/>
            </a:pPr>
            <a:r>
              <a:rPr lang="fr-FR" sz="2800" dirty="0"/>
              <a:t>2:Combien il y a de quartiers ?</a:t>
            </a:r>
            <a:endParaRPr lang="fr-FR" sz="2800" dirty="0">
              <a:solidFill>
                <a:srgbClr val="FF0000"/>
              </a:solidFill>
            </a:endParaRPr>
          </a:p>
          <a:p>
            <a:pPr marL="6160" indent="0">
              <a:lnSpc>
                <a:spcPct val="100000"/>
              </a:lnSpc>
              <a:buNone/>
            </a:pPr>
            <a:r>
              <a:rPr lang="fr-FR" sz="2800" dirty="0">
                <a:solidFill>
                  <a:srgbClr val="FF0000"/>
                </a:solidFill>
              </a:rPr>
              <a:t>Il y en a 5</a:t>
            </a:r>
          </a:p>
          <a:p>
            <a:pPr marL="6160" indent="0">
              <a:lnSpc>
                <a:spcPct val="100000"/>
              </a:lnSpc>
              <a:buNone/>
            </a:pPr>
            <a:r>
              <a:rPr lang="fr-FR" sz="2800" dirty="0"/>
              <a:t>3: Le quel transports est le moins cher ?</a:t>
            </a:r>
          </a:p>
          <a:p>
            <a:pPr marL="6160" indent="0">
              <a:lnSpc>
                <a:spcPct val="100000"/>
              </a:lnSpc>
              <a:buNone/>
            </a:pPr>
            <a:r>
              <a:rPr lang="fr-FR" sz="2800" dirty="0">
                <a:solidFill>
                  <a:srgbClr val="FF0000"/>
                </a:solidFill>
              </a:rPr>
              <a:t>Le transport le moins cher c’est le métro </a:t>
            </a:r>
            <a:endParaRPr lang="fr-FR" sz="2800" dirty="0">
              <a:solidFill>
                <a:srgbClr val="FCFEFF"/>
              </a:solidFill>
            </a:endParaRPr>
          </a:p>
          <a:p>
            <a:pPr marL="6160" indent="0">
              <a:lnSpc>
                <a:spcPct val="100000"/>
              </a:lnSpc>
              <a:buNone/>
            </a:pPr>
            <a:r>
              <a:rPr lang="fr-FR" sz="2800" dirty="0">
                <a:solidFill>
                  <a:srgbClr val="FCFEFF"/>
                </a:solidFill>
              </a:rPr>
              <a:t>4: Comment appelle-t-on les habitants de New York en français et en anglais ?</a:t>
            </a:r>
          </a:p>
          <a:p>
            <a:pPr marL="6160" indent="0">
              <a:lnSpc>
                <a:spcPct val="100000"/>
              </a:lnSpc>
              <a:buNone/>
            </a:pPr>
            <a:r>
              <a:rPr lang="fr-FR" sz="2800" dirty="0">
                <a:solidFill>
                  <a:srgbClr val="FF2600"/>
                </a:solidFill>
              </a:rPr>
              <a:t>En Français: New Yorkais et en Anglais: New </a:t>
            </a:r>
            <a:r>
              <a:rPr lang="fr-FR" sz="2800" dirty="0" err="1">
                <a:solidFill>
                  <a:srgbClr val="FF2600"/>
                </a:solidFill>
              </a:rPr>
              <a:t>Yorkers</a:t>
            </a:r>
            <a:endParaRPr lang="fr-FR" sz="2800" dirty="0">
              <a:solidFill>
                <a:srgbClr val="FF2600"/>
              </a:solidFill>
            </a:endParaRPr>
          </a:p>
          <a:p>
            <a:pPr marL="6160" indent="0">
              <a:lnSpc>
                <a:spcPct val="100000"/>
              </a:lnSpc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A987C65-AF5C-2144-BFE7-B217B66B3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00" y="0"/>
            <a:ext cx="4572000" cy="409786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7BF982D-F5F4-7445-B09B-20A165A49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38692" y="1163781"/>
            <a:ext cx="1553308" cy="2019034"/>
          </a:xfrm>
          <a:prstGeom prst="rect">
            <a:avLst/>
          </a:prstGeom>
        </p:spPr>
      </p:pic>
      <p:pic>
        <p:nvPicPr>
          <p:cNvPr id="9" name="Obraz 8" descr="Obraz zawierający lego, zabawka&#10;&#10;Opis wygenerowany automatycznie">
            <a:extLst>
              <a:ext uri="{FF2B5EF4-FFF2-40B4-BE49-F238E27FC236}">
                <a16:creationId xmlns:a16="http://schemas.microsoft.com/office/drawing/2014/main" id="{21840A06-16A0-0249-81E3-C738D05E0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480919" y="0"/>
            <a:ext cx="1711081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{1ACA753A-8022-C540-AA51-A82097ACD3EF}tf16401378</Template>
  <TotalTime>10496</TotalTime>
  <Words>390</Words>
  <Application>Microsoft Macintosh PowerPoint</Application>
  <PresentationFormat>Panoramiczny</PresentationFormat>
  <Paragraphs>39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Goudy Old Style</vt:lpstr>
      <vt:lpstr>MS Shell Dlg 2</vt:lpstr>
      <vt:lpstr>Wingdings</vt:lpstr>
      <vt:lpstr>Wingdings 3</vt:lpstr>
      <vt:lpstr>Madison</vt:lpstr>
      <vt:lpstr>NEW  YORK</vt:lpstr>
      <vt:lpstr>Sommaire</vt:lpstr>
      <vt:lpstr>Carte d’identité</vt:lpstr>
      <vt:lpstr>Transports</vt:lpstr>
      <vt:lpstr>Géographie</vt:lpstr>
      <vt:lpstr>Les monuments Historiques</vt:lpstr>
      <vt:lpstr>Histoire</vt:lpstr>
      <vt:lpstr>Les habitants</vt:lpstr>
      <vt:lpstr>Quizz</vt:lpstr>
      <vt:lpstr>Goodbye   Merci pour votre voyage de New York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 York</dc:title>
  <dc:creator>lukasz czerwinski</dc:creator>
  <cp:lastModifiedBy>lukasz czerwinski</cp:lastModifiedBy>
  <cp:revision>10</cp:revision>
  <dcterms:created xsi:type="dcterms:W3CDTF">2022-03-19T20:28:50Z</dcterms:created>
  <dcterms:modified xsi:type="dcterms:W3CDTF">2022-05-19T05:55:04Z</dcterms:modified>
</cp:coreProperties>
</file>