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87" d="100"/>
          <a:sy n="87" d="100"/>
        </p:scale>
        <p:origin x="60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49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8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3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1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77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1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26" r:id="rId6"/>
    <p:sldLayoutId id="2147483722" r:id="rId7"/>
    <p:sldLayoutId id="2147483723" r:id="rId8"/>
    <p:sldLayoutId id="2147483724" r:id="rId9"/>
    <p:sldLayoutId id="2147483725" r:id="rId10"/>
    <p:sldLayoutId id="214748372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fr.wikipedia.org/wiki/Manhattan" TargetMode="External"/><Relationship Id="rId7" Type="http://schemas.openxmlformats.org/officeDocument/2006/relationships/hyperlink" Target="https://fr.wikipedia.org/wiki/Staten_Island" TargetMode="External"/><Relationship Id="rId2" Type="http://schemas.openxmlformats.org/officeDocument/2006/relationships/hyperlink" Target="https://fr.wikipedia.org/wiki/Arrondissements_de_New_Yo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Bronx" TargetMode="External"/><Relationship Id="rId5" Type="http://schemas.openxmlformats.org/officeDocument/2006/relationships/hyperlink" Target="https://fr.wikipedia.org/wiki/Queens" TargetMode="External"/><Relationship Id="rId4" Type="http://schemas.openxmlformats.org/officeDocument/2006/relationships/hyperlink" Target="https://fr.wikipedia.org/wiki/Brookly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W0me26K3us?t=8" TargetMode="External"/><Relationship Id="rId2" Type="http://schemas.openxmlformats.org/officeDocument/2006/relationships/hyperlink" Target="https://youtu.be/uW0me26K3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javascript: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fr.wikipedia.org/wiki/Famille_Rockefell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4E381A-0FAA-75C6-37FA-75A4289C0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369" y="1079500"/>
            <a:ext cx="4078800" cy="2138400"/>
          </a:xfrm>
        </p:spPr>
        <p:txBody>
          <a:bodyPr>
            <a:normAutofit/>
          </a:bodyPr>
          <a:lstStyle/>
          <a:p>
            <a:r>
              <a:rPr lang="fr-FR" dirty="0"/>
              <a:t>New York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4DD4BF-8E5D-C310-E1F7-8C8802C80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369" y="4113213"/>
            <a:ext cx="4078800" cy="165576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sz="1500"/>
              <a:t>                                           </a:t>
            </a:r>
          </a:p>
          <a:p>
            <a:pPr>
              <a:lnSpc>
                <a:spcPct val="115000"/>
              </a:lnSpc>
            </a:pPr>
            <a:r>
              <a:rPr lang="fr-FR" sz="1500"/>
              <a:t>				               Naël HAOUACHE</a:t>
            </a:r>
          </a:p>
          <a:p>
            <a:pPr>
              <a:lnSpc>
                <a:spcPct val="115000"/>
              </a:lnSpc>
            </a:pPr>
            <a:r>
              <a:rPr lang="fr-FR" sz="1500"/>
              <a:t>                                  		       Ali KARA ALI </a:t>
            </a:r>
          </a:p>
        </p:txBody>
      </p:sp>
      <p:pic>
        <p:nvPicPr>
          <p:cNvPr id="4" name="Picture 3" descr="A picture of a viewing telescope with a city on its background">
            <a:extLst>
              <a:ext uri="{FF2B5EF4-FFF2-40B4-BE49-F238E27FC236}">
                <a16:creationId xmlns:a16="http://schemas.microsoft.com/office/drawing/2014/main" id="{1FFCF6EF-9BA1-DDC2-2A15-34689A858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1" r="23091"/>
          <a:stretch/>
        </p:blipFill>
        <p:spPr>
          <a:xfrm>
            <a:off x="20" y="0"/>
            <a:ext cx="6111518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2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52DA6B-1F7C-10A1-998B-9B8F9A96D617}"/>
              </a:ext>
            </a:extLst>
          </p:cNvPr>
          <p:cNvSpPr txBox="1"/>
          <p:nvPr/>
        </p:nvSpPr>
        <p:spPr>
          <a:xfrm>
            <a:off x="-154204" y="157885"/>
            <a:ext cx="5288395" cy="61797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poumon vert de New York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A23555-9837-466D-9123-97B89F6C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60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E4EB52E-E1D1-6D70-9956-9FD39DEC036A}"/>
              </a:ext>
            </a:extLst>
          </p:cNvPr>
          <p:cNvSpPr txBox="1"/>
          <p:nvPr/>
        </p:nvSpPr>
        <p:spPr>
          <a:xfrm>
            <a:off x="167048" y="1249490"/>
            <a:ext cx="4645891" cy="576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Au 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centre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de Manhattan se 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trouve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Central Park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appelé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aussi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endParaRPr lang="en-US" sz="2000" b="0" i="0" spc="5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le 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poumon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vert de la 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ville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0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Un gigantesque parc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où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les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Newyorkais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peuvent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 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pique-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niquer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, se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promener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et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jouer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Central Park 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comprend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aussi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des 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étangs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et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plusieurs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aires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de jeux.</a:t>
            </a:r>
          </a:p>
        </p:txBody>
      </p:sp>
      <p:pic>
        <p:nvPicPr>
          <p:cNvPr id="9" name="Image 8" descr="Une image contenant plein air, ciel, arbre, ville&#10;&#10;Description générée automatiquement">
            <a:extLst>
              <a:ext uri="{FF2B5EF4-FFF2-40B4-BE49-F238E27FC236}">
                <a16:creationId xmlns:a16="http://schemas.microsoft.com/office/drawing/2014/main" id="{85D7E07D-4831-DE63-73ED-F30DB1475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r="12989" b="1"/>
          <a:stretch/>
        </p:blipFill>
        <p:spPr>
          <a:xfrm>
            <a:off x="4979987" y="10"/>
            <a:ext cx="72120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6BEA03-FD9E-CEB6-C688-0D4238AB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6" y="0"/>
            <a:ext cx="5106000" cy="878945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quartiers de New York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25D1F9-70CF-FEF8-03B3-D245A5469CE4}"/>
              </a:ext>
            </a:extLst>
          </p:cNvPr>
          <p:cNvSpPr txBox="1"/>
          <p:nvPr/>
        </p:nvSpPr>
        <p:spPr>
          <a:xfrm>
            <a:off x="112544" y="1329308"/>
            <a:ext cx="6362145" cy="5221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Les quartiers new-</a:t>
            </a:r>
            <a:r>
              <a:rPr lang="en-US" sz="3200" spc="50" dirty="0" err="1">
                <a:solidFill>
                  <a:schemeClr val="tx1">
                    <a:alpha val="60000"/>
                  </a:schemeClr>
                </a:solidFill>
              </a:rPr>
              <a:t>yorkais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spc="50" dirty="0" err="1">
                <a:solidFill>
                  <a:schemeClr val="tx1">
                    <a:alpha val="60000"/>
                  </a:schemeClr>
                </a:solidFill>
              </a:rPr>
              <a:t>sont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spc="50" dirty="0" err="1">
                <a:solidFill>
                  <a:schemeClr val="tx1">
                    <a:alpha val="60000"/>
                  </a:schemeClr>
                </a:solidFill>
              </a:rPr>
              <a:t>dispersés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à travers  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hlinkClick r:id="rId2" tooltip="Arrondissements de New Y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cinq arrondissements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qui </a:t>
            </a:r>
            <a:r>
              <a:rPr lang="en-US" sz="3200" spc="50" dirty="0" err="1">
                <a:solidFill>
                  <a:schemeClr val="tx1">
                    <a:alpha val="60000"/>
                  </a:schemeClr>
                </a:solidFill>
              </a:rPr>
              <a:t>composent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la </a:t>
            </a:r>
            <a:r>
              <a:rPr lang="en-US" sz="3200" spc="50" dirty="0" err="1">
                <a:solidFill>
                  <a:schemeClr val="tx1">
                    <a:alpha val="60000"/>
                  </a:schemeClr>
                </a:solidFill>
              </a:rPr>
              <a:t>ville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de New York : 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3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hlinkClick r:id="rId3" tooltip="Manhat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 Manhattan</a:t>
            </a:r>
            <a:endParaRPr lang="en-US" sz="3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hlinkClick r:id="rId4" tooltip="Brookly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2) Brooklyn</a:t>
            </a:r>
            <a:endParaRPr lang="en-US" sz="3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hlinkClick r:id="rId5" tooltip="Quee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3) Queens</a:t>
            </a:r>
            <a:endParaRPr lang="en-US" sz="3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hlinkClick r:id="rId6" tooltip="Bron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4) Bronx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  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hlinkClick r:id="rId7" tooltip="Staten Is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5) Staten Island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3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 err="1">
                <a:solidFill>
                  <a:schemeClr val="tx1">
                    <a:alpha val="60000"/>
                  </a:schemeClr>
                </a:solidFill>
              </a:rPr>
              <a:t>Quelques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quartiers </a:t>
            </a:r>
            <a:r>
              <a:rPr lang="en-US" sz="3200" spc="50" dirty="0" err="1">
                <a:solidFill>
                  <a:schemeClr val="tx1">
                    <a:alpha val="60000"/>
                  </a:schemeClr>
                </a:solidFill>
              </a:rPr>
              <a:t>connus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à Manhattan :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Quartier chinois :  Chinatown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Quartier </a:t>
            </a:r>
            <a:r>
              <a:rPr lang="en-US" sz="3200" spc="50" dirty="0" err="1">
                <a:solidFill>
                  <a:schemeClr val="tx1">
                    <a:alpha val="60000"/>
                  </a:schemeClr>
                </a:solidFill>
              </a:rPr>
              <a:t>italien</a:t>
            </a:r>
            <a:r>
              <a:rPr lang="en-US" sz="3200" spc="50" dirty="0">
                <a:solidFill>
                  <a:schemeClr val="tx1">
                    <a:alpha val="60000"/>
                  </a:schemeClr>
                </a:solidFill>
              </a:rPr>
              <a:t> : little Italy…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3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8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800" spc="5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574661DC-57FF-9CE7-3A0C-C3B57F2BB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" b="3"/>
          <a:stretch/>
        </p:blipFill>
        <p:spPr>
          <a:xfrm>
            <a:off x="6524444" y="541360"/>
            <a:ext cx="5555012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7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84898-55F8-6295-81BB-4B9A7BDC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3696"/>
            <a:ext cx="10213200" cy="1112836"/>
          </a:xfrm>
        </p:spPr>
        <p:txBody>
          <a:bodyPr/>
          <a:lstStyle/>
          <a:p>
            <a:r>
              <a:rPr lang="fr-FR" spc="50" dirty="0">
                <a:solidFill>
                  <a:schemeClr val="tx1">
                    <a:alpha val="60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B34448-1309-EDBC-73E2-44BDCBF1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hlinkClick r:id="rId2"/>
            </a:endParaRPr>
          </a:p>
          <a:p>
            <a:endParaRPr lang="fr-FR" dirty="0">
              <a:hlinkClick r:id="rId2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Une image contenant text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AC9D27A8-DA7C-7E54-7DE2-2CEEB95E9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7" y="1043709"/>
            <a:ext cx="7405254" cy="49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EE9F9-9BF8-0329-85CB-57C15E790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20" y="80467"/>
            <a:ext cx="2267711" cy="782727"/>
          </a:xfrm>
        </p:spPr>
        <p:txBody>
          <a:bodyPr>
            <a:normAutofit fontScale="90000"/>
          </a:bodyPr>
          <a:lstStyle/>
          <a:p>
            <a:r>
              <a:rPr lang="fr-FR" dirty="0"/>
              <a:t>Quiz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72F7AB-24BF-F4E3-ADFB-6A41B852DE30}"/>
              </a:ext>
            </a:extLst>
          </p:cNvPr>
          <p:cNvSpPr txBox="1"/>
          <p:nvPr/>
        </p:nvSpPr>
        <p:spPr>
          <a:xfrm>
            <a:off x="351131" y="965606"/>
            <a:ext cx="1041684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/>
              <a:t>Qui a découvert New York?</a:t>
            </a:r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r>
              <a:rPr lang="fr-FR" dirty="0"/>
              <a:t>Où se situe New York ?</a:t>
            </a:r>
          </a:p>
          <a:p>
            <a:endParaRPr lang="fr-FR" dirty="0"/>
          </a:p>
          <a:p>
            <a:r>
              <a:rPr lang="fr-FR" dirty="0"/>
              <a:t>3) Qui sont les anciens habitants de New York?</a:t>
            </a:r>
          </a:p>
          <a:p>
            <a:endParaRPr lang="fr-FR" dirty="0"/>
          </a:p>
          <a:p>
            <a:r>
              <a:rPr lang="fr-FR" dirty="0"/>
              <a:t>4) De combien d’habitants New York est-elle peuplée? </a:t>
            </a:r>
          </a:p>
          <a:p>
            <a:endParaRPr lang="fr-FR" dirty="0"/>
          </a:p>
          <a:p>
            <a:r>
              <a:rPr lang="fr-FR" dirty="0"/>
              <a:t>5) Pour combien de dollars Peter Minuit a t-il acheté New York?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6) Combien de quartiers la ville de New York comprend-elle? </a:t>
            </a:r>
          </a:p>
          <a:p>
            <a:endParaRPr lang="fr-FR" dirty="0"/>
          </a:p>
          <a:p>
            <a:r>
              <a:rPr lang="fr-FR" dirty="0"/>
              <a:t>7) Comment s’appelle le poumon de New York?</a:t>
            </a:r>
          </a:p>
          <a:p>
            <a:endParaRPr lang="fr-FR" dirty="0"/>
          </a:p>
          <a:p>
            <a:r>
              <a:rPr lang="fr-FR" dirty="0"/>
              <a:t>8) Cite 3 monuments de New York.</a:t>
            </a:r>
          </a:p>
          <a:p>
            <a:endParaRPr lang="fr-FR" dirty="0"/>
          </a:p>
          <a:p>
            <a:r>
              <a:rPr lang="fr-FR" dirty="0"/>
              <a:t>9) Quel est le surnom de New York? </a:t>
            </a:r>
          </a:p>
          <a:p>
            <a:endParaRPr lang="fr-FR" dirty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467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8">
            <a:extLst>
              <a:ext uri="{FF2B5EF4-FFF2-40B4-BE49-F238E27FC236}">
                <a16:creationId xmlns:a16="http://schemas.microsoft.com/office/drawing/2014/main" id="{316A5661-2CFE-478C-BAC3-729F393F3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AE9F10-4157-1960-D06A-CDBA89EE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508125"/>
            <a:ext cx="3899982" cy="383857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Sommaire</a:t>
            </a:r>
          </a:p>
        </p:txBody>
      </p:sp>
      <p:grpSp>
        <p:nvGrpSpPr>
          <p:cNvPr id="100" name="Group 10">
            <a:extLst>
              <a:ext uri="{FF2B5EF4-FFF2-40B4-BE49-F238E27FC236}">
                <a16:creationId xmlns:a16="http://schemas.microsoft.com/office/drawing/2014/main" id="{317C5DB0-7DD2-458D-B2D6-43AD6AB88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4357" y="198422"/>
            <a:ext cx="788808" cy="1273628"/>
            <a:chOff x="554357" y="198422"/>
            <a:chExt cx="788808" cy="12736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C83ECF-756B-4492-843B-918CC1105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002750" y="198422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058DD3-3916-4C08-B24C-579AB28BC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8100000" flipH="1">
              <a:off x="554357" y="402322"/>
              <a:ext cx="641183" cy="1069728"/>
              <a:chOff x="6484112" y="2967038"/>
              <a:chExt cx="641183" cy="10697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D110D46-B042-4353-93DE-70E69ECEA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01" name="Freeform 68">
                  <a:extLst>
                    <a:ext uri="{FF2B5EF4-FFF2-40B4-BE49-F238E27FC236}">
                      <a16:creationId xmlns:a16="http://schemas.microsoft.com/office/drawing/2014/main" id="{E214E373-86E1-401E-AED2-85946BACF9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69">
                  <a:extLst>
                    <a:ext uri="{FF2B5EF4-FFF2-40B4-BE49-F238E27FC236}">
                      <a16:creationId xmlns:a16="http://schemas.microsoft.com/office/drawing/2014/main" id="{1691C68F-E553-4087-B3CD-06675355AAF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Line 70">
                  <a:extLst>
                    <a:ext uri="{FF2B5EF4-FFF2-40B4-BE49-F238E27FC236}">
                      <a16:creationId xmlns:a16="http://schemas.microsoft.com/office/drawing/2014/main" id="{B13009C4-8616-47EF-BB18-A5E66A5192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926455A-FC5C-4B86-8A74-CE4D2F87D4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6" name="Freeform 68">
                  <a:extLst>
                    <a:ext uri="{FF2B5EF4-FFF2-40B4-BE49-F238E27FC236}">
                      <a16:creationId xmlns:a16="http://schemas.microsoft.com/office/drawing/2014/main" id="{A78AACFD-FC9C-4CB1-A53D-E25D19ABF57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69">
                  <a:extLst>
                    <a:ext uri="{FF2B5EF4-FFF2-40B4-BE49-F238E27FC236}">
                      <a16:creationId xmlns:a16="http://schemas.microsoft.com/office/drawing/2014/main" id="{7642CF8C-E6A9-4EBD-8606-8C51CFA327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70">
                  <a:extLst>
                    <a:ext uri="{FF2B5EF4-FFF2-40B4-BE49-F238E27FC236}">
                      <a16:creationId xmlns:a16="http://schemas.microsoft.com/office/drawing/2014/main" id="{1EDA345F-CA5B-4CCA-B550-CF69B956A6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71395C-0D5B-4C83-8CEB-2648A223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159000"/>
            <a:ext cx="0" cy="540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FAF7CD8-0872-DFD8-FB9A-7F8E9B40C246}"/>
              </a:ext>
            </a:extLst>
          </p:cNvPr>
          <p:cNvSpPr txBox="1"/>
          <p:nvPr/>
        </p:nvSpPr>
        <p:spPr>
          <a:xfrm>
            <a:off x="6298388" y="131674"/>
            <a:ext cx="5340340" cy="653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Introduction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900" spc="50" dirty="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arenR"/>
            </a:pPr>
            <a:r>
              <a:rPr lang="en-US" sz="2900" spc="50" dirty="0" err="1">
                <a:solidFill>
                  <a:schemeClr val="tx1">
                    <a:alpha val="60000"/>
                  </a:schemeClr>
                </a:solidFill>
              </a:rPr>
              <a:t>l’histoire</a:t>
            </a: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 de  New York</a:t>
            </a: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arenR"/>
            </a:pPr>
            <a:endParaRPr lang="en-US" sz="2900" spc="50" dirty="0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AutoNum type="arabicParenR"/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La </a:t>
            </a:r>
            <a:r>
              <a:rPr lang="en-US" sz="2900" spc="50" dirty="0" err="1">
                <a:solidFill>
                  <a:schemeClr val="tx1">
                    <a:alpha val="60000"/>
                  </a:schemeClr>
                </a:solidFill>
              </a:rPr>
              <a:t>découverte</a:t>
            </a: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 de New York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9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3)   </a:t>
            </a:r>
            <a:r>
              <a:rPr lang="en-US" sz="2900" spc="50" dirty="0" err="1">
                <a:solidFill>
                  <a:schemeClr val="tx1">
                    <a:alpha val="60000"/>
                  </a:schemeClr>
                </a:solidFill>
              </a:rPr>
              <a:t>Où</a:t>
            </a: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 se </a:t>
            </a:r>
            <a:r>
              <a:rPr lang="en-US" sz="2900" spc="50" dirty="0" err="1">
                <a:solidFill>
                  <a:schemeClr val="tx1">
                    <a:alpha val="60000"/>
                  </a:schemeClr>
                </a:solidFill>
              </a:rPr>
              <a:t>situe</a:t>
            </a: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 New York ?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9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4) Les </a:t>
            </a:r>
            <a:r>
              <a:rPr lang="en-US" sz="2900" spc="50" dirty="0" err="1">
                <a:solidFill>
                  <a:schemeClr val="tx1">
                    <a:alpha val="60000"/>
                  </a:schemeClr>
                </a:solidFill>
              </a:rPr>
              <a:t>principaux</a:t>
            </a: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 monuments de New York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9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5) Le </a:t>
            </a:r>
            <a:r>
              <a:rPr lang="en-US" sz="2900" spc="50" dirty="0" err="1">
                <a:solidFill>
                  <a:schemeClr val="tx1">
                    <a:alpha val="60000"/>
                  </a:schemeClr>
                </a:solidFill>
              </a:rPr>
              <a:t>poumon</a:t>
            </a: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 vert de New York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6) Les quartiers de New York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9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Conclusion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9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900" spc="50" dirty="0">
                <a:solidFill>
                  <a:schemeClr val="tx1">
                    <a:alpha val="60000"/>
                  </a:schemeClr>
                </a:solidFill>
              </a:rPr>
              <a:t>Quiz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1600" spc="5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2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3F4458-4159-483A-71BA-3561404F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12369" y="-374400"/>
            <a:ext cx="4078800" cy="1011709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pic>
        <p:nvPicPr>
          <p:cNvPr id="6" name="Image 5" descr="Une image contenant ciel, extérieur, cité, eau&#10;&#10;Description générée automatiquement">
            <a:extLst>
              <a:ext uri="{FF2B5EF4-FFF2-40B4-BE49-F238E27FC236}">
                <a16:creationId xmlns:a16="http://schemas.microsoft.com/office/drawing/2014/main" id="{90138753-70AD-D0E6-04D0-0D74FDD0B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4" r="19467" b="1"/>
          <a:stretch/>
        </p:blipFill>
        <p:spPr>
          <a:xfrm>
            <a:off x="64656" y="63731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5B50DB4-34A7-3817-1B76-B010077F9ACD}"/>
              </a:ext>
            </a:extLst>
          </p:cNvPr>
          <p:cNvSpPr txBox="1"/>
          <p:nvPr/>
        </p:nvSpPr>
        <p:spPr>
          <a:xfrm>
            <a:off x="5907312" y="1438583"/>
            <a:ext cx="6220032" cy="4332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New York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est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surnommée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 « la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capitale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du monde »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ou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 « la big apple »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 (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en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français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“</a:t>
            </a:r>
            <a:r>
              <a:rPr lang="en-US" sz="2000" b="0" i="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grosse</a:t>
            </a:r>
            <a:r>
              <a:rPr lang="en-US" sz="2000" b="0" i="0" spc="50" dirty="0">
                <a:solidFill>
                  <a:schemeClr val="tx1">
                    <a:alpha val="60000"/>
                  </a:schemeClr>
                </a:solidFill>
                <a:effectLst/>
              </a:rPr>
              <a:t> pomme”)</a:t>
            </a:r>
          </a:p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C’est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la plus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grande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ville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des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Etats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-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Unis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même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si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Washington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en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est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la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capitale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. Elle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est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aussi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la plus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peuplée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du pays avec 8 405 837 habitants.</a:t>
            </a:r>
          </a:p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 New York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est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une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ville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importante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pour son commerce,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sa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finance…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C’est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une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ville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 très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  <a:effectLst/>
              </a:rPr>
              <a:t>touristique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  <a:effectLst/>
              </a:rPr>
              <a:t>.</a:t>
            </a:r>
          </a:p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en-US" spc="50" dirty="0">
                <a:solidFill>
                  <a:schemeClr val="tx1">
                    <a:alpha val="60000"/>
                  </a:schemeClr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183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12B116-E8E7-3FF8-1CEB-2738F786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7" y="147618"/>
            <a:ext cx="4078800" cy="784830"/>
          </a:xfrm>
        </p:spPr>
        <p:txBody>
          <a:bodyPr wrap="square" anchor="b">
            <a:normAutofit/>
          </a:bodyPr>
          <a:lstStyle/>
          <a:p>
            <a:pPr algn="ctr"/>
            <a:r>
              <a:rPr lang="fr-FR" dirty="0"/>
              <a:t>L’histoire de New York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F9B04-B66F-44C9-EAB1-D2017DF9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47" y="1577137"/>
            <a:ext cx="5369689" cy="463617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spcAft>
                <a:spcPts val="800"/>
              </a:spcAft>
              <a:buNone/>
            </a:pP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anciens habitants de New York </a:t>
            </a:r>
            <a:r>
              <a:rPr lang="fr-FR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faisaient partie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tribus indiennes appelées </a:t>
            </a:r>
            <a:r>
              <a:rPr lang="fr-FR" sz="2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Algonquins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Ils vivaient de la </a:t>
            </a:r>
            <a:r>
              <a:rPr lang="fr-FR" sz="2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pêche et de la chasse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Aft>
                <a:spcPts val="800"/>
              </a:spcAft>
              <a:buNone/>
            </a:pP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XV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siècle, New York est un espace très boisé et vallonné.</a:t>
            </a:r>
          </a:p>
          <a:p>
            <a:pPr marL="0" indent="0">
              <a:lnSpc>
                <a:spcPct val="140000"/>
              </a:lnSpc>
              <a:spcAft>
                <a:spcPts val="800"/>
              </a:spcAft>
              <a:buNone/>
            </a:pPr>
            <a:r>
              <a:rPr lang="fr-FR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indiens occupaient l’ile de Manhattan, d’ailleurs l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nom « Manhattan » signifie « Ile des collines » chez les Indiens.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Aft>
                <a:spcPts val="800"/>
              </a:spcAft>
              <a:buNone/>
            </a:pPr>
            <a:r>
              <a:rPr lang="fr-FR" sz="2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fr-FR" sz="1800" dirty="0"/>
          </a:p>
        </p:txBody>
      </p:sp>
      <p:pic>
        <p:nvPicPr>
          <p:cNvPr id="5" name="Image 4" descr="Une image contenant texte, nature, extérieur, roche&#10;&#10;Description générée automatiquement">
            <a:extLst>
              <a:ext uri="{FF2B5EF4-FFF2-40B4-BE49-F238E27FC236}">
                <a16:creationId xmlns:a16="http://schemas.microsoft.com/office/drawing/2014/main" id="{D0F3786C-CD1B-C3B9-6DEE-5E43C56A2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22128" b="-1"/>
          <a:stretch/>
        </p:blipFill>
        <p:spPr>
          <a:xfrm>
            <a:off x="6096001" y="540033"/>
            <a:ext cx="5555012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12B116-E8E7-3FF8-1CEB-2738F786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47" y="-94921"/>
            <a:ext cx="5302153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fr-FR" dirty="0"/>
              <a:t>La découverte de New York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A23555-9837-466D-9123-97B89F6C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60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F9B04-B66F-44C9-EAB1-D2017DF9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1290"/>
            <a:ext cx="6371539" cy="4213552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En 1524, le navigateur italien </a:t>
            </a:r>
            <a:r>
              <a:rPr lang="fr-FR" b="1" dirty="0"/>
              <a:t>Giovanni da Verrazano</a:t>
            </a:r>
            <a:r>
              <a:rPr lang="fr-FR" dirty="0"/>
              <a:t>, a été le premier européen de la Renaissance à explorer le territoire de l'actuelle New York, qu'il baptisa Nouvelle-Angoulême.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En 1626, Peter Minuit achète l'île aux Indiens d'une valeur de 24 dollars.</a:t>
            </a:r>
          </a:p>
          <a:p>
            <a:endParaRPr lang="fr-FR" dirty="0"/>
          </a:p>
        </p:txBody>
      </p:sp>
      <p:pic>
        <p:nvPicPr>
          <p:cNvPr id="6" name="Image 5" descr="Une image contenant group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9E54F7F7-CEC1-47D8-F3ED-FEBA0D59C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16352"/>
          <a:stretch/>
        </p:blipFill>
        <p:spPr bwMode="auto">
          <a:xfrm>
            <a:off x="6640945" y="10"/>
            <a:ext cx="555105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63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12B116-E8E7-3FF8-1CEB-2738F786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dirty="0" err="1"/>
              <a:t>Où</a:t>
            </a:r>
            <a:r>
              <a:rPr lang="en-US" dirty="0"/>
              <a:t> se </a:t>
            </a:r>
            <a:r>
              <a:rPr lang="en-US" dirty="0" err="1"/>
              <a:t>situe</a:t>
            </a:r>
            <a:r>
              <a:rPr lang="en-US" dirty="0"/>
              <a:t> New York ?</a:t>
            </a:r>
            <a:br>
              <a:rPr lang="en-US" dirty="0"/>
            </a:br>
            <a:endParaRPr lang="en-US" dirty="0"/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FDC29C1C-227A-8839-519B-7F35C68A6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3" y="2361601"/>
            <a:ext cx="4993102" cy="3644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/>
              <a:t>New York est situe dans le continent d’Amérique du Nord. </a:t>
            </a:r>
          </a:p>
          <a:p>
            <a:pPr marL="0" indent="0">
              <a:buNone/>
            </a:pPr>
            <a:r>
              <a:rPr lang="fr-FR" dirty="0"/>
              <a:t>Sur la côte Nord-Est des Etats-Unis plus précisément dans l’état de New York. </a:t>
            </a:r>
          </a:p>
          <a:p>
            <a:pPr marL="0" indent="0">
              <a:buNone/>
            </a:pPr>
            <a:r>
              <a:rPr lang="fr-FR" dirty="0"/>
              <a:t>La superficie de la ville est de 783,8 Km2.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0FB04F98-CCF7-3F9A-2036-1CACE31FF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0728" y="1408149"/>
            <a:ext cx="5594099" cy="40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6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12B116-E8E7-3FF8-1CEB-2738F786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2700" b="1" kern="1200" cap="none" spc="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principaux</a:t>
            </a:r>
            <a:r>
              <a:rPr lang="en-US" sz="2700" b="1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monuments de New York</a:t>
            </a:r>
            <a:br>
              <a:rPr lang="en-US" sz="2700" b="1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b="1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D9E9A3-0EAA-696D-694D-61863505C307}"/>
              </a:ext>
            </a:extLst>
          </p:cNvPr>
          <p:cNvSpPr txBox="1"/>
          <p:nvPr/>
        </p:nvSpPr>
        <p:spPr>
          <a:xfrm>
            <a:off x="989400" y="1864801"/>
            <a:ext cx="6328800" cy="39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spc="50" dirty="0">
                <a:solidFill>
                  <a:schemeClr val="tx1">
                    <a:alpha val="60000"/>
                  </a:schemeClr>
                </a:solidFill>
              </a:rPr>
              <a:t>STATUE DE LA LIBERTÉ 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Elle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est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un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symbôle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de liberté, de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démocratie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, et fait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partie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des monuments les plus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connus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au monde.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spc="50" dirty="0">
                <a:solidFill>
                  <a:schemeClr val="tx1">
                    <a:alpha val="60000"/>
                  </a:schemeClr>
                </a:solidFill>
              </a:rPr>
              <a:t>EMPIRE STATE BUILDING 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L’Empire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State Building a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été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inauguré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le 1er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mai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1931. Il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mesure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381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mètres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 et </a:t>
            </a:r>
            <a:r>
              <a:rPr lang="en-US" sz="2000" spc="50" dirty="0" err="1">
                <a:solidFill>
                  <a:schemeClr val="tx1">
                    <a:alpha val="60000"/>
                  </a:schemeClr>
                </a:solidFill>
              </a:rPr>
              <a:t>compte</a:t>
            </a:r>
            <a:r>
              <a:rPr lang="en-US" sz="2000" spc="50" dirty="0">
                <a:solidFill>
                  <a:schemeClr val="tx1">
                    <a:alpha val="60000"/>
                  </a:schemeClr>
                </a:solidFill>
              </a:rPr>
              <a:t> 102 étages.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05D45D7-984D-4CDD-B1BC-0CF407C7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48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plein air, ciel&#10;&#10;Description générée automatiquement">
            <a:extLst>
              <a:ext uri="{FF2B5EF4-FFF2-40B4-BE49-F238E27FC236}">
                <a16:creationId xmlns:a16="http://schemas.microsoft.com/office/drawing/2014/main" id="{1B757E6A-2221-8C22-031A-FF0E390BC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74" y="461818"/>
            <a:ext cx="3011052" cy="3201639"/>
          </a:xfrm>
          <a:prstGeom prst="rect">
            <a:avLst/>
          </a:prstGeom>
        </p:spPr>
      </p:pic>
      <p:pic>
        <p:nvPicPr>
          <p:cNvPr id="7" name="Image 6" descr="Une image contenant ciel, plein air, bâtiment, immeuble gouvernemental&#10;&#10;Description générée automatiquement">
            <a:extLst>
              <a:ext uri="{FF2B5EF4-FFF2-40B4-BE49-F238E27FC236}">
                <a16:creationId xmlns:a16="http://schemas.microsoft.com/office/drawing/2014/main" id="{E2A439DE-A450-1429-091E-222E30BDD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75" y="3731491"/>
            <a:ext cx="3011051" cy="30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5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6F37-6505-C682-C9B4-C7ADF097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27" y="318949"/>
            <a:ext cx="5894407" cy="599901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endParaRPr lang="fr-FR" sz="1400" b="1" dirty="0"/>
          </a:p>
          <a:p>
            <a:pPr marL="0" indent="0">
              <a:lnSpc>
                <a:spcPct val="140000"/>
              </a:lnSpc>
              <a:buNone/>
            </a:pPr>
            <a:endParaRPr lang="fr-FR" sz="1400" b="1" dirty="0"/>
          </a:p>
          <a:p>
            <a:pPr marL="0" indent="0">
              <a:lnSpc>
                <a:spcPct val="140000"/>
              </a:lnSpc>
              <a:buNone/>
            </a:pPr>
            <a:r>
              <a:rPr lang="fr-FR" dirty="0"/>
              <a:t>ROCKEFELLER CENTER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fr-FR" dirty="0"/>
              <a:t>Le Rockefeller Center est un complexe commercial construit par la </a:t>
            </a:r>
            <a:r>
              <a:rPr lang="fr-FR" dirty="0">
                <a:hlinkClick r:id="rId2" tooltip="Famille Rockefell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famille Rockefeller</a:t>
            </a:r>
            <a:r>
              <a:rPr lang="fr-FR" dirty="0"/>
              <a:t> composé de dix-neuf bâtiments. </a:t>
            </a:r>
          </a:p>
          <a:p>
            <a:pPr marL="0" indent="0">
              <a:lnSpc>
                <a:spcPct val="140000"/>
              </a:lnSpc>
              <a:buNone/>
            </a:pPr>
            <a:endParaRPr lang="fr-FR" dirty="0"/>
          </a:p>
          <a:p>
            <a:pPr marL="0" indent="0">
              <a:lnSpc>
                <a:spcPct val="140000"/>
              </a:lnSpc>
              <a:buNone/>
            </a:pPr>
            <a:endParaRPr lang="fr-FR" dirty="0"/>
          </a:p>
          <a:p>
            <a:pPr marL="0" indent="0">
              <a:lnSpc>
                <a:spcPct val="140000"/>
              </a:lnSpc>
              <a:buNone/>
            </a:pPr>
            <a:r>
              <a:rPr lang="fr-FR" dirty="0" err="1"/>
              <a:t>Flatiron</a:t>
            </a:r>
            <a:r>
              <a:rPr lang="fr-FR" dirty="0"/>
              <a:t> Building ( immeuble fer à repasser)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fr-FR" dirty="0"/>
              <a:t>Il fait partie des tous premiers gratte-ciels construits à New York. Il est connue aussi pour son architecture originale.</a:t>
            </a:r>
          </a:p>
          <a:p>
            <a:pPr marL="0" indent="0">
              <a:lnSpc>
                <a:spcPct val="140000"/>
              </a:lnSpc>
              <a:buNone/>
            </a:pPr>
            <a:endParaRPr lang="fr-FR" sz="1200" dirty="0">
              <a:solidFill>
                <a:srgbClr val="666666"/>
              </a:solidFill>
              <a:latin typeface="Mulish"/>
            </a:endParaRPr>
          </a:p>
          <a:p>
            <a:pPr marL="0" indent="0">
              <a:lnSpc>
                <a:spcPct val="140000"/>
              </a:lnSpc>
              <a:buNone/>
            </a:pPr>
            <a:endParaRPr lang="fr-FR" sz="1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bâtiment, plein air, ciel, rue&#10;&#10;Description générée automatiquement">
            <a:extLst>
              <a:ext uri="{FF2B5EF4-FFF2-40B4-BE49-F238E27FC236}">
                <a16:creationId xmlns:a16="http://schemas.microsoft.com/office/drawing/2014/main" id="{7F202756-A708-48DB-844E-90952892D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16" y="1081871"/>
            <a:ext cx="3047485" cy="5236096"/>
          </a:xfrm>
          <a:prstGeom prst="rect">
            <a:avLst/>
          </a:prstGeom>
        </p:spPr>
      </p:pic>
      <p:pic>
        <p:nvPicPr>
          <p:cNvPr id="13" name="Image 12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D5B4DDEE-08EB-C5DB-D7DA-C3A32C0B0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67" y="1081871"/>
            <a:ext cx="2764145" cy="52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ciel, eau, bâtiment&#10;&#10;Description générée automatiquement">
            <a:extLst>
              <a:ext uri="{FF2B5EF4-FFF2-40B4-BE49-F238E27FC236}">
                <a16:creationId xmlns:a16="http://schemas.microsoft.com/office/drawing/2014/main" id="{A3AFFAE8-2AE3-60EF-340E-EE789B80B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03" y="2373746"/>
            <a:ext cx="8834884" cy="40409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7F3E730-BAFD-E130-711E-5F9D52D77748}"/>
              </a:ext>
            </a:extLst>
          </p:cNvPr>
          <p:cNvSpPr txBox="1"/>
          <p:nvPr/>
        </p:nvSpPr>
        <p:spPr>
          <a:xfrm>
            <a:off x="314035" y="144938"/>
            <a:ext cx="11492698" cy="216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fr-FR" sz="2000" b="1" spc="50" dirty="0">
                <a:solidFill>
                  <a:schemeClr val="tx1">
                    <a:alpha val="60000"/>
                  </a:schemeClr>
                </a:solidFill>
              </a:rPr>
              <a:t>BROOKLYN BRIDGE</a:t>
            </a:r>
            <a:r>
              <a:rPr lang="fr-FR" sz="2000" spc="50" dirty="0">
                <a:solidFill>
                  <a:schemeClr val="tx1">
                    <a:alpha val="60000"/>
                  </a:schemeClr>
                </a:solidFill>
              </a:rPr>
              <a:t> ( Pont de Brooklyn)</a:t>
            </a:r>
          </a:p>
          <a:p>
            <a:pPr marL="0" indent="0">
              <a:lnSpc>
                <a:spcPct val="140000"/>
              </a:lnSpc>
              <a:buNone/>
            </a:pPr>
            <a:endParaRPr lang="fr-FR" sz="2000" spc="5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fr-FR" sz="2000" spc="50" dirty="0">
                <a:solidFill>
                  <a:schemeClr val="tx1">
                    <a:alpha val="60000"/>
                  </a:schemeClr>
                </a:solidFill>
              </a:rPr>
              <a:t>Il s’agit du premier pont suspendu en acier ayant la plus longue portée au monde (1 825 m). Il relie Manhattan et Brooklyn.</a:t>
            </a:r>
          </a:p>
          <a:p>
            <a:pPr marL="0" indent="0">
              <a:lnSpc>
                <a:spcPct val="140000"/>
              </a:lnSpc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15032936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79498</TotalTime>
  <Words>634</Words>
  <Application>Microsoft Office PowerPoint</Application>
  <PresentationFormat>Grand écran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Calibri</vt:lpstr>
      <vt:lpstr>Goudy Old Style</vt:lpstr>
      <vt:lpstr>Mulish</vt:lpstr>
      <vt:lpstr>Open Sans</vt:lpstr>
      <vt:lpstr>Wingdings</vt:lpstr>
      <vt:lpstr>FrostyVTI</vt:lpstr>
      <vt:lpstr>New York</vt:lpstr>
      <vt:lpstr>Sommaire</vt:lpstr>
      <vt:lpstr>Introduction</vt:lpstr>
      <vt:lpstr>L’histoire de New York</vt:lpstr>
      <vt:lpstr>La découverte de New York</vt:lpstr>
      <vt:lpstr>Où se situe New York ? </vt:lpstr>
      <vt:lpstr>Les principaux monuments de New York </vt:lpstr>
      <vt:lpstr>Présentation PowerPoint</vt:lpstr>
      <vt:lpstr>Présentation PowerPoint</vt:lpstr>
      <vt:lpstr>Présentation PowerPoint</vt:lpstr>
      <vt:lpstr>Les quartiers de New York : </vt:lpstr>
      <vt:lpstr>Conclusion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</dc:title>
  <dc:creator> </dc:creator>
  <cp:lastModifiedBy> </cp:lastModifiedBy>
  <cp:revision>20</cp:revision>
  <dcterms:created xsi:type="dcterms:W3CDTF">2023-02-08T13:49:13Z</dcterms:created>
  <dcterms:modified xsi:type="dcterms:W3CDTF">2023-04-10T13:12:03Z</dcterms:modified>
</cp:coreProperties>
</file>