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1" r:id="rId7"/>
    <p:sldId id="266" r:id="rId8"/>
    <p:sldId id="262" r:id="rId9"/>
    <p:sldId id="265" r:id="rId10"/>
    <p:sldId id="268" r:id="rId11"/>
    <p:sldId id="260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23" autoAdjust="0"/>
  </p:normalViewPr>
  <p:slideViewPr>
    <p:cSldViewPr>
      <p:cViewPr varScale="1">
        <p:scale>
          <a:sx n="93" d="100"/>
          <a:sy n="93" d="100"/>
        </p:scale>
        <p:origin x="-2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73C95-5C5B-4573-8E9F-E8BE51A34F46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DE926-FE1B-4081-BFE5-754541D76FC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502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E926-FE1B-4081-BFE5-754541D76FC3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4758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E926-FE1B-4081-BFE5-754541D76FC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8918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E926-FE1B-4081-BFE5-754541D76FC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18160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E926-FE1B-4081-BFE5-754541D76FC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353635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E926-FE1B-4081-BFE5-754541D76FC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35976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DE926-FE1B-4081-BFE5-754541D76FC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42853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5000">
              <a:srgbClr val="FFFF00"/>
            </a:gs>
            <a:gs pos="17000">
              <a:srgbClr val="92D050"/>
            </a:gs>
            <a:gs pos="69000">
              <a:srgbClr val="FFFF00"/>
            </a:gs>
            <a:gs pos="78000">
              <a:srgbClr val="FF0000"/>
            </a:gs>
            <a:gs pos="100000">
              <a:srgbClr val="FF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DDD160-2C1A-4F77-A408-501EC1D1AA9D}" type="datetimeFigureOut">
              <a:rPr lang="fr-FR" smtClean="0"/>
              <a:pPr/>
              <a:t>07/05/2019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7225A16-EDCB-4975-850B-943B83F5BF07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sa=i&amp;rct=j&amp;q=&amp;esrc=s&amp;source=images&amp;cd=&amp;cad=rja&amp;uact=8&amp;ved=2ahUKEwjOhuXKusXhAhUPDxQKHc2MDPMQjRx6BAgBEAU&amp;url=http://www.45enord.ca/2012/11/mali-leurope-ninterviendra-pas-militairement-lafrique-de-louest-prete/&amp;psig=AOvVaw2WN9TUooFCCY-Uc9FpoN3o&amp;ust=1554983330778602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222375"/>
          </a:xfrm>
        </p:spPr>
        <p:txBody>
          <a:bodyPr>
            <a:noAutofit/>
          </a:bodyPr>
          <a:lstStyle/>
          <a:p>
            <a:pPr algn="ctr"/>
            <a:r>
              <a:rPr lang="fr-FR" sz="8800" dirty="0" smtClean="0"/>
              <a:t>Le mali</a:t>
            </a:r>
            <a:endParaRPr lang="fr-FR" sz="8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373216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Oscar et Virgile CM1/CM2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RÃ©sultat de recherche d'images pour &quot;image paysage Mali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44" y="2786058"/>
            <a:ext cx="4527398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RÃ©sultat de recherche d'images pour &quot;image paysage Mali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3504" y="2786058"/>
            <a:ext cx="3707867" cy="221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0306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RELIGIONS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947720" cy="5907286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r>
              <a:rPr lang="fr-FR" altLang="fr-FR" sz="4000" dirty="0">
                <a:solidFill>
                  <a:prstClr val="black"/>
                </a:solidFill>
                <a:latin typeface="Calibri"/>
              </a:rPr>
              <a:t>3 religions y sont pratiquées :</a:t>
            </a:r>
          </a:p>
          <a:p>
            <a:pPr marL="0" lvl="0" indent="0" fontAlgn="base">
              <a:spcAft>
                <a:spcPct val="0"/>
              </a:spcAft>
              <a:buClrTx/>
              <a:buSzTx/>
              <a:buNone/>
            </a:pPr>
            <a:endParaRPr lang="fr-FR" altLang="fr-FR" sz="4000" dirty="0" smtClean="0">
              <a:solidFill>
                <a:prstClr val="black"/>
              </a:solidFill>
              <a:latin typeface="Calibri"/>
            </a:endParaRPr>
          </a:p>
          <a:p>
            <a:pPr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r-FR" altLang="fr-FR" sz="4000" dirty="0" smtClean="0">
                <a:solidFill>
                  <a:prstClr val="black"/>
                </a:solidFill>
                <a:latin typeface="Calibri"/>
              </a:rPr>
              <a:t>Musulmane </a:t>
            </a:r>
            <a:r>
              <a:rPr lang="fr-FR" altLang="fr-FR" sz="4000" dirty="0">
                <a:solidFill>
                  <a:prstClr val="black"/>
                </a:solidFill>
                <a:latin typeface="Calibri"/>
              </a:rPr>
              <a:t>pour 90% de la </a:t>
            </a:r>
            <a:r>
              <a:rPr lang="fr-FR" altLang="fr-FR" sz="4000" dirty="0" smtClean="0">
                <a:solidFill>
                  <a:prstClr val="black"/>
                </a:solidFill>
                <a:latin typeface="Calibri"/>
              </a:rPr>
              <a:t>population</a:t>
            </a:r>
            <a:endParaRPr lang="fr-FR" altLang="fr-FR" sz="4000" dirty="0">
              <a:solidFill>
                <a:prstClr val="black"/>
              </a:solidFill>
              <a:latin typeface="Calibri"/>
            </a:endParaRPr>
          </a:p>
          <a:p>
            <a:pPr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r-FR" altLang="fr-FR" sz="4000" dirty="0" smtClean="0">
                <a:solidFill>
                  <a:prstClr val="black"/>
                </a:solidFill>
                <a:latin typeface="Calibri"/>
              </a:rPr>
              <a:t>Animiste  </a:t>
            </a:r>
            <a:r>
              <a:rPr lang="fr-FR" altLang="fr-FR" sz="4000" dirty="0">
                <a:solidFill>
                  <a:prstClr val="black"/>
                </a:solidFill>
                <a:latin typeface="Calibri"/>
              </a:rPr>
              <a:t>9</a:t>
            </a:r>
            <a:r>
              <a:rPr lang="fr-FR" altLang="fr-FR" sz="4000" dirty="0" smtClean="0">
                <a:solidFill>
                  <a:prstClr val="black"/>
                </a:solidFill>
                <a:latin typeface="Calibri"/>
              </a:rPr>
              <a:t>%</a:t>
            </a:r>
            <a:endParaRPr lang="fr-FR" altLang="fr-FR" sz="4000" dirty="0">
              <a:solidFill>
                <a:prstClr val="black"/>
              </a:solidFill>
              <a:latin typeface="Calibri"/>
            </a:endParaRPr>
          </a:p>
          <a:p>
            <a:pPr fontAlgn="base">
              <a:spcAft>
                <a:spcPct val="0"/>
              </a:spcAft>
              <a:buClrTx/>
              <a:buSzTx/>
              <a:buFont typeface="Wingdings" panose="05000000000000000000" pitchFamily="2" charset="2"/>
              <a:buChar char="§"/>
            </a:pPr>
            <a:r>
              <a:rPr lang="fr-FR" altLang="fr-FR" sz="4000" dirty="0" smtClean="0">
                <a:solidFill>
                  <a:prstClr val="black"/>
                </a:solidFill>
                <a:latin typeface="Calibri"/>
              </a:rPr>
              <a:t>Catholique </a:t>
            </a:r>
            <a:r>
              <a:rPr lang="fr-FR" altLang="fr-FR" sz="4000" dirty="0">
                <a:solidFill>
                  <a:prstClr val="black"/>
                </a:solidFill>
                <a:latin typeface="Calibri"/>
              </a:rPr>
              <a:t>1</a:t>
            </a:r>
            <a:r>
              <a:rPr lang="fr-FR" altLang="fr-FR" sz="4000" dirty="0" smtClean="0">
                <a:solidFill>
                  <a:prstClr val="black"/>
                </a:solidFill>
                <a:latin typeface="Calibri"/>
              </a:rPr>
              <a:t>%</a:t>
            </a:r>
            <a:endParaRPr lang="fr-FR" altLang="fr-FR" sz="4400" dirty="0">
              <a:solidFill>
                <a:prstClr val="black"/>
              </a:solidFill>
              <a:latin typeface="Calibri"/>
            </a:endParaRPr>
          </a:p>
          <a:p>
            <a:endParaRPr lang="fr-FR" dirty="0"/>
          </a:p>
        </p:txBody>
      </p:sp>
      <p:pic>
        <p:nvPicPr>
          <p:cNvPr id="2050" name="Picture 2" descr="Vue cÃ´tÃ© nord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8"/>
            <a:ext cx="3312368" cy="248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3312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quizz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fr-FR" sz="3000" smtClean="0">
                <a:solidFill>
                  <a:schemeClr val="tx1"/>
                </a:solidFill>
              </a:rPr>
              <a:t>Quelle est </a:t>
            </a:r>
            <a:r>
              <a:rPr lang="fr-FR" sz="3000" dirty="0">
                <a:solidFill>
                  <a:schemeClr val="tx1"/>
                </a:solidFill>
              </a:rPr>
              <a:t>la devise du Mali ?</a:t>
            </a:r>
          </a:p>
          <a:p>
            <a:pPr marL="0" indent="0">
              <a:buNone/>
            </a:pPr>
            <a:r>
              <a:rPr lang="fr-FR" sz="3000" dirty="0"/>
              <a:t>« Un peuple, un but, une foi </a:t>
            </a:r>
            <a:r>
              <a:rPr lang="fr-FR" sz="3000" dirty="0" smtClean="0"/>
              <a:t>».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fr-FR" sz="3000" dirty="0" smtClean="0">
                <a:solidFill>
                  <a:schemeClr val="tx1"/>
                </a:solidFill>
              </a:rPr>
              <a:t>Sur quel continent se situe ce pays ?</a:t>
            </a:r>
          </a:p>
          <a:p>
            <a:pPr marL="0" indent="0">
              <a:buNone/>
            </a:pPr>
            <a:r>
              <a:rPr lang="fr-FR" sz="3000" dirty="0" smtClean="0"/>
              <a:t>Il se situe en Afrique de l’Ouest.</a:t>
            </a:r>
          </a:p>
          <a:p>
            <a:pPr marL="571500" indent="-571500">
              <a:buFont typeface="+mj-lt"/>
              <a:buAutoNum type="romanUcPeriod" startAt="3"/>
            </a:pPr>
            <a:r>
              <a:rPr lang="fr-FR" sz="3000" dirty="0" smtClean="0">
                <a:solidFill>
                  <a:schemeClr val="tx1"/>
                </a:solidFill>
              </a:rPr>
              <a:t>Comment s’appelle le Président actuel ?</a:t>
            </a:r>
          </a:p>
          <a:p>
            <a:pPr marL="0" indent="0">
              <a:buNone/>
            </a:pPr>
            <a:r>
              <a:rPr lang="fr-FR" sz="3000" dirty="0" smtClean="0"/>
              <a:t>Il s’appelle Ibrahim Boubacar Keita (IBK).</a:t>
            </a:r>
            <a:endParaRPr lang="fr-FR" sz="3000" dirty="0"/>
          </a:p>
          <a:p>
            <a:pPr marL="571500" indent="-571500">
              <a:buFont typeface="+mj-lt"/>
              <a:buAutoNum type="romanUcPeriod" startAt="4"/>
            </a:pPr>
            <a:r>
              <a:rPr lang="fr-FR" sz="3000" dirty="0" smtClean="0">
                <a:solidFill>
                  <a:schemeClr val="tx1"/>
                </a:solidFill>
              </a:rPr>
              <a:t>Quelle est </a:t>
            </a:r>
            <a:r>
              <a:rPr lang="fr-FR" sz="3000" dirty="0" smtClean="0">
                <a:solidFill>
                  <a:schemeClr val="tx1"/>
                </a:solidFill>
              </a:rPr>
              <a:t>la monnaie utilisée au Mali ?</a:t>
            </a:r>
          </a:p>
          <a:p>
            <a:pPr marL="0" indent="0">
              <a:buNone/>
            </a:pPr>
            <a:r>
              <a:rPr lang="fr-FR" sz="3000" dirty="0" smtClean="0"/>
              <a:t>C’est le franc CFA .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fr-FR" sz="3000" dirty="0" smtClean="0">
                <a:solidFill>
                  <a:schemeClr val="tx1"/>
                </a:solidFill>
              </a:rPr>
              <a:t>Cite le nom d’un instrument utilisé au Mali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9065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associÃ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24744"/>
            <a:ext cx="6552728" cy="550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Merci de nous avoir écouté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42016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275" y="18864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 smtClean="0"/>
              <a:t>Sommaire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Sa carte d’identité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Géographie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Histoire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Quelques mots en bambara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Les instruments de musique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Les religions</a:t>
            </a:r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Quizz</a:t>
            </a:r>
            <a:endParaRPr lang="fr-FR" dirty="0"/>
          </a:p>
          <a:p>
            <a:pPr marL="514350" indent="-514350">
              <a:buFont typeface="+mj-lt"/>
              <a:buAutoNum type="alphaUcPeriod"/>
            </a:pPr>
            <a:r>
              <a:rPr lang="fr-FR" dirty="0" smtClean="0"/>
              <a:t>Une vidéo</a:t>
            </a:r>
            <a:endParaRPr lang="fr-FR" dirty="0"/>
          </a:p>
          <a:p>
            <a:pPr marL="514350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lphaUcPeriod"/>
            </a:pPr>
            <a:endParaRPr lang="fr-FR" dirty="0" smtClean="0"/>
          </a:p>
          <a:p>
            <a:pPr marL="514350" indent="-514350">
              <a:buFont typeface="+mj-lt"/>
              <a:buAutoNum type="alpha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2555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Sa carte d’identité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fr-FR" u="sng" dirty="0" smtClean="0">
                <a:solidFill>
                  <a:schemeClr val="tx1"/>
                </a:solidFill>
              </a:rPr>
              <a:t>Capitale</a:t>
            </a:r>
            <a:r>
              <a:rPr lang="fr-FR" dirty="0"/>
              <a:t> : </a:t>
            </a:r>
            <a:r>
              <a:rPr lang="fr-FR" dirty="0" smtClean="0"/>
              <a:t>Bamako</a:t>
            </a:r>
          </a:p>
          <a:p>
            <a:r>
              <a:rPr lang="fr-FR" u="sng" dirty="0" smtClean="0">
                <a:solidFill>
                  <a:schemeClr val="tx1"/>
                </a:solidFill>
              </a:rPr>
              <a:t>Superficie</a:t>
            </a:r>
            <a:r>
              <a:rPr lang="fr-FR" dirty="0" smtClean="0">
                <a:solidFill>
                  <a:schemeClr val="tx1"/>
                </a:solidFill>
              </a:rPr>
              <a:t> :</a:t>
            </a:r>
            <a:r>
              <a:rPr lang="fr-FR" dirty="0"/>
              <a:t>1 248 574 </a:t>
            </a:r>
            <a:r>
              <a:rPr lang="fr-FR" dirty="0" smtClean="0"/>
              <a:t>km</a:t>
            </a:r>
            <a:r>
              <a:rPr lang="fr-FR" sz="2800" baseline="30000" dirty="0" smtClean="0"/>
              <a:t>2</a:t>
            </a:r>
            <a:r>
              <a:rPr lang="fr-FR" sz="2800" dirty="0" smtClean="0"/>
              <a:t> (2,5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fois la France)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fr-FR" u="sng" dirty="0" smtClean="0">
                <a:solidFill>
                  <a:schemeClr val="tx1"/>
                </a:solidFill>
              </a:rPr>
              <a:t>Président</a:t>
            </a:r>
            <a:r>
              <a:rPr lang="fr-FR" dirty="0"/>
              <a:t> : </a:t>
            </a:r>
            <a:r>
              <a:rPr lang="fr-FR" dirty="0" smtClean="0"/>
              <a:t>Ibrahim Boubacar Keita (IBK)</a:t>
            </a:r>
          </a:p>
          <a:p>
            <a:r>
              <a:rPr lang="fr-FR" u="sng" dirty="0" smtClean="0">
                <a:solidFill>
                  <a:schemeClr val="tx1"/>
                </a:solidFill>
              </a:rPr>
              <a:t>Population</a:t>
            </a:r>
            <a:r>
              <a:rPr lang="fr-FR" dirty="0" smtClean="0">
                <a:solidFill>
                  <a:schemeClr val="tx1"/>
                </a:solidFill>
              </a:rPr>
              <a:t> :</a:t>
            </a:r>
            <a:r>
              <a:rPr lang="fr-FR" dirty="0" smtClean="0"/>
              <a:t>18,54</a:t>
            </a:r>
            <a:r>
              <a:rPr lang="fr-FR" dirty="0"/>
              <a:t> millions (</a:t>
            </a:r>
            <a:r>
              <a:rPr lang="fr-FR" dirty="0" smtClean="0"/>
              <a:t>2017)</a:t>
            </a:r>
          </a:p>
          <a:p>
            <a:r>
              <a:rPr lang="fr-FR" u="sng" dirty="0">
                <a:solidFill>
                  <a:schemeClr val="tx1"/>
                </a:solidFill>
              </a:rPr>
              <a:t>Devise</a:t>
            </a:r>
            <a:r>
              <a:rPr lang="fr-FR" dirty="0"/>
              <a:t> : «un peuple, un but, une foi </a:t>
            </a:r>
            <a:r>
              <a:rPr lang="fr-FR" dirty="0" smtClean="0"/>
              <a:t>»</a:t>
            </a:r>
          </a:p>
          <a:p>
            <a:r>
              <a:rPr lang="fr-FR" u="sng" dirty="0">
                <a:solidFill>
                  <a:schemeClr val="tx1"/>
                </a:solidFill>
              </a:rPr>
              <a:t>Monnaie</a:t>
            </a:r>
            <a:r>
              <a:rPr lang="fr-FR" dirty="0"/>
              <a:t>: Franc CFA (1 euro = 655 CFA</a:t>
            </a:r>
            <a:r>
              <a:rPr lang="fr-FR" dirty="0" smtClean="0"/>
              <a:t>)</a:t>
            </a:r>
          </a:p>
          <a:p>
            <a:r>
              <a:rPr lang="fr-FR" u="sng" dirty="0" smtClean="0">
                <a:solidFill>
                  <a:schemeClr val="tx1"/>
                </a:solidFill>
              </a:rPr>
              <a:t>Langues parlées </a:t>
            </a:r>
            <a:r>
              <a:rPr lang="fr-FR" dirty="0" smtClean="0"/>
              <a:t>: le français mais aussi le bambara, le malinké…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62696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Géographie</a:t>
            </a:r>
            <a:endParaRPr lang="fr-F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6" name="Picture 2" descr="Résultat de recherche d'images pour &quot;mali google maps&quot;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331640" y="2348880"/>
            <a:ext cx="6480720" cy="3880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-108520" y="151120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/>
              <a:t>Le Mali </a:t>
            </a:r>
            <a:r>
              <a:rPr lang="fr-FR" sz="2800" dirty="0" smtClean="0"/>
              <a:t>se</a:t>
            </a:r>
            <a:r>
              <a:rPr lang="fr-FR" sz="2800" dirty="0" smtClean="0"/>
              <a:t> situe </a:t>
            </a:r>
            <a:r>
              <a:rPr lang="fr-FR" sz="2800" dirty="0" smtClean="0"/>
              <a:t>en Afrique de l’Ouest</a:t>
            </a:r>
            <a:endParaRPr lang="fr-FR" sz="2800" dirty="0"/>
          </a:p>
        </p:txBody>
      </p:sp>
      <p:sp>
        <p:nvSpPr>
          <p:cNvPr id="3" name="AutoShape 2" descr="RÃ©sultat de recherche d'images pour &quot;image paysage Mal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" name="AutoShape 4" descr="RÃ©sultat de recherche d'images pour &quot;image paysage Mali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AutoShape 6" descr="RÃ©sultat de recherche d'images pour &quot;image paysage Mali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8" descr="RÃ©sultat de recherche d'images pour &quot;image paysage Mali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51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 descr="RÃ©sultat de recherche d'images pour &quot;image histoire du mali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548680"/>
            <a:ext cx="8341291" cy="590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818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Quelques mots de bambara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772816"/>
            <a:ext cx="8686800" cy="4525963"/>
          </a:xfrm>
        </p:spPr>
        <p:txBody>
          <a:bodyPr/>
          <a:lstStyle/>
          <a:p>
            <a:r>
              <a:rPr lang="fr-FR" dirty="0" smtClean="0">
                <a:solidFill>
                  <a:schemeClr val="tx1"/>
                </a:solidFill>
              </a:rPr>
              <a:t>Bonjour </a:t>
            </a:r>
            <a:r>
              <a:rPr lang="fr-FR" dirty="0" smtClean="0"/>
              <a:t>: </a:t>
            </a:r>
            <a:r>
              <a:rPr lang="fr-FR" dirty="0"/>
              <a:t>i ni </a:t>
            </a:r>
            <a:r>
              <a:rPr lang="fr-FR" dirty="0" smtClean="0"/>
              <a:t>sôgôma</a:t>
            </a:r>
            <a:r>
              <a:rPr lang="fr-FR" dirty="0"/>
              <a:t>, i ni </a:t>
            </a:r>
            <a:r>
              <a:rPr lang="fr-FR" dirty="0" smtClean="0"/>
              <a:t>tlé</a:t>
            </a:r>
            <a:r>
              <a:rPr lang="fr-FR" dirty="0"/>
              <a:t>, i ni oula</a:t>
            </a:r>
            <a:endParaRPr lang="fr-FR" dirty="0" smtClean="0"/>
          </a:p>
          <a:p>
            <a:r>
              <a:rPr lang="fr-FR" dirty="0" smtClean="0">
                <a:solidFill>
                  <a:schemeClr val="tx1"/>
                </a:solidFill>
              </a:rPr>
              <a:t>Au </a:t>
            </a:r>
            <a:r>
              <a:rPr lang="fr-FR" dirty="0">
                <a:solidFill>
                  <a:schemeClr val="tx1"/>
                </a:solidFill>
              </a:rPr>
              <a:t>revoir </a:t>
            </a:r>
            <a:r>
              <a:rPr lang="fr-FR" dirty="0"/>
              <a:t>: </a:t>
            </a:r>
            <a:r>
              <a:rPr lang="fr-FR" dirty="0" smtClean="0"/>
              <a:t>kan ben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Merci</a:t>
            </a:r>
            <a:r>
              <a:rPr lang="fr-FR" dirty="0" smtClean="0"/>
              <a:t> : i ni ce</a:t>
            </a:r>
          </a:p>
          <a:p>
            <a:r>
              <a:rPr lang="fr-FR" dirty="0">
                <a:solidFill>
                  <a:schemeClr val="tx1"/>
                </a:solidFill>
              </a:rPr>
              <a:t>Oui </a:t>
            </a:r>
            <a:r>
              <a:rPr lang="fr-FR" dirty="0"/>
              <a:t>: </a:t>
            </a:r>
            <a:r>
              <a:rPr lang="fr-FR" dirty="0" smtClean="0"/>
              <a:t>awo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Non</a:t>
            </a:r>
            <a:r>
              <a:rPr lang="fr-FR" dirty="0" smtClean="0"/>
              <a:t> : ayi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690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/>
          <a:lstStyle/>
          <a:p>
            <a:pPr algn="ctr"/>
            <a:r>
              <a:rPr lang="fr-FR" sz="4000" dirty="0" smtClean="0"/>
              <a:t>HISTOIRE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08520" y="1628800"/>
            <a:ext cx="9523784" cy="6480720"/>
          </a:xfrm>
        </p:spPr>
        <p:txBody>
          <a:bodyPr/>
          <a:lstStyle/>
          <a:p>
            <a:endParaRPr lang="fr-FR" alt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1410355"/>
            <a:ext cx="89644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fr-FR" sz="3000" dirty="0" smtClean="0">
                <a:solidFill>
                  <a:prstClr val="black"/>
                </a:solidFill>
                <a:latin typeface="Calibri"/>
              </a:rPr>
              <a:t>Empire du Mali : </a:t>
            </a:r>
            <a:r>
              <a:rPr lang="fr-F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centre des grands empires africains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3000" dirty="0" smtClean="0">
                <a:solidFill>
                  <a:prstClr val="black"/>
                </a:solidFill>
                <a:latin typeface="Calibri"/>
              </a:rPr>
              <a:t>Colonisation : </a:t>
            </a:r>
            <a:r>
              <a:rPr lang="fr-F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par la France en 1880 appelé « Soudan français »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3000" dirty="0" smtClean="0">
                <a:solidFill>
                  <a:prstClr val="black"/>
                </a:solidFill>
                <a:latin typeface="Calibri"/>
              </a:rPr>
              <a:t>Indépendance : </a:t>
            </a:r>
            <a:r>
              <a:rPr lang="fr-F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22 septembre 1960</a:t>
            </a:r>
          </a:p>
          <a:p>
            <a:pPr lvl="0">
              <a:spcBef>
                <a:spcPct val="20000"/>
              </a:spcBef>
              <a:defRPr/>
            </a:pPr>
            <a:r>
              <a:rPr lang="fr-FR" sz="3000" dirty="0" smtClean="0">
                <a:solidFill>
                  <a:prstClr val="black"/>
                </a:solidFill>
                <a:latin typeface="Calibri"/>
              </a:rPr>
              <a:t>République fragile :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fr-F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1968 coup d’état par les militaires et dictature jusqu’en 1991 puis à nouveau une démocratie</a:t>
            </a:r>
          </a:p>
          <a:p>
            <a:pPr marL="742950" lvl="1" indent="-285750"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fr-FR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</a:rPr>
              <a:t>2012 coup d’état également, toujours une démocratie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fr-FR" sz="4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AutoShape 2" descr="RÃ©sultat de recherche d'images pour &quot;image histoire du mal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4" descr="RÃ©sultat de recherche d'images pour &quot;image histoire du mali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6" descr="RÃ©sultat de recherche d'images pour &quot;image histoire du mali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80" name="Picture 8" descr="RÃ©sultat de recherche d'images pour &quot;image histoire du mali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5690" y="2490811"/>
            <a:ext cx="3258798" cy="164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380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instruments de musique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229944"/>
          </a:xfrm>
        </p:spPr>
        <p:txBody>
          <a:bodyPr/>
          <a:lstStyle/>
          <a:p>
            <a:pPr marL="0" indent="0" algn="just">
              <a:buNone/>
            </a:pPr>
            <a:r>
              <a:rPr lang="fr-FR" sz="2400" b="1" i="1" dirty="0">
                <a:solidFill>
                  <a:schemeClr val="tx1"/>
                </a:solidFill>
              </a:rPr>
              <a:t>Les Maliens ont des instruments de musique différents qu'en </a:t>
            </a:r>
            <a:r>
              <a:rPr lang="fr-FR" sz="2400" b="1" i="1" dirty="0" smtClean="0">
                <a:solidFill>
                  <a:schemeClr val="tx1"/>
                </a:solidFill>
              </a:rPr>
              <a:t>France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>
                <a:solidFill>
                  <a:schemeClr val="tx1"/>
                </a:solidFill>
              </a:rPr>
              <a:t>Le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b="1" u="sng" dirty="0">
                <a:solidFill>
                  <a:schemeClr val="tx1"/>
                </a:solidFill>
              </a:rPr>
              <a:t>Balafon</a:t>
            </a:r>
            <a:r>
              <a:rPr lang="fr-FR" sz="2400" b="1" dirty="0" smtClean="0"/>
              <a:t>: est </a:t>
            </a:r>
            <a:r>
              <a:rPr lang="fr-FR" sz="2400" b="1" dirty="0"/>
              <a:t>un xylophone en bois avec des petites </a:t>
            </a:r>
            <a:r>
              <a:rPr lang="fr-FR" sz="2400" b="1" dirty="0" smtClean="0"/>
              <a:t>calebasses (boules creuses ) pour </a:t>
            </a:r>
            <a:r>
              <a:rPr lang="fr-FR" sz="2400" b="1" dirty="0"/>
              <a:t>faire du son.</a:t>
            </a:r>
            <a:r>
              <a:rPr lang="fr-FR" sz="2400" dirty="0"/>
              <a:t> 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fr-FR" sz="2400" dirty="0"/>
          </a:p>
          <a:p>
            <a:pPr>
              <a:buFont typeface="Wingdings" panose="05000000000000000000" pitchFamily="2" charset="2"/>
              <a:buChar char="v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v"/>
            </a:pPr>
            <a:endParaRPr lang="fr-FR" sz="2400" dirty="0"/>
          </a:p>
          <a:p>
            <a:pPr>
              <a:buFont typeface="Wingdings" panose="05000000000000000000" pitchFamily="2" charset="2"/>
              <a:buChar char="v"/>
            </a:pPr>
            <a:endParaRPr lang="fr-F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 smtClean="0">
                <a:solidFill>
                  <a:schemeClr val="tx1"/>
                </a:solidFill>
              </a:rPr>
              <a:t>La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r>
              <a:rPr lang="fr-FR" sz="2400" b="1" u="sng" dirty="0">
                <a:solidFill>
                  <a:schemeClr val="tx1"/>
                </a:solidFill>
              </a:rPr>
              <a:t>Kora</a:t>
            </a:r>
            <a:r>
              <a:rPr lang="fr-FR" sz="2400" b="1" dirty="0" smtClean="0"/>
              <a:t>: est </a:t>
            </a:r>
            <a:r>
              <a:rPr lang="fr-FR" sz="2400" b="1" dirty="0"/>
              <a:t>une guitare de la famille à </a:t>
            </a: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cordes</a:t>
            </a:r>
            <a:r>
              <a:rPr lang="fr-FR" sz="2400" b="1" dirty="0"/>
              <a:t>, on n'utilise pas un médiator mais nos </a:t>
            </a:r>
            <a:endParaRPr lang="fr-FR" sz="2400" b="1" dirty="0" smtClean="0"/>
          </a:p>
          <a:p>
            <a:pPr marL="0" indent="0">
              <a:buNone/>
            </a:pPr>
            <a:r>
              <a:rPr lang="fr-FR" sz="2400" b="1" dirty="0" smtClean="0"/>
              <a:t>doigts</a:t>
            </a:r>
            <a:r>
              <a:rPr lang="fr-FR" b="1" dirty="0"/>
              <a:t>.</a:t>
            </a:r>
            <a:r>
              <a:rPr lang="fr-FR" sz="2400" dirty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endParaRPr lang="fr-FR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  <a:p>
            <a:pPr marL="0" indent="0">
              <a:buNone/>
            </a:pPr>
            <a:endParaRPr lang="fr-FR" b="1" i="1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2996952"/>
            <a:ext cx="3384376" cy="1287658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2200" y="3910372"/>
            <a:ext cx="2481064" cy="248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6376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60648"/>
            <a:ext cx="8686800" cy="5819477"/>
          </a:xfrm>
        </p:spPr>
        <p:txBody>
          <a:bodyPr/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le </a:t>
            </a:r>
            <a:r>
              <a:rPr lang="fr-FR" sz="2400" b="1" u="sng" dirty="0">
                <a:solidFill>
                  <a:schemeClr val="tx1"/>
                </a:solidFill>
              </a:rPr>
              <a:t>Djembé</a:t>
            </a:r>
            <a:r>
              <a:rPr lang="fr-FR" sz="2400" b="1" dirty="0">
                <a:solidFill>
                  <a:schemeClr val="tx1"/>
                </a:solidFill>
              </a:rPr>
              <a:t> </a:t>
            </a:r>
            <a:r>
              <a:rPr lang="fr-FR" sz="2400" b="1" dirty="0"/>
              <a:t>, vous le connaissez, c'est aussi un instrument africain avec de la laine de mouton et des motifs africains</a:t>
            </a:r>
            <a:r>
              <a:rPr lang="fr-FR" sz="2400" dirty="0"/>
              <a:t>. 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endParaRPr lang="fr-FR" sz="2400" dirty="0"/>
          </a:p>
          <a:p>
            <a:endParaRPr lang="fr-FR" sz="2400" dirty="0" smtClean="0"/>
          </a:p>
          <a:p>
            <a:r>
              <a:rPr lang="fr-FR" sz="2400" b="1" dirty="0" smtClean="0">
                <a:solidFill>
                  <a:schemeClr val="tx1"/>
                </a:solidFill>
              </a:rPr>
              <a:t>le </a:t>
            </a:r>
            <a:r>
              <a:rPr lang="fr-FR" sz="2400" b="1" u="sng" dirty="0" smtClean="0">
                <a:solidFill>
                  <a:schemeClr val="tx1"/>
                </a:solidFill>
              </a:rPr>
              <a:t>Tamani</a:t>
            </a:r>
            <a:r>
              <a:rPr lang="fr-FR" sz="2400" dirty="0" smtClean="0"/>
              <a:t>, </a:t>
            </a:r>
            <a:r>
              <a:rPr lang="fr-FR" sz="2400" b="1" dirty="0" smtClean="0"/>
              <a:t>tambourin en forme de sablier dont les extrémités sont en peaux et sont tendues avec des ficelles.</a:t>
            </a:r>
            <a:endParaRPr lang="fr-FR" sz="2400" b="1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124744"/>
            <a:ext cx="1800200" cy="2508870"/>
          </a:xfrm>
          <a:prstGeom prst="rect">
            <a:avLst/>
          </a:prstGeom>
        </p:spPr>
      </p:pic>
      <p:sp>
        <p:nvSpPr>
          <p:cNvPr id="5" name="AutoShape 2" descr="Résultat de recherche d'images pour &quot;définition  le tamani instrument de musiqu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4725144"/>
            <a:ext cx="2763168" cy="1954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32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231</Words>
  <Application>Microsoft Office PowerPoint</Application>
  <PresentationFormat>Affichage à l'écran (4:3)</PresentationFormat>
  <Paragraphs>79</Paragraphs>
  <Slides>12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Promenade</vt:lpstr>
      <vt:lpstr>Le mali</vt:lpstr>
      <vt:lpstr>Sommaire</vt:lpstr>
      <vt:lpstr>Sa carte d’identité</vt:lpstr>
      <vt:lpstr>Géographie</vt:lpstr>
      <vt:lpstr>Diapositive 5</vt:lpstr>
      <vt:lpstr>Quelques mots de bambara</vt:lpstr>
      <vt:lpstr>HISTOIRE</vt:lpstr>
      <vt:lpstr>Les instruments de musique</vt:lpstr>
      <vt:lpstr>Diapositive 9</vt:lpstr>
      <vt:lpstr>LES RELIGIONS</vt:lpstr>
      <vt:lpstr>quizz</vt:lpstr>
      <vt:lpstr>Merci de nous avoir écouté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Keita</dc:creator>
  <cp:lastModifiedBy>m</cp:lastModifiedBy>
  <cp:revision>60</cp:revision>
  <dcterms:created xsi:type="dcterms:W3CDTF">2019-04-10T11:15:57Z</dcterms:created>
  <dcterms:modified xsi:type="dcterms:W3CDTF">2019-05-07T09:30:04Z</dcterms:modified>
</cp:coreProperties>
</file>