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21"/>
  </p:notesMasterIdLst>
  <p:sldIdLst>
    <p:sldId id="256" r:id="rId2"/>
    <p:sldId id="257" r:id="rId3"/>
    <p:sldId id="286" r:id="rId4"/>
    <p:sldId id="287" r:id="rId5"/>
    <p:sldId id="259" r:id="rId6"/>
    <p:sldId id="258" r:id="rId7"/>
    <p:sldId id="264" r:id="rId8"/>
    <p:sldId id="269" r:id="rId9"/>
    <p:sldId id="283" r:id="rId10"/>
    <p:sldId id="265" r:id="rId11"/>
    <p:sldId id="284" r:id="rId12"/>
    <p:sldId id="274" r:id="rId13"/>
    <p:sldId id="285" r:id="rId14"/>
    <p:sldId id="273" r:id="rId15"/>
    <p:sldId id="288" r:id="rId16"/>
    <p:sldId id="272" r:id="rId17"/>
    <p:sldId id="270" r:id="rId18"/>
    <p:sldId id="262" r:id="rId19"/>
    <p:sldId id="28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DA8"/>
    <a:srgbClr val="66FFCC"/>
    <a:srgbClr val="66FFFF"/>
    <a:srgbClr val="FF66CC"/>
    <a:srgbClr val="FE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50" autoAdjust="0"/>
  </p:normalViewPr>
  <p:slideViewPr>
    <p:cSldViewPr>
      <p:cViewPr varScale="1">
        <p:scale>
          <a:sx n="78" d="100"/>
          <a:sy n="78" d="100"/>
        </p:scale>
        <p:origin x="989"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3" d="100"/>
          <a:sy n="73" d="100"/>
        </p:scale>
        <p:origin x="-31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CDF79-B748-4978-B2F7-98CF3082823C}" type="datetimeFigureOut">
              <a:rPr lang="fr-FR" smtClean="0"/>
              <a:pPr/>
              <a:t>20/04/2023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F9266-C6B9-4245-99F0-F50F884A7322}" type="slidenum">
              <a:rPr lang="fr-FR" smtClean="0"/>
              <a:pPr/>
              <a:t>‹N°›</a:t>
            </a:fld>
            <a:endParaRPr lang="fr-FR"/>
          </a:p>
        </p:txBody>
      </p:sp>
    </p:spTree>
    <p:extLst>
      <p:ext uri="{BB962C8B-B14F-4D97-AF65-F5344CB8AC3E}">
        <p14:creationId xmlns:p14="http://schemas.microsoft.com/office/powerpoint/2010/main" val="349764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a:t>
            </a:fld>
            <a:endParaRPr lang="fr-FR"/>
          </a:p>
        </p:txBody>
      </p:sp>
    </p:spTree>
    <p:extLst>
      <p:ext uri="{BB962C8B-B14F-4D97-AF65-F5344CB8AC3E}">
        <p14:creationId xmlns:p14="http://schemas.microsoft.com/office/powerpoint/2010/main" val="367384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15</a:t>
            </a:fld>
            <a:endParaRPr lang="fr-FR"/>
          </a:p>
        </p:txBody>
      </p:sp>
    </p:spTree>
    <p:extLst>
      <p:ext uri="{BB962C8B-B14F-4D97-AF65-F5344CB8AC3E}">
        <p14:creationId xmlns:p14="http://schemas.microsoft.com/office/powerpoint/2010/main" val="345215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16</a:t>
            </a:fld>
            <a:endParaRPr lang="fr-FR"/>
          </a:p>
        </p:txBody>
      </p:sp>
    </p:spTree>
    <p:extLst>
      <p:ext uri="{BB962C8B-B14F-4D97-AF65-F5344CB8AC3E}">
        <p14:creationId xmlns:p14="http://schemas.microsoft.com/office/powerpoint/2010/main" val="326409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17</a:t>
            </a:fld>
            <a:endParaRPr lang="fr-FR"/>
          </a:p>
        </p:txBody>
      </p:sp>
    </p:spTree>
    <p:extLst>
      <p:ext uri="{BB962C8B-B14F-4D97-AF65-F5344CB8AC3E}">
        <p14:creationId xmlns:p14="http://schemas.microsoft.com/office/powerpoint/2010/main" val="242546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18</a:t>
            </a:fld>
            <a:endParaRPr lang="fr-FR"/>
          </a:p>
        </p:txBody>
      </p:sp>
    </p:spTree>
    <p:extLst>
      <p:ext uri="{BB962C8B-B14F-4D97-AF65-F5344CB8AC3E}">
        <p14:creationId xmlns:p14="http://schemas.microsoft.com/office/powerpoint/2010/main" val="112376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4</a:t>
            </a:fld>
            <a:endParaRPr lang="fr-FR"/>
          </a:p>
        </p:txBody>
      </p:sp>
    </p:spTree>
    <p:extLst>
      <p:ext uri="{BB962C8B-B14F-4D97-AF65-F5344CB8AC3E}">
        <p14:creationId xmlns:p14="http://schemas.microsoft.com/office/powerpoint/2010/main" val="251057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6</a:t>
            </a:fld>
            <a:endParaRPr lang="fr-FR"/>
          </a:p>
        </p:txBody>
      </p:sp>
    </p:spTree>
    <p:extLst>
      <p:ext uri="{BB962C8B-B14F-4D97-AF65-F5344CB8AC3E}">
        <p14:creationId xmlns:p14="http://schemas.microsoft.com/office/powerpoint/2010/main" val="109146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8</a:t>
            </a:fld>
            <a:endParaRPr lang="fr-FR"/>
          </a:p>
        </p:txBody>
      </p:sp>
    </p:spTree>
    <p:extLst>
      <p:ext uri="{BB962C8B-B14F-4D97-AF65-F5344CB8AC3E}">
        <p14:creationId xmlns:p14="http://schemas.microsoft.com/office/powerpoint/2010/main" val="311908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9</a:t>
            </a:fld>
            <a:endParaRPr lang="fr-FR"/>
          </a:p>
        </p:txBody>
      </p:sp>
    </p:spTree>
    <p:extLst>
      <p:ext uri="{BB962C8B-B14F-4D97-AF65-F5344CB8AC3E}">
        <p14:creationId xmlns:p14="http://schemas.microsoft.com/office/powerpoint/2010/main" val="118337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11</a:t>
            </a:fld>
            <a:endParaRPr lang="fr-FR"/>
          </a:p>
        </p:txBody>
      </p:sp>
    </p:spTree>
    <p:extLst>
      <p:ext uri="{BB962C8B-B14F-4D97-AF65-F5344CB8AC3E}">
        <p14:creationId xmlns:p14="http://schemas.microsoft.com/office/powerpoint/2010/main" val="78873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12</a:t>
            </a:fld>
            <a:endParaRPr lang="fr-FR"/>
          </a:p>
        </p:txBody>
      </p:sp>
    </p:spTree>
    <p:extLst>
      <p:ext uri="{BB962C8B-B14F-4D97-AF65-F5344CB8AC3E}">
        <p14:creationId xmlns:p14="http://schemas.microsoft.com/office/powerpoint/2010/main" val="114883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13</a:t>
            </a:fld>
            <a:endParaRPr lang="fr-FR"/>
          </a:p>
        </p:txBody>
      </p:sp>
    </p:spTree>
    <p:extLst>
      <p:ext uri="{BB962C8B-B14F-4D97-AF65-F5344CB8AC3E}">
        <p14:creationId xmlns:p14="http://schemas.microsoft.com/office/powerpoint/2010/main" val="165952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AEF9266-C6B9-4245-99F0-F50F884A7322}" type="slidenum">
              <a:rPr lang="fr-FR" smtClean="0"/>
              <a:pPr/>
              <a:t>14</a:t>
            </a:fld>
            <a:endParaRPr lang="fr-FR"/>
          </a:p>
        </p:txBody>
      </p:sp>
    </p:spTree>
    <p:extLst>
      <p:ext uri="{BB962C8B-B14F-4D97-AF65-F5344CB8AC3E}">
        <p14:creationId xmlns:p14="http://schemas.microsoft.com/office/powerpoint/2010/main" val="118898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52670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256130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CCFD9B-255C-43A2-A370-968CABEEEA2B}" type="slidenum">
              <a:rPr lang="fr-FR" smtClean="0"/>
              <a:pPr/>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074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3672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CCFD9B-255C-43A2-A370-968CABEEEA2B}" type="slidenum">
              <a:rPr lang="fr-FR" smtClean="0"/>
              <a:pPr/>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291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5679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66313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196298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113811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44987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249753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21676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76527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224070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30604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250F93E-6837-4C61-BA3D-A890CEBDB911}" type="datetimeFigureOut">
              <a:rPr lang="fr-FR" smtClean="0"/>
              <a:pPr/>
              <a:t>20/04/2023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CCFD9B-255C-43A2-A370-968CABEEEA2B}" type="slidenum">
              <a:rPr lang="fr-FR" smtClean="0"/>
              <a:pPr/>
              <a:t>‹N°›</a:t>
            </a:fld>
            <a:endParaRPr lang="fr-FR"/>
          </a:p>
        </p:txBody>
      </p:sp>
    </p:spTree>
    <p:extLst>
      <p:ext uri="{BB962C8B-B14F-4D97-AF65-F5344CB8AC3E}">
        <p14:creationId xmlns:p14="http://schemas.microsoft.com/office/powerpoint/2010/main" val="284011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250F93E-6837-4C61-BA3D-A890CEBDB911}" type="datetimeFigureOut">
              <a:rPr lang="fr-FR" smtClean="0"/>
              <a:pPr/>
              <a:t>20/04/2023</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0CCFD9B-255C-43A2-A370-968CABEEEA2B}" type="slidenum">
              <a:rPr lang="fr-FR" smtClean="0"/>
              <a:pPr/>
              <a:t>‹N°›</a:t>
            </a:fld>
            <a:endParaRPr lang="fr-FR"/>
          </a:p>
        </p:txBody>
      </p:sp>
    </p:spTree>
    <p:extLst>
      <p:ext uri="{BB962C8B-B14F-4D97-AF65-F5344CB8AC3E}">
        <p14:creationId xmlns:p14="http://schemas.microsoft.com/office/powerpoint/2010/main" val="248823893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1017458"/>
          </a:xfrm>
        </p:spPr>
        <p:txBody>
          <a:bodyPr>
            <a:normAutofit/>
          </a:bodyPr>
          <a:lstStyle/>
          <a:p>
            <a:pPr algn="ctr"/>
            <a:r>
              <a:rPr lang="fr-FR" sz="4400" i="1" dirty="0">
                <a:solidFill>
                  <a:srgbClr val="188DA8"/>
                </a:solidFill>
                <a:latin typeface="Algerian" panose="04020705040A02060702" pitchFamily="82" charset="0"/>
                <a:ea typeface="+mn-ea"/>
                <a:cs typeface="Arial" pitchFamily="34" charset="0"/>
              </a:rPr>
              <a:t>L’école</a:t>
            </a:r>
            <a:r>
              <a:rPr lang="fr-FR" sz="4400" dirty="0">
                <a:solidFill>
                  <a:schemeClr val="bg2">
                    <a:lumMod val="50000"/>
                  </a:schemeClr>
                </a:solidFill>
                <a:latin typeface="Algerian" pitchFamily="82" charset="0"/>
              </a:rPr>
              <a:t> </a:t>
            </a:r>
            <a:r>
              <a:rPr lang="fr-FR" sz="4400" i="1" dirty="0">
                <a:solidFill>
                  <a:srgbClr val="188DA8"/>
                </a:solidFill>
                <a:latin typeface="Algerian" panose="04020705040A02060702" pitchFamily="82" charset="0"/>
                <a:ea typeface="+mn-ea"/>
                <a:cs typeface="Arial" pitchFamily="34" charset="0"/>
              </a:rPr>
              <a:t>EN</a:t>
            </a:r>
            <a:r>
              <a:rPr lang="fr-FR" sz="4400" dirty="0">
                <a:solidFill>
                  <a:schemeClr val="bg2">
                    <a:lumMod val="50000"/>
                  </a:schemeClr>
                </a:solidFill>
                <a:latin typeface="Algerian" pitchFamily="82" charset="0"/>
              </a:rPr>
              <a:t> </a:t>
            </a:r>
            <a:r>
              <a:rPr lang="fr-FR" sz="4400" i="1" dirty="0">
                <a:solidFill>
                  <a:srgbClr val="188DA8"/>
                </a:solidFill>
                <a:latin typeface="Algerian" panose="04020705040A02060702" pitchFamily="82" charset="0"/>
                <a:ea typeface="+mn-ea"/>
                <a:cs typeface="Arial" pitchFamily="34" charset="0"/>
              </a:rPr>
              <a:t>ANGLETERRE</a:t>
            </a:r>
            <a:r>
              <a:rPr lang="fr-FR" sz="4400" dirty="0">
                <a:solidFill>
                  <a:schemeClr val="bg2">
                    <a:lumMod val="50000"/>
                  </a:schemeClr>
                </a:solidFill>
                <a:latin typeface="Algerian" pitchFamily="82" charset="0"/>
              </a:rPr>
              <a:t> </a:t>
            </a:r>
          </a:p>
        </p:txBody>
      </p:sp>
      <p:sp>
        <p:nvSpPr>
          <p:cNvPr id="3" name="Sous-titre 2"/>
          <p:cNvSpPr>
            <a:spLocks noGrp="1"/>
          </p:cNvSpPr>
          <p:nvPr>
            <p:ph type="subTitle" idx="1"/>
          </p:nvPr>
        </p:nvSpPr>
        <p:spPr>
          <a:xfrm>
            <a:off x="1115616" y="5733256"/>
            <a:ext cx="6768752" cy="648072"/>
          </a:xfrm>
        </p:spPr>
        <p:style>
          <a:lnRef idx="2">
            <a:schemeClr val="accent2"/>
          </a:lnRef>
          <a:fillRef idx="1">
            <a:schemeClr val="lt1"/>
          </a:fillRef>
          <a:effectRef idx="0">
            <a:schemeClr val="accent2"/>
          </a:effectRef>
          <a:fontRef idx="minor">
            <a:schemeClr val="dk1"/>
          </a:fontRef>
        </p:style>
        <p:txBody>
          <a:bodyPr>
            <a:noAutofit/>
          </a:bodyPr>
          <a:lstStyle/>
          <a:p>
            <a:pPr algn="ctr"/>
            <a:r>
              <a:rPr lang="fr-FR" sz="1600" b="1" i="1" dirty="0">
                <a:solidFill>
                  <a:srgbClr val="0070C0"/>
                </a:solidFill>
              </a:rPr>
              <a:t>Présenté par </a:t>
            </a:r>
            <a:r>
              <a:rPr lang="fr-FR" sz="1600" b="1" i="1" dirty="0" err="1">
                <a:solidFill>
                  <a:srgbClr val="0070C0"/>
                </a:solidFill>
              </a:rPr>
              <a:t>Rym</a:t>
            </a:r>
            <a:r>
              <a:rPr lang="fr-FR" sz="1600" b="1" i="1" dirty="0">
                <a:solidFill>
                  <a:srgbClr val="0070C0"/>
                </a:solidFill>
              </a:rPr>
              <a:t> / Zdig et </a:t>
            </a:r>
            <a:r>
              <a:rPr lang="fr-FR" sz="1600" b="1" i="1" dirty="0" err="1">
                <a:solidFill>
                  <a:srgbClr val="0070C0"/>
                </a:solidFill>
              </a:rPr>
              <a:t>Rafia</a:t>
            </a:r>
            <a:r>
              <a:rPr lang="fr-FR" sz="1600" b="1" i="1" dirty="0">
                <a:solidFill>
                  <a:srgbClr val="0070C0"/>
                </a:solidFill>
              </a:rPr>
              <a:t> / </a:t>
            </a:r>
            <a:r>
              <a:rPr lang="fr-FR" sz="1600" b="1" i="1" dirty="0" err="1">
                <a:solidFill>
                  <a:srgbClr val="0070C0"/>
                </a:solidFill>
              </a:rPr>
              <a:t>Nawaz</a:t>
            </a:r>
            <a:endParaRPr lang="fr-FR" sz="1600" b="1" i="1" dirty="0">
              <a:solidFill>
                <a:srgbClr val="0070C0"/>
              </a:solidFill>
            </a:endParaRPr>
          </a:p>
          <a:p>
            <a:pPr algn="ctr"/>
            <a:r>
              <a:rPr lang="fr-FR" sz="1600" b="1" i="1" dirty="0">
                <a:solidFill>
                  <a:srgbClr val="0070C0"/>
                </a:solidFill>
              </a:rPr>
              <a:t>CMI B</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97481"/>
            <a:ext cx="4176464" cy="2394281"/>
          </a:xfrm>
          <a:prstGeom prst="rect">
            <a:avLst/>
          </a:prstGeom>
        </p:spPr>
      </p:pic>
      <p:sp>
        <p:nvSpPr>
          <p:cNvPr id="8" name="Rectangle 7"/>
          <p:cNvSpPr/>
          <p:nvPr/>
        </p:nvSpPr>
        <p:spPr>
          <a:xfrm>
            <a:off x="11124728" y="76470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Drapeau Angleterre ⚑ Histoire, achat et vente du pavillon angl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931" y="1531130"/>
            <a:ext cx="3120281" cy="3120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63688" y="2780928"/>
            <a:ext cx="5424711" cy="3550238"/>
          </a:xfrm>
          <a:prstGeom prst="rect">
            <a:avLst/>
          </a:prstGeom>
        </p:spPr>
      </p:pic>
      <p:sp>
        <p:nvSpPr>
          <p:cNvPr id="4" name="Rectangle 3"/>
          <p:cNvSpPr/>
          <p:nvPr/>
        </p:nvSpPr>
        <p:spPr>
          <a:xfrm>
            <a:off x="702405" y="871732"/>
            <a:ext cx="6480720" cy="685059"/>
          </a:xfrm>
          <a:prstGeom prst="rect">
            <a:avLst/>
          </a:prstGeom>
        </p:spPr>
        <p:txBody>
          <a:bodyPr wrap="square">
            <a:spAutoFit/>
          </a:bodyPr>
          <a:lstStyle/>
          <a:p>
            <a:pPr>
              <a:lnSpc>
                <a:spcPct val="107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plupart des élèves prennent le bus scolaire pour se rendre a l école, d’autres y vont à pied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ous-titre 2"/>
          <p:cNvSpPr txBox="1">
            <a:spLocks/>
          </p:cNvSpPr>
          <p:nvPr/>
        </p:nvSpPr>
        <p:spPr>
          <a:xfrm>
            <a:off x="72008" y="-99392"/>
            <a:ext cx="9180512" cy="432048"/>
          </a:xfrm>
          <a:prstGeom prst="rect">
            <a:avLst/>
          </a:prstGeom>
          <a:solidFill>
            <a:schemeClr val="accent4">
              <a:lumMod val="75000"/>
            </a:schemeClr>
          </a:solidFill>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fr-FR" sz="2000" dirty="0">
                <a:solidFill>
                  <a:srgbClr val="FFFF00"/>
                </a:solidFill>
                <a:latin typeface="Algerian" panose="04020705040A02060702" pitchFamily="82" charset="0"/>
              </a:rPr>
              <a:t>Transport scolaire </a:t>
            </a:r>
            <a:r>
              <a:rPr lang="fr-FR" sz="2800" dirty="0">
                <a:solidFill>
                  <a:srgbClr val="FFFF00"/>
                </a:solidFill>
                <a:latin typeface="Algerian" panose="04020705040A02060702" pitchFamily="82" charset="0"/>
                <a:cs typeface="Arial" pitchFamily="34" charset="0"/>
              </a:rPr>
              <a:t> </a:t>
            </a: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681336" y="1340768"/>
            <a:ext cx="7272808" cy="180019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1331640" y="2575174"/>
            <a:ext cx="7056784"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i="1" dirty="0">
              <a:solidFill>
                <a:schemeClr val="accent1">
                  <a:lumMod val="50000"/>
                </a:schemeClr>
              </a:solidFill>
              <a:latin typeface="Arial" pitchFamily="34" charset="0"/>
              <a:cs typeface="Arial" pitchFamily="34" charset="0"/>
            </a:endParaRPr>
          </a:p>
        </p:txBody>
      </p:sp>
      <p:sp>
        <p:nvSpPr>
          <p:cNvPr id="2" name="Sous-titre 1"/>
          <p:cNvSpPr>
            <a:spLocks noGrp="1"/>
          </p:cNvSpPr>
          <p:nvPr>
            <p:ph type="subTitle" idx="1"/>
          </p:nvPr>
        </p:nvSpPr>
        <p:spPr>
          <a:xfrm>
            <a:off x="1331640" y="1774088"/>
            <a:ext cx="6838528" cy="1373978"/>
          </a:xfrm>
        </p:spPr>
        <p:txBody>
          <a:bodyPr/>
          <a:lstStyle/>
          <a:p>
            <a:r>
              <a:rPr lang="fr-FR" sz="4000" dirty="0">
                <a:solidFill>
                  <a:srgbClr val="002060"/>
                </a:solidFill>
                <a:latin typeface="Algerian" panose="04020705040A02060702" pitchFamily="82" charset="0"/>
              </a:rPr>
              <a:t>Les</a:t>
            </a:r>
            <a:r>
              <a:rPr lang="fr-FR" dirty="0">
                <a:solidFill>
                  <a:srgbClr val="002060"/>
                </a:solidFill>
                <a:latin typeface="Algerian" panose="04020705040A02060702" pitchFamily="82" charset="0"/>
              </a:rPr>
              <a:t> </a:t>
            </a:r>
            <a:r>
              <a:rPr lang="fr-FR" sz="4000" dirty="0">
                <a:solidFill>
                  <a:srgbClr val="002060"/>
                </a:solidFill>
                <a:latin typeface="Algerian" panose="04020705040A02060702" pitchFamily="82" charset="0"/>
              </a:rPr>
              <a:t>vacances scolaires</a:t>
            </a:r>
          </a:p>
          <a:p>
            <a:endParaRPr lang="fr-FR" dirty="0">
              <a:solidFill>
                <a:schemeClr val="bg2">
                  <a:lumMod val="50000"/>
                </a:schemeClr>
              </a:solidFill>
              <a:latin typeface="Algerian" panose="04020705040A02060702" pitchFamily="82" charset="0"/>
            </a:endParaRPr>
          </a:p>
        </p:txBody>
      </p:sp>
    </p:spTree>
    <p:extLst>
      <p:ext uri="{BB962C8B-B14F-4D97-AF65-F5344CB8AC3E}">
        <p14:creationId xmlns:p14="http://schemas.microsoft.com/office/powerpoint/2010/main" val="3987490496"/>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7384"/>
            <a:ext cx="9180512" cy="360040"/>
          </a:xfrm>
          <a:solidFill>
            <a:schemeClr val="accent4">
              <a:lumMod val="75000"/>
            </a:schemeClr>
          </a:solidFill>
        </p:spPr>
        <p:txBody>
          <a:bodyPr>
            <a:noAutofit/>
          </a:bodyPr>
          <a:lstStyle/>
          <a:p>
            <a:pPr algn="l"/>
            <a:r>
              <a:rPr lang="fr-FR" sz="2000" dirty="0">
                <a:solidFill>
                  <a:srgbClr val="FFFF00"/>
                </a:solidFill>
                <a:latin typeface="Algerian" panose="04020705040A02060702" pitchFamily="82" charset="0"/>
                <a:cs typeface="Arial" pitchFamily="34" charset="0"/>
              </a:rPr>
              <a:t>Les vacances scolaire </a:t>
            </a: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34474" y="2888940"/>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6" name="Sous-titre 2"/>
          <p:cNvSpPr txBox="1">
            <a:spLocks/>
          </p:cNvSpPr>
          <p:nvPr/>
        </p:nvSpPr>
        <p:spPr>
          <a:xfrm>
            <a:off x="467544" y="836712"/>
            <a:ext cx="8424936" cy="4896544"/>
          </a:xfrm>
          <a:prstGeom prst="rect">
            <a:avLst/>
          </a:prstGeom>
        </p:spPr>
        <p:txBody>
          <a:bodyPr vert="horz" lIns="91440" tIns="45720" rIns="91440" bIns="45720" rtlCol="0">
            <a:noAutofit/>
          </a:bodyPr>
          <a:lstStyle/>
          <a:p>
            <a:pPr lvl="1">
              <a:spcBef>
                <a:spcPts val="1800"/>
              </a:spcBef>
              <a:spcAft>
                <a:spcPts val="1800"/>
              </a:spcAft>
            </a:pPr>
            <a:endParaRPr lang="fr-FR" sz="2000" i="1" u="none" dirty="0">
              <a:solidFill>
                <a:schemeClr val="accent1">
                  <a:lumMod val="50000"/>
                </a:schemeClr>
              </a:solidFill>
              <a:latin typeface="Arial" pitchFamily="34" charset="0"/>
              <a:cs typeface="Arial" pitchFamily="34" charset="0"/>
            </a:endParaRPr>
          </a:p>
          <a:p>
            <a:pPr marL="914400" lvl="1" indent="-457200">
              <a:buFont typeface="Arial" pitchFamily="34" charset="0"/>
              <a:buChar char="•"/>
            </a:pPr>
            <a:endParaRPr lang="fr-FR" i="1" dirty="0">
              <a:solidFill>
                <a:schemeClr val="accent1">
                  <a:lumMod val="50000"/>
                </a:schemeClr>
              </a:solidFill>
              <a:latin typeface="Arial" pitchFamily="34" charset="0"/>
              <a:cs typeface="Arial" pitchFamily="34" charset="0"/>
            </a:endParaRPr>
          </a:p>
          <a:p>
            <a:pPr marL="914400" lvl="1" indent="-457200"/>
            <a:endParaRPr lang="fr-FR" i="1" u="none"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buFont typeface="Arial" pitchFamily="34" charset="0"/>
              <a:buChar char="•"/>
            </a:pPr>
            <a:endParaRPr kumimoji="0" lang="fr-FR" b="0" i="0" u="none"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a:p>
            <a:pPr marL="457200" lvl="0" indent="-457200">
              <a:spcBef>
                <a:spcPts val="600"/>
              </a:spcBef>
              <a:spcAft>
                <a:spcPts val="600"/>
              </a:spcAft>
            </a:pPr>
            <a:endParaRPr kumimoji="0" lang="fr-FR" b="0" i="0" u="none"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a:p>
            <a:pPr marL="457200" lvl="0" indent="-457200">
              <a:spcBef>
                <a:spcPts val="600"/>
              </a:spcBef>
              <a:spcAft>
                <a:spcPts val="600"/>
              </a:spcAft>
              <a:buFont typeface="+mj-lt"/>
              <a:buAutoNum type="arabicPeriod"/>
            </a:pPr>
            <a:endParaRPr kumimoji="0" lang="fr-FR" sz="2000" b="0" i="0" u="sng"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p:txBody>
      </p:sp>
      <p:sp>
        <p:nvSpPr>
          <p:cNvPr id="2" name="Rectangle 1"/>
          <p:cNvSpPr/>
          <p:nvPr/>
        </p:nvSpPr>
        <p:spPr>
          <a:xfrm>
            <a:off x="419960" y="1001766"/>
            <a:ext cx="8256496" cy="3319691"/>
          </a:xfrm>
          <a:prstGeom prst="rect">
            <a:avLst/>
          </a:prstGeom>
        </p:spPr>
        <p:txBody>
          <a:bodyPr wrap="square">
            <a:spAutoFit/>
          </a:bodyPr>
          <a:lstStyle/>
          <a:p>
            <a:pPr>
              <a:lnSpc>
                <a:spcPct val="107000"/>
              </a:lnSpc>
            </a:pPr>
            <a:r>
              <a:rPr lang="fr-FR" sz="2000" dirty="0">
                <a:latin typeface="Arial" panose="020B0604020202020204" pitchFamily="34" charset="0"/>
                <a:cs typeface="Arial" panose="020B0604020202020204" pitchFamily="34" charset="0"/>
              </a:rPr>
              <a:t>En Angleterre, l'année scolaire commence au cours de la première semaine de septembre et se termine au cours de la troisième semaine de juillet </a:t>
            </a:r>
          </a:p>
          <a:p>
            <a:pPr>
              <a:lnSpc>
                <a:spcPct val="107000"/>
              </a:lnSpc>
            </a:pPr>
            <a:endParaRPr lang="fr-FR" sz="2000" dirty="0">
              <a:latin typeface="Arial" panose="020B0604020202020204" pitchFamily="34" charset="0"/>
              <a:cs typeface="Arial" panose="020B0604020202020204" pitchFamily="34" charset="0"/>
            </a:endParaRPr>
          </a:p>
          <a:p>
            <a:pPr>
              <a:lnSpc>
                <a:spcPct val="107000"/>
              </a:lnSpc>
            </a:pPr>
            <a:r>
              <a:rPr lang="fr-FR" sz="2000" dirty="0">
                <a:latin typeface="Arial" panose="020B0604020202020204" pitchFamily="34" charset="0"/>
                <a:cs typeface="Arial" panose="020B0604020202020204" pitchFamily="34" charset="0"/>
              </a:rPr>
              <a:t>Les vacances d'été durent six semaines</a:t>
            </a:r>
          </a:p>
          <a:p>
            <a:pPr>
              <a:lnSpc>
                <a:spcPct val="107000"/>
              </a:lnSpc>
            </a:pPr>
            <a:endParaRPr lang="fr-FR" sz="2000" dirty="0">
              <a:latin typeface="Arial" panose="020B0604020202020204" pitchFamily="34" charset="0"/>
              <a:cs typeface="Arial" panose="020B0604020202020204" pitchFamily="34" charset="0"/>
            </a:endParaRPr>
          </a:p>
          <a:p>
            <a:pPr>
              <a:lnSpc>
                <a:spcPct val="107000"/>
              </a:lnSpc>
            </a:pPr>
            <a:r>
              <a:rPr lang="fr-FR" sz="2000" dirty="0">
                <a:latin typeface="Arial" panose="020B0604020202020204" pitchFamily="34" charset="0"/>
                <a:cs typeface="Arial" panose="020B0604020202020204" pitchFamily="34" charset="0"/>
              </a:rPr>
              <a:t>Les vacances de Noël et de Pâques durent deux semaines</a:t>
            </a:r>
          </a:p>
          <a:p>
            <a:pPr>
              <a:lnSpc>
                <a:spcPct val="107000"/>
              </a:lnSpc>
            </a:pPr>
            <a:endParaRPr lang="fr-FR" sz="2000" dirty="0">
              <a:latin typeface="Arial" panose="020B0604020202020204" pitchFamily="34" charset="0"/>
              <a:cs typeface="Arial" panose="020B0604020202020204" pitchFamily="34" charset="0"/>
            </a:endParaRPr>
          </a:p>
          <a:p>
            <a:pPr>
              <a:lnSpc>
                <a:spcPct val="107000"/>
              </a:lnSpc>
            </a:pPr>
            <a:r>
              <a:rPr lang="fr-FR" sz="2000" dirty="0">
                <a:latin typeface="Arial" panose="020B0604020202020204" pitchFamily="34" charset="0"/>
                <a:cs typeface="Arial" panose="020B0604020202020204" pitchFamily="34" charset="0"/>
              </a:rPr>
              <a:t>Il y a une semaine de congé au milieu de chaque trimestre.</a:t>
            </a:r>
          </a:p>
          <a:p>
            <a:pP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1628800"/>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1331640" y="2575174"/>
            <a:ext cx="7056784"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i="1" dirty="0">
              <a:solidFill>
                <a:schemeClr val="accent1">
                  <a:lumMod val="50000"/>
                </a:schemeClr>
              </a:solidFill>
              <a:latin typeface="Arial" pitchFamily="34" charset="0"/>
              <a:cs typeface="Arial" pitchFamily="34" charset="0"/>
            </a:endParaRPr>
          </a:p>
        </p:txBody>
      </p:sp>
      <p:sp>
        <p:nvSpPr>
          <p:cNvPr id="2" name="Sous-titre 1"/>
          <p:cNvSpPr>
            <a:spLocks noGrp="1"/>
          </p:cNvSpPr>
          <p:nvPr>
            <p:ph type="subTitle" idx="1"/>
          </p:nvPr>
        </p:nvSpPr>
        <p:spPr>
          <a:xfrm>
            <a:off x="1656792" y="2173995"/>
            <a:ext cx="6406480" cy="802358"/>
          </a:xfrm>
        </p:spPr>
        <p:txBody>
          <a:bodyPr/>
          <a:lstStyle/>
          <a:p>
            <a:r>
              <a:rPr lang="fr-FR" sz="4000" dirty="0">
                <a:solidFill>
                  <a:srgbClr val="002060"/>
                </a:solidFill>
                <a:latin typeface="Algerian" panose="04020705040A02060702" pitchFamily="82" charset="0"/>
              </a:rPr>
              <a:t>L’uniforme scolaire</a:t>
            </a:r>
          </a:p>
          <a:p>
            <a:endParaRPr lang="fr-FR" dirty="0">
              <a:solidFill>
                <a:schemeClr val="bg2">
                  <a:lumMod val="50000"/>
                </a:schemeClr>
              </a:solidFill>
              <a:latin typeface="Algerian" panose="04020705040A02060702" pitchFamily="82" charset="0"/>
            </a:endParaRPr>
          </a:p>
        </p:txBody>
      </p:sp>
    </p:spTree>
    <p:extLst>
      <p:ext uri="{BB962C8B-B14F-4D97-AF65-F5344CB8AC3E}">
        <p14:creationId xmlns:p14="http://schemas.microsoft.com/office/powerpoint/2010/main" val="2434376222"/>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99392"/>
            <a:ext cx="9180512" cy="504056"/>
          </a:xfrm>
          <a:solidFill>
            <a:schemeClr val="accent4">
              <a:lumMod val="75000"/>
            </a:schemeClr>
          </a:solidFill>
        </p:spPr>
        <p:txBody>
          <a:bodyPr>
            <a:noAutofit/>
          </a:bodyPr>
          <a:lstStyle/>
          <a:p>
            <a:pPr algn="l"/>
            <a:r>
              <a:rPr lang="fr-FR" sz="2800" dirty="0">
                <a:solidFill>
                  <a:srgbClr val="FFFF00"/>
                </a:solidFill>
                <a:latin typeface="Algerian" panose="04020705040A02060702" pitchFamily="82" charset="0"/>
                <a:cs typeface="Arial" pitchFamily="34" charset="0"/>
              </a:rPr>
              <a:t>L’uniforme scolaire</a:t>
            </a:r>
            <a:r>
              <a:rPr lang="fr-FR" sz="2800" dirty="0">
                <a:solidFill>
                  <a:srgbClr val="FFFF00"/>
                </a:solidFill>
                <a:latin typeface="Arial" pitchFamily="34" charset="0"/>
                <a:cs typeface="Arial" pitchFamily="34" charset="0"/>
              </a:rPr>
              <a:t> </a:t>
            </a: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467544" y="1052736"/>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6" name="Sous-titre 2"/>
          <p:cNvSpPr txBox="1">
            <a:spLocks/>
          </p:cNvSpPr>
          <p:nvPr/>
        </p:nvSpPr>
        <p:spPr>
          <a:xfrm>
            <a:off x="467544" y="1052736"/>
            <a:ext cx="8424936" cy="4896544"/>
          </a:xfrm>
          <a:prstGeom prst="rect">
            <a:avLst/>
          </a:prstGeom>
        </p:spPr>
        <p:txBody>
          <a:bodyPr vert="horz" lIns="91440" tIns="45720" rIns="91440" bIns="45720" rtlCol="0">
            <a:noAutofit/>
          </a:bodyPr>
          <a:lstStyle/>
          <a:p>
            <a:pPr lvl="0">
              <a:spcBef>
                <a:spcPts val="600"/>
              </a:spcBef>
              <a:spcAft>
                <a:spcPts val="600"/>
              </a:spcAft>
            </a:pPr>
            <a:endParaRPr lang="fr-FR" sz="2000"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pPr>
            <a:endParaRPr lang="fr-FR"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buFont typeface="+mj-lt"/>
              <a:buAutoNum type="arabicPeriod"/>
            </a:pPr>
            <a:endParaRPr kumimoji="0" lang="fr-FR" sz="2000" b="0" i="0" u="sng"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p:txBody>
      </p:sp>
      <p:sp>
        <p:nvSpPr>
          <p:cNvPr id="2" name="Rectangle 1"/>
          <p:cNvSpPr/>
          <p:nvPr/>
        </p:nvSpPr>
        <p:spPr>
          <a:xfrm>
            <a:off x="611560" y="1268760"/>
            <a:ext cx="7488832" cy="2701381"/>
          </a:xfrm>
          <a:prstGeom prst="rect">
            <a:avLst/>
          </a:prstGeom>
        </p:spPr>
        <p:txBody>
          <a:bodyPr wrap="square">
            <a:spAutoFit/>
          </a:bodyPr>
          <a:lstStyle/>
          <a:p>
            <a:pPr algn="just" fontAlgn="t">
              <a:lnSpc>
                <a:spcPct val="107000"/>
              </a:lnSpc>
              <a:spcAft>
                <a:spcPts val="0"/>
              </a:spcAft>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Dans l’école anglaise, l'uniforme permet de construire une identité collective. Il donne à l'établissement une visibilité interne et externe. Il permet d'aider à créer un sentiment d'appartenance et de fierté</a:t>
            </a:r>
            <a:endParaRPr lang="fr-FR"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Les garçons portent généralement un pantalon en tissu, une chemise blanche avec cravate avec un pull puis une veste</a:t>
            </a:r>
            <a:endParaRPr lang="fr-FR"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Les filles portent une jupe en tissu, une chemise blanche avec une cravate et un pull puis un </a:t>
            </a:r>
            <a:r>
              <a:rPr lang="fr-FR" dirty="0" err="1">
                <a:solidFill>
                  <a:srgbClr val="000000"/>
                </a:solidFill>
                <a:latin typeface="Arial" panose="020B0604020202020204" pitchFamily="34" charset="0"/>
                <a:ea typeface="Times New Roman" panose="02020603050405020304" pitchFamily="18" charset="0"/>
                <a:cs typeface="Arial" panose="020B0604020202020204" pitchFamily="34" charset="0"/>
              </a:rPr>
              <a:t>blazzer</a:t>
            </a:r>
            <a:endParaRPr lang="fr-FR"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2411760" y="3756745"/>
            <a:ext cx="4176464" cy="2192535"/>
          </a:xfrm>
          <a:prstGeom prst="rect">
            <a:avLst/>
          </a:prstGeom>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1628800"/>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1331640" y="2575174"/>
            <a:ext cx="7056784"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i="1" dirty="0">
              <a:solidFill>
                <a:schemeClr val="accent1">
                  <a:lumMod val="50000"/>
                </a:schemeClr>
              </a:solidFill>
              <a:latin typeface="Arial" pitchFamily="34" charset="0"/>
              <a:cs typeface="Arial" pitchFamily="34" charset="0"/>
            </a:endParaRPr>
          </a:p>
        </p:txBody>
      </p:sp>
      <p:sp>
        <p:nvSpPr>
          <p:cNvPr id="2" name="Sous-titre 1"/>
          <p:cNvSpPr>
            <a:spLocks noGrp="1"/>
          </p:cNvSpPr>
          <p:nvPr>
            <p:ph type="subTitle" idx="1"/>
          </p:nvPr>
        </p:nvSpPr>
        <p:spPr>
          <a:xfrm>
            <a:off x="1656792" y="2173995"/>
            <a:ext cx="6406480" cy="802358"/>
          </a:xfrm>
        </p:spPr>
        <p:txBody>
          <a:bodyPr/>
          <a:lstStyle/>
          <a:p>
            <a:r>
              <a:rPr lang="fr-FR" sz="4000" dirty="0">
                <a:solidFill>
                  <a:srgbClr val="002060"/>
                </a:solidFill>
                <a:latin typeface="Algerian" panose="04020705040A02060702" pitchFamily="82" charset="0"/>
              </a:rPr>
              <a:t>Les sports pratiqués</a:t>
            </a:r>
          </a:p>
          <a:p>
            <a:endParaRPr lang="fr-FR" dirty="0">
              <a:solidFill>
                <a:schemeClr val="bg2">
                  <a:lumMod val="50000"/>
                </a:schemeClr>
              </a:solidFill>
              <a:latin typeface="Algerian" panose="04020705040A02060702" pitchFamily="82" charset="0"/>
            </a:endParaRPr>
          </a:p>
        </p:txBody>
      </p:sp>
    </p:spTree>
    <p:extLst>
      <p:ext uri="{BB962C8B-B14F-4D97-AF65-F5344CB8AC3E}">
        <p14:creationId xmlns:p14="http://schemas.microsoft.com/office/powerpoint/2010/main" val="3135521739"/>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27570" cy="382555"/>
          </a:xfrm>
          <a:solidFill>
            <a:schemeClr val="accent4">
              <a:lumMod val="75000"/>
            </a:schemeClr>
          </a:solidFill>
        </p:spPr>
        <p:txBody>
          <a:bodyPr>
            <a:noAutofit/>
          </a:bodyPr>
          <a:lstStyle/>
          <a:p>
            <a:pPr algn="l"/>
            <a:r>
              <a:rPr lang="fr-FR" sz="2000" dirty="0">
                <a:solidFill>
                  <a:srgbClr val="FFFF00"/>
                </a:solidFill>
                <a:latin typeface="Algerian" panose="04020705040A02060702" pitchFamily="82" charset="0"/>
                <a:cs typeface="Arial" pitchFamily="34" charset="0"/>
              </a:rPr>
              <a:t>Les sports pratiqués </a:t>
            </a: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467544" y="1052736"/>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p:txBody>
      </p:sp>
      <p:sp>
        <p:nvSpPr>
          <p:cNvPr id="6" name="Sous-titre 2"/>
          <p:cNvSpPr txBox="1">
            <a:spLocks/>
          </p:cNvSpPr>
          <p:nvPr/>
        </p:nvSpPr>
        <p:spPr>
          <a:xfrm>
            <a:off x="467544" y="1052736"/>
            <a:ext cx="8424936" cy="4896544"/>
          </a:xfrm>
          <a:prstGeom prst="rect">
            <a:avLst/>
          </a:prstGeom>
        </p:spPr>
        <p:txBody>
          <a:bodyPr vert="horz" lIns="91440" tIns="45720" rIns="91440" bIns="45720" rtlCol="0">
            <a:noAutofit/>
          </a:bodyPr>
          <a:lstStyle/>
          <a:p>
            <a:pPr lvl="0">
              <a:spcBef>
                <a:spcPts val="600"/>
              </a:spcBef>
              <a:spcAft>
                <a:spcPts val="600"/>
              </a:spcAft>
            </a:pPr>
            <a:r>
              <a:rPr lang="fr-FR" sz="2000" dirty="0">
                <a:solidFill>
                  <a:schemeClr val="accent1">
                    <a:lumMod val="50000"/>
                  </a:schemeClr>
                </a:solidFill>
                <a:latin typeface="Arial" pitchFamily="34" charset="0"/>
                <a:cs typeface="Arial" pitchFamily="34" charset="0"/>
              </a:rPr>
              <a:t>Les sports pratiqués dans les écoles primaire en Angleterre  sont le rugby, le football, le tennis et le handball</a:t>
            </a:r>
            <a:endParaRPr kumimoji="0" lang="fr-FR" sz="2000" b="0" i="0"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52" y="2636913"/>
            <a:ext cx="7617688" cy="3305472"/>
          </a:xfrm>
          <a:prstGeom prst="rect">
            <a:avLst/>
          </a:prstGeom>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331" y="-274138"/>
            <a:ext cx="9045827" cy="542090"/>
          </a:xfrm>
          <a:solidFill>
            <a:schemeClr val="accent4">
              <a:lumMod val="75000"/>
            </a:schemeClr>
          </a:solidFill>
        </p:spPr>
        <p:txBody>
          <a:bodyPr>
            <a:noAutofit/>
          </a:bodyPr>
          <a:lstStyle/>
          <a:p>
            <a:pPr algn="l"/>
            <a:r>
              <a:rPr lang="fr-FR" sz="2800" dirty="0">
                <a:solidFill>
                  <a:schemeClr val="tx1"/>
                </a:solidFill>
                <a:highlight>
                  <a:srgbClr val="0000FF"/>
                </a:highlight>
                <a:latin typeface="Arial" pitchFamily="34" charset="0"/>
                <a:cs typeface="Arial" pitchFamily="34" charset="0"/>
              </a:rPr>
              <a:t>QUIZZ SURPRISE !!!</a:t>
            </a:r>
          </a:p>
        </p:txBody>
      </p:sp>
      <p:sp>
        <p:nvSpPr>
          <p:cNvPr id="4" name="Sous-titre 2"/>
          <p:cNvSpPr txBox="1">
            <a:spLocks/>
          </p:cNvSpPr>
          <p:nvPr/>
        </p:nvSpPr>
        <p:spPr>
          <a:xfrm>
            <a:off x="467544" y="166328"/>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161056" y="578295"/>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6" name="Sous-titre 2"/>
          <p:cNvSpPr txBox="1">
            <a:spLocks/>
          </p:cNvSpPr>
          <p:nvPr/>
        </p:nvSpPr>
        <p:spPr>
          <a:xfrm>
            <a:off x="467544" y="1052736"/>
            <a:ext cx="8424936" cy="4896544"/>
          </a:xfrm>
          <a:prstGeom prst="rect">
            <a:avLst/>
          </a:prstGeom>
        </p:spPr>
        <p:txBody>
          <a:bodyPr vert="horz" lIns="91440" tIns="45720" rIns="91440" bIns="45720" rtlCol="0">
            <a:noAutofit/>
          </a:bodyPr>
          <a:lstStyle/>
          <a:p>
            <a:pPr lvl="0">
              <a:spcBef>
                <a:spcPts val="600"/>
              </a:spcBef>
              <a:spcAft>
                <a:spcPts val="600"/>
              </a:spcAft>
            </a:pPr>
            <a:endParaRPr lang="fr-FR" sz="2000"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pPr>
            <a:endParaRPr lang="fr-FR"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buFont typeface="+mj-lt"/>
              <a:buAutoNum type="arabicPeriod"/>
            </a:pPr>
            <a:endParaRPr kumimoji="0" lang="fr-FR" sz="2000" b="0" i="0" u="sng" strike="noStrike" kern="1200" cap="none" spc="0" normalizeH="0" noProof="0" dirty="0">
              <a:ln>
                <a:noFill/>
              </a:ln>
              <a:solidFill>
                <a:schemeClr val="accent1">
                  <a:lumMod val="50000"/>
                </a:schemeClr>
              </a:solidFill>
              <a:effectLst/>
              <a:uLnTx/>
              <a:uFillTx/>
              <a:latin typeface="Arial" pitchFamily="34" charset="0"/>
              <a:cs typeface="Arial"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144" y="832241"/>
            <a:ext cx="6379712" cy="5528894"/>
          </a:xfrm>
          <a:prstGeom prst="rect">
            <a:avLst/>
          </a:prstGeom>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6512" y="188640"/>
            <a:ext cx="9180512" cy="432048"/>
          </a:xfrm>
          <a:solidFill>
            <a:schemeClr val="accent4">
              <a:lumMod val="75000"/>
            </a:schemeClr>
          </a:solidFill>
        </p:spPr>
        <p:txBody>
          <a:bodyPr>
            <a:noAutofit/>
          </a:bodyPr>
          <a:lstStyle/>
          <a:p>
            <a:pPr algn="l"/>
            <a:endParaRPr lang="fr-FR" sz="2800" dirty="0">
              <a:solidFill>
                <a:schemeClr val="tx1"/>
              </a:solidFill>
              <a:latin typeface="Arial" pitchFamily="34" charset="0"/>
              <a:cs typeface="Arial" pitchFamily="34" charset="0"/>
            </a:endParaRP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467544" y="1052736"/>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6" name="Sous-titre 2"/>
          <p:cNvSpPr txBox="1">
            <a:spLocks/>
          </p:cNvSpPr>
          <p:nvPr/>
        </p:nvSpPr>
        <p:spPr>
          <a:xfrm>
            <a:off x="467544" y="836712"/>
            <a:ext cx="8424936" cy="4896544"/>
          </a:xfrm>
          <a:prstGeom prst="rect">
            <a:avLst/>
          </a:prstGeom>
        </p:spPr>
        <p:txBody>
          <a:bodyPr vert="horz" lIns="91440" tIns="45720" rIns="91440" bIns="45720" rtlCol="0">
            <a:noAutofit/>
          </a:bodyPr>
          <a:lstStyle/>
          <a:p>
            <a:pPr lvl="0">
              <a:spcBef>
                <a:spcPts val="600"/>
              </a:spcBef>
              <a:spcAft>
                <a:spcPts val="600"/>
              </a:spcAft>
            </a:pPr>
            <a:endParaRPr lang="fr-FR" sz="2000"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pPr>
            <a:endParaRPr lang="fr-FR" dirty="0">
              <a:solidFill>
                <a:schemeClr val="accent1">
                  <a:lumMod val="50000"/>
                </a:schemeClr>
              </a:solidFill>
              <a:latin typeface="Arial" pitchFamily="34" charset="0"/>
              <a:cs typeface="Arial" pitchFamily="34" charset="0"/>
            </a:endParaRPr>
          </a:p>
          <a:p>
            <a:pPr marL="457200" lvl="0" indent="-457200">
              <a:spcBef>
                <a:spcPts val="600"/>
              </a:spcBef>
              <a:spcAft>
                <a:spcPts val="600"/>
              </a:spcAft>
            </a:pPr>
            <a:r>
              <a:rPr lang="fr-FR" b="1" i="1" dirty="0">
                <a:solidFill>
                  <a:srgbClr val="FF0000"/>
                </a:solidFill>
                <a:latin typeface="Arial" pitchFamily="34" charset="0"/>
                <a:cs typeface="Arial" pitchFamily="34" charset="0"/>
              </a:rPr>
              <a:t>Combien de semaines les vacances d’été durent-elles ?</a:t>
            </a:r>
          </a:p>
          <a:p>
            <a:pPr marL="457200" lvl="0" indent="-457200">
              <a:spcBef>
                <a:spcPts val="600"/>
              </a:spcBef>
              <a:spcAft>
                <a:spcPts val="600"/>
              </a:spcAft>
            </a:pPr>
            <a:r>
              <a:rPr kumimoji="0" lang="fr-FR" b="1" i="1" strike="noStrike" kern="1200" cap="none" spc="0" normalizeH="0" noProof="0" dirty="0">
                <a:ln>
                  <a:noFill/>
                </a:ln>
                <a:solidFill>
                  <a:srgbClr val="FF0000"/>
                </a:solidFill>
                <a:effectLst/>
                <a:uLnTx/>
                <a:uFillTx/>
                <a:latin typeface="Arial" pitchFamily="34" charset="0"/>
                <a:cs typeface="Arial" pitchFamily="34" charset="0"/>
              </a:rPr>
              <a:t>Citez nous 3 matières enseignées </a:t>
            </a:r>
          </a:p>
          <a:p>
            <a:pPr marL="457200" lvl="0" indent="-457200">
              <a:spcBef>
                <a:spcPts val="600"/>
              </a:spcBef>
              <a:spcAft>
                <a:spcPts val="600"/>
              </a:spcAft>
            </a:pPr>
            <a:r>
              <a:rPr lang="fr-FR" b="1" i="1" dirty="0">
                <a:solidFill>
                  <a:srgbClr val="FF0000"/>
                </a:solidFill>
                <a:latin typeface="Arial" pitchFamily="34" charset="0"/>
                <a:cs typeface="Arial" pitchFamily="34" charset="0"/>
              </a:rPr>
              <a:t>Combien d’heures dure la journée de cours des élèves </a:t>
            </a:r>
            <a:r>
              <a:rPr kumimoji="0" lang="fr-FR" b="1" i="1" strike="noStrike" kern="1200" cap="none" spc="0" normalizeH="0" noProof="0" dirty="0">
                <a:ln>
                  <a:noFill/>
                </a:ln>
                <a:solidFill>
                  <a:srgbClr val="FF0000"/>
                </a:solidFill>
                <a:effectLst/>
                <a:uLnTx/>
                <a:uFillTx/>
                <a:latin typeface="Arial" pitchFamily="34" charset="0"/>
                <a:cs typeface="Arial" pitchFamily="34" charset="0"/>
              </a:rPr>
              <a:t> ?</a:t>
            </a:r>
          </a:p>
          <a:p>
            <a:pPr lvl="0">
              <a:spcBef>
                <a:spcPts val="600"/>
              </a:spcBef>
              <a:spcAft>
                <a:spcPts val="600"/>
              </a:spcAft>
            </a:pPr>
            <a:r>
              <a:rPr lang="fr-FR" b="1" dirty="0">
                <a:solidFill>
                  <a:srgbClr val="FF0000"/>
                </a:solidFill>
                <a:latin typeface="Arial" pitchFamily="34" charset="0"/>
                <a:cs typeface="Arial" pitchFamily="34" charset="0"/>
              </a:rPr>
              <a:t>A quel âge l’école est-elle obligatoire en Angleterre?</a:t>
            </a:r>
          </a:p>
          <a:p>
            <a:pPr lvl="0">
              <a:spcBef>
                <a:spcPts val="600"/>
              </a:spcBef>
              <a:spcAft>
                <a:spcPts val="600"/>
              </a:spcAft>
            </a:pPr>
            <a:r>
              <a:rPr lang="fr-FR" b="1" dirty="0">
                <a:solidFill>
                  <a:srgbClr val="FF0000"/>
                </a:solidFill>
                <a:latin typeface="Arial" pitchFamily="34" charset="0"/>
                <a:cs typeface="Arial" pitchFamily="34" charset="0"/>
              </a:rPr>
              <a:t>Citez</a:t>
            </a:r>
            <a:r>
              <a:rPr kumimoji="0" lang="fr-FR" b="1" strike="noStrike" kern="1200" cap="none" spc="0" normalizeH="0" noProof="0" dirty="0">
                <a:ln>
                  <a:noFill/>
                </a:ln>
                <a:solidFill>
                  <a:srgbClr val="FF0000"/>
                </a:solidFill>
                <a:effectLst/>
                <a:uLnTx/>
                <a:uFillTx/>
                <a:latin typeface="Arial" pitchFamily="34" charset="0"/>
                <a:cs typeface="Arial" pitchFamily="34" charset="0"/>
              </a:rPr>
              <a:t> nous 3 sport</a:t>
            </a:r>
            <a:r>
              <a:rPr lang="fr-FR" b="1" dirty="0">
                <a:solidFill>
                  <a:srgbClr val="FF0000"/>
                </a:solidFill>
                <a:latin typeface="Arial" pitchFamily="34" charset="0"/>
                <a:cs typeface="Arial" pitchFamily="34" charset="0"/>
              </a:rPr>
              <a:t>s pratiqués </a:t>
            </a:r>
          </a:p>
          <a:p>
            <a:pPr lvl="0">
              <a:spcBef>
                <a:spcPts val="600"/>
              </a:spcBef>
              <a:spcAft>
                <a:spcPts val="600"/>
              </a:spcAft>
            </a:pPr>
            <a:r>
              <a:rPr lang="fr-FR" b="1" dirty="0">
                <a:solidFill>
                  <a:srgbClr val="FF0000"/>
                </a:solidFill>
                <a:latin typeface="Arial" pitchFamily="34" charset="0"/>
                <a:cs typeface="Arial" pitchFamily="34" charset="0"/>
              </a:rPr>
              <a:t>Combien de temps durent les vacances de Noel et Pâques ?</a:t>
            </a:r>
          </a:p>
          <a:p>
            <a:pPr lvl="0">
              <a:spcBef>
                <a:spcPts val="600"/>
              </a:spcBef>
              <a:spcAft>
                <a:spcPts val="600"/>
              </a:spcAft>
            </a:pPr>
            <a:endParaRPr kumimoji="0" lang="fr-FR" b="1" u="sng" strike="noStrike" kern="1200" cap="none" spc="0" normalizeH="0" noProof="0" dirty="0">
              <a:ln>
                <a:noFill/>
              </a:ln>
              <a:solidFill>
                <a:srgbClr val="FF0000"/>
              </a:solidFill>
              <a:effectLst/>
              <a:uLnTx/>
              <a:uFillTx/>
              <a:latin typeface="Arial" pitchFamily="34" charset="0"/>
              <a:cs typeface="Arial" pitchFamily="34" charset="0"/>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5203B-3962-CD71-B831-CF74AC37E02D}"/>
              </a:ext>
            </a:extLst>
          </p:cNvPr>
          <p:cNvSpPr>
            <a:spLocks noGrp="1"/>
          </p:cNvSpPr>
          <p:nvPr>
            <p:ph type="title"/>
          </p:nvPr>
        </p:nvSpPr>
        <p:spPr>
          <a:xfrm>
            <a:off x="1945201" y="624110"/>
            <a:ext cx="6589199" cy="1280890"/>
          </a:xfrm>
        </p:spPr>
        <p:txBody>
          <a:bodyPr/>
          <a:lstStyle/>
          <a:p>
            <a:endParaRPr lang="fr-FR" dirty="0"/>
          </a:p>
        </p:txBody>
      </p:sp>
      <p:sp>
        <p:nvSpPr>
          <p:cNvPr id="3" name="Espace réservé du contenu 2">
            <a:extLst>
              <a:ext uri="{FF2B5EF4-FFF2-40B4-BE49-F238E27FC236}">
                <a16:creationId xmlns:a16="http://schemas.microsoft.com/office/drawing/2014/main" id="{9253C4DC-297D-723A-D3CF-4A9FA6EFAF17}"/>
              </a:ext>
            </a:extLst>
          </p:cNvPr>
          <p:cNvSpPr>
            <a:spLocks noGrp="1"/>
          </p:cNvSpPr>
          <p:nvPr>
            <p:ph idx="1"/>
          </p:nvPr>
        </p:nvSpPr>
        <p:spPr>
          <a:xfrm>
            <a:off x="1835696" y="3140968"/>
            <a:ext cx="6157977" cy="2952328"/>
          </a:xfrm>
        </p:spPr>
        <p:txBody>
          <a:bodyPr>
            <a:normAutofit/>
          </a:bodyPr>
          <a:lstStyle/>
          <a:p>
            <a:pPr marL="0" indent="0" algn="ctr">
              <a:buNone/>
            </a:pPr>
            <a:r>
              <a:rPr lang="fr-FR" sz="5400" dirty="0">
                <a:solidFill>
                  <a:srgbClr val="0070C0"/>
                </a:solidFill>
                <a:latin typeface="Algerian" panose="04020705040A02060702" pitchFamily="82" charset="0"/>
              </a:rPr>
              <a:t>Merci de votre attention</a:t>
            </a:r>
          </a:p>
        </p:txBody>
      </p:sp>
    </p:spTree>
    <p:extLst>
      <p:ext uri="{BB962C8B-B14F-4D97-AF65-F5344CB8AC3E}">
        <p14:creationId xmlns:p14="http://schemas.microsoft.com/office/powerpoint/2010/main" val="113129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332656"/>
            <a:ext cx="6120680" cy="648072"/>
          </a:xfrm>
        </p:spPr>
        <p:txBody>
          <a:bodyPr>
            <a:noAutofit/>
          </a:bodyPr>
          <a:lstStyle/>
          <a:p>
            <a:pPr algn="ctr"/>
            <a:r>
              <a:rPr lang="fr-FR" sz="3600" b="1" i="1" dirty="0">
                <a:solidFill>
                  <a:srgbClr val="188DA8"/>
                </a:solidFill>
                <a:latin typeface="Algerian" panose="04020705040A02060702" pitchFamily="82" charset="0"/>
                <a:cs typeface="Arial" pitchFamily="34" charset="0"/>
              </a:rPr>
              <a:t>SOMMAIRE</a:t>
            </a:r>
          </a:p>
          <a:p>
            <a:pPr algn="ctr"/>
            <a:endParaRPr lang="fr-FR" sz="3600" b="1" i="1" dirty="0">
              <a:solidFill>
                <a:srgbClr val="188DA8"/>
              </a:solidFill>
              <a:latin typeface="Algerian" panose="04020705040A02060702" pitchFamily="82" charset="0"/>
              <a:cs typeface="Arial" pitchFamily="34" charset="0"/>
            </a:endParaRPr>
          </a:p>
          <a:p>
            <a:r>
              <a:rPr lang="fr-FR" sz="2600" b="1" i="1" dirty="0">
                <a:solidFill>
                  <a:srgbClr val="188DA8"/>
                </a:solidFill>
                <a:latin typeface="Arial" panose="020B0604020202020204" pitchFamily="34" charset="0"/>
                <a:cs typeface="Arial" panose="020B0604020202020204" pitchFamily="34" charset="0"/>
              </a:rPr>
              <a:t>L’école primaire en Angleterre </a:t>
            </a:r>
          </a:p>
          <a:p>
            <a:r>
              <a:rPr lang="fr-FR" sz="2600" b="1" i="1" dirty="0">
                <a:solidFill>
                  <a:srgbClr val="188DA8"/>
                </a:solidFill>
                <a:latin typeface="Arial" panose="020B0604020202020204" pitchFamily="34" charset="0"/>
                <a:cs typeface="Arial" panose="020B0604020202020204" pitchFamily="34" charset="0"/>
              </a:rPr>
              <a:t>Les journées a l’école en Angleterre</a:t>
            </a:r>
          </a:p>
          <a:p>
            <a:r>
              <a:rPr lang="fr-FR" sz="2600" b="1" i="1" dirty="0">
                <a:solidFill>
                  <a:srgbClr val="188DA8"/>
                </a:solidFill>
                <a:latin typeface="Arial" panose="020B0604020202020204" pitchFamily="34" charset="0"/>
                <a:cs typeface="Arial" panose="020B0604020202020204" pitchFamily="34" charset="0"/>
              </a:rPr>
              <a:t>Les matières enseignées en Angleterre</a:t>
            </a:r>
          </a:p>
          <a:p>
            <a:r>
              <a:rPr lang="fr-FR" sz="2600" b="1" i="1" dirty="0">
                <a:solidFill>
                  <a:srgbClr val="188DA8"/>
                </a:solidFill>
                <a:latin typeface="Arial" panose="020B0604020202020204" pitchFamily="34" charset="0"/>
                <a:cs typeface="Arial" panose="020B0604020202020204" pitchFamily="34" charset="0"/>
              </a:rPr>
              <a:t>Les transports scolaire en Angleterre</a:t>
            </a:r>
          </a:p>
          <a:p>
            <a:r>
              <a:rPr lang="fr-FR" sz="2600" b="1" i="1" dirty="0">
                <a:solidFill>
                  <a:srgbClr val="188DA8"/>
                </a:solidFill>
                <a:latin typeface="Arial" panose="020B0604020202020204" pitchFamily="34" charset="0"/>
                <a:cs typeface="Arial" panose="020B0604020202020204" pitchFamily="34" charset="0"/>
              </a:rPr>
              <a:t>Les vacances scolaires en Angleterre</a:t>
            </a:r>
          </a:p>
          <a:p>
            <a:r>
              <a:rPr lang="fr-FR" sz="2600" b="1" i="1" dirty="0">
                <a:solidFill>
                  <a:srgbClr val="188DA8"/>
                </a:solidFill>
                <a:latin typeface="Arial" panose="020B0604020202020204" pitchFamily="34" charset="0"/>
                <a:cs typeface="Arial" panose="020B0604020202020204" pitchFamily="34" charset="0"/>
              </a:rPr>
              <a:t>L’ uniforme scolaire en Angleterre</a:t>
            </a:r>
          </a:p>
          <a:p>
            <a:r>
              <a:rPr lang="fr-FR" sz="2600" b="1" i="1" dirty="0">
                <a:solidFill>
                  <a:srgbClr val="188DA8"/>
                </a:solidFill>
                <a:latin typeface="Arial" panose="020B0604020202020204" pitchFamily="34" charset="0"/>
                <a:cs typeface="Arial" panose="020B0604020202020204" pitchFamily="34" charset="0"/>
              </a:rPr>
              <a:t>Les sports pratiqués en Angleterre</a:t>
            </a: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r>
              <a:rPr lang="fr-FR" sz="3600" b="1" i="1" dirty="0">
                <a:solidFill>
                  <a:srgbClr val="188DA8"/>
                </a:solidFill>
                <a:latin typeface="Algerian" panose="04020705040A02060702" pitchFamily="82" charset="0"/>
                <a:cs typeface="Arial" pitchFamily="34" charset="0"/>
              </a:rPr>
              <a:t> </a:t>
            </a: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a:p>
            <a:pPr algn="ctr"/>
            <a:endParaRPr lang="fr-FR" sz="3600" b="1" i="1" dirty="0">
              <a:solidFill>
                <a:srgbClr val="188DA8"/>
              </a:solidFill>
              <a:latin typeface="Algerian" panose="04020705040A02060702" pitchFamily="82" charset="0"/>
              <a:cs typeface="Arial" pitchFamily="34" charset="0"/>
            </a:endParaRPr>
          </a:p>
        </p:txBody>
      </p:sp>
      <p:sp>
        <p:nvSpPr>
          <p:cNvPr id="5" name="Sous-titre 2"/>
          <p:cNvSpPr txBox="1">
            <a:spLocks/>
          </p:cNvSpPr>
          <p:nvPr/>
        </p:nvSpPr>
        <p:spPr>
          <a:xfrm>
            <a:off x="1907704" y="1167156"/>
            <a:ext cx="6624736" cy="4494092"/>
          </a:xfrm>
          <a:prstGeom prst="rect">
            <a:avLst/>
          </a:prstGeom>
        </p:spPr>
        <p:txBody>
          <a:bodyPr vert="horz" lIns="91440" tIns="45720" rIns="91440" bIns="45720" rtlCol="0">
            <a:noAutofit/>
          </a:bodyPr>
          <a:lstStyle/>
          <a:p>
            <a:pPr lvl="0">
              <a:spcBef>
                <a:spcPts val="600"/>
              </a:spcBef>
              <a:spcAft>
                <a:spcPts val="600"/>
              </a:spcAft>
              <a:defRPr/>
            </a:pPr>
            <a:endParaRPr lang="fr-FR" sz="2800" dirty="0"/>
          </a:p>
          <a:p>
            <a:pPr lvl="0">
              <a:spcBef>
                <a:spcPts val="600"/>
              </a:spcBef>
              <a:spcAft>
                <a:spcPts val="600"/>
              </a:spcAft>
              <a:buFont typeface="Arial" pitchFamily="34" charset="0"/>
              <a:buChar char="•"/>
              <a:defRPr/>
            </a:pPr>
            <a:endParaRPr lang="fr-FR" sz="2800" dirty="0"/>
          </a:p>
          <a:p>
            <a:pPr lvl="0">
              <a:spcBef>
                <a:spcPts val="600"/>
              </a:spcBef>
              <a:spcAft>
                <a:spcPts val="600"/>
              </a:spcAft>
              <a:buFont typeface="Arial" pitchFamily="34" charset="0"/>
              <a:buChar char="•"/>
              <a:defRPr/>
            </a:pPr>
            <a:endParaRPr lang="fr-FR" sz="2800" dirty="0"/>
          </a:p>
          <a:p>
            <a:pPr lvl="0">
              <a:spcBef>
                <a:spcPts val="600"/>
              </a:spcBef>
              <a:spcAft>
                <a:spcPts val="600"/>
              </a:spcAft>
              <a:defRPr/>
            </a:pPr>
            <a:endParaRPr lang="fr-FR" sz="2800" dirty="0"/>
          </a:p>
          <a:p>
            <a:pPr>
              <a:spcBef>
                <a:spcPts val="600"/>
              </a:spcBef>
              <a:spcAft>
                <a:spcPts val="600"/>
              </a:spcAft>
              <a:defRPr/>
            </a:pPr>
            <a:endParaRPr lang="fr-FR" sz="8800" dirty="0">
              <a:solidFill>
                <a:schemeClr val="accent1">
                  <a:lumMod val="50000"/>
                </a:schemeClr>
              </a:solidFill>
              <a:latin typeface="Arial" pitchFamily="34" charset="0"/>
              <a:cs typeface="Arial" pitchFamily="34" charset="0"/>
            </a:endParaRPr>
          </a:p>
          <a:p>
            <a:pPr lvl="0">
              <a:spcBef>
                <a:spcPts val="600"/>
              </a:spcBef>
              <a:spcAft>
                <a:spcPts val="600"/>
              </a:spcAft>
              <a:defRPr/>
            </a:pPr>
            <a:endParaRPr kumimoji="0" lang="fr-FR" sz="26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47664" y="836712"/>
            <a:ext cx="6696744" cy="1224136"/>
          </a:xfrm>
        </p:spPr>
        <p:txBody>
          <a:bodyPr>
            <a:noAutofit/>
          </a:bodyPr>
          <a:lstStyle/>
          <a:p>
            <a:endParaRPr lang="fr-FR" sz="2800" dirty="0">
              <a:solidFill>
                <a:srgbClr val="002060"/>
              </a:solidFill>
              <a:latin typeface="Arial" pitchFamily="34" charset="0"/>
              <a:cs typeface="Arial" pitchFamily="34" charset="0"/>
            </a:endParaRPr>
          </a:p>
          <a:p>
            <a:pPr algn="ctr"/>
            <a:r>
              <a:rPr lang="fr-FR" sz="4000" dirty="0">
                <a:solidFill>
                  <a:srgbClr val="002060"/>
                </a:solidFill>
                <a:latin typeface="Algerian" panose="04020705040A02060702" pitchFamily="82" charset="0"/>
              </a:rPr>
              <a:t>l'école primaire en </a:t>
            </a:r>
            <a:r>
              <a:rPr lang="fr-FR" sz="4000" dirty="0" err="1">
                <a:solidFill>
                  <a:srgbClr val="002060"/>
                </a:solidFill>
                <a:latin typeface="Algerian" panose="04020705040A02060702" pitchFamily="82" charset="0"/>
              </a:rPr>
              <a:t>angleterre</a:t>
            </a:r>
            <a:endParaRPr lang="fr-FR" sz="4000" dirty="0">
              <a:solidFill>
                <a:srgbClr val="002060"/>
              </a:solidFill>
              <a:latin typeface="Algerian" pitchFamily="82" charset="0"/>
              <a:cs typeface="Arial" pitchFamily="34" charset="0"/>
            </a:endParaRPr>
          </a:p>
          <a:p>
            <a:pPr algn="l"/>
            <a:r>
              <a:rPr lang="fr-FR" sz="2800" dirty="0">
                <a:solidFill>
                  <a:schemeClr val="tx1"/>
                </a:solidFill>
                <a:latin typeface="Arial" pitchFamily="34" charset="0"/>
                <a:cs typeface="Arial" pitchFamily="34" charset="0"/>
              </a:rPr>
              <a: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614" y="2996952"/>
            <a:ext cx="6776933" cy="3528392"/>
          </a:xfrm>
          <a:prstGeom prst="rect">
            <a:avLst/>
          </a:prstGeom>
        </p:spPr>
      </p:pic>
    </p:spTree>
    <p:extLst>
      <p:ext uri="{BB962C8B-B14F-4D97-AF65-F5344CB8AC3E}">
        <p14:creationId xmlns:p14="http://schemas.microsoft.com/office/powerpoint/2010/main" val="957816005"/>
      </p:ext>
    </p:extLst>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7384"/>
            <a:ext cx="9180512" cy="432048"/>
          </a:xfrm>
          <a:solidFill>
            <a:schemeClr val="accent4">
              <a:lumMod val="75000"/>
            </a:schemeClr>
          </a:solidFill>
        </p:spPr>
        <p:txBody>
          <a:bodyPr>
            <a:noAutofit/>
          </a:bodyPr>
          <a:lstStyle/>
          <a:p>
            <a:pPr algn="l"/>
            <a:r>
              <a:rPr lang="fr-FR" sz="2000" dirty="0">
                <a:solidFill>
                  <a:srgbClr val="FFFF00"/>
                </a:solidFill>
                <a:latin typeface="Algerian" panose="04020705040A02060702" pitchFamily="82" charset="0"/>
              </a:rPr>
              <a:t>l'école primaire en Angleterre</a:t>
            </a:r>
            <a:r>
              <a:rPr lang="fr-FR" sz="2800" dirty="0">
                <a:solidFill>
                  <a:srgbClr val="FFFF00"/>
                </a:solidFill>
                <a:latin typeface="Algerian" panose="04020705040A02060702" pitchFamily="82" charset="0"/>
                <a:cs typeface="Arial" pitchFamily="34" charset="0"/>
              </a:rPr>
              <a:t> </a:t>
            </a: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467544" y="764704"/>
            <a:ext cx="7992888" cy="2808312"/>
          </a:xfrm>
          <a:prstGeom prst="rect">
            <a:avLst/>
          </a:prstGeom>
        </p:spPr>
        <p:txBody>
          <a:bodyPr vert="horz" lIns="91440" tIns="45720" rIns="91440" bIns="45720" rtlCol="0">
            <a:noAutofit/>
          </a:bodyPr>
          <a:lstStyle/>
          <a:p>
            <a:pPr algn="just">
              <a:lnSpc>
                <a:spcPct val="107000"/>
              </a:lnSpc>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L’école en </a:t>
            </a:r>
            <a:r>
              <a:rPr lang="fr-FR"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Angletterre</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est obligatoire de 5 à 16 ans. </a:t>
            </a:r>
          </a:p>
          <a:p>
            <a:pPr algn="just">
              <a:lnSpc>
                <a:spcPct val="107000"/>
              </a:lnSpc>
              <a:spcAft>
                <a:spcPts val="0"/>
              </a:spcAft>
            </a:pPr>
            <a:endPar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L‘éducation primaire débute à l'âge de 5 ans et se termine à 11 ans. </a:t>
            </a:r>
          </a:p>
          <a:p>
            <a:pPr algn="just">
              <a:lnSpc>
                <a:spcPct val="107000"/>
              </a:lnSpc>
              <a:spcAft>
                <a:spcPts val="0"/>
              </a:spcAft>
            </a:pPr>
            <a:endPar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L’enseignement primaire est organisé en 2 cycles appelés Key Stages:</a:t>
            </a:r>
          </a:p>
          <a:p>
            <a:pPr marL="342900" indent="-342900" algn="just">
              <a:lnSpc>
                <a:spcPct val="107000"/>
              </a:lnSpc>
              <a:spcAft>
                <a:spcPts val="0"/>
              </a:spcAft>
              <a:buFont typeface="Arial" panose="020B0604020202020204" pitchFamily="34" charset="0"/>
              <a:buChar char="•"/>
            </a:pPr>
            <a:r>
              <a:rPr lang="fr-FR" i="1" dirty="0">
                <a:solidFill>
                  <a:srgbClr val="000000"/>
                </a:solidFill>
                <a:latin typeface="Arial" panose="020B0604020202020204" pitchFamily="34" charset="0"/>
                <a:ea typeface="Calibri" panose="020F0502020204030204" pitchFamily="34" charset="0"/>
                <a:cs typeface="Times New Roman" panose="02020603050405020304" pitchFamily="18" charset="0"/>
              </a:rPr>
              <a:t>Key stage 1 : enfants de 5 à 7 ans</a:t>
            </a:r>
          </a:p>
          <a:p>
            <a:pPr marL="342900" indent="-342900" algn="just">
              <a:lnSpc>
                <a:spcPct val="107000"/>
              </a:lnSpc>
              <a:spcAft>
                <a:spcPts val="0"/>
              </a:spcAft>
              <a:buFont typeface="Arial" panose="020B0604020202020204" pitchFamily="34" charset="0"/>
              <a:buChar char="•"/>
            </a:pPr>
            <a:r>
              <a:rPr lang="fr-FR" i="1" dirty="0">
                <a:solidFill>
                  <a:srgbClr val="000000"/>
                </a:solidFill>
                <a:latin typeface="Arial" panose="020B0604020202020204" pitchFamily="34" charset="0"/>
                <a:ea typeface="Calibri" panose="020F0502020204030204" pitchFamily="34" charset="0"/>
                <a:cs typeface="Times New Roman" panose="02020603050405020304" pitchFamily="18" charset="0"/>
              </a:rPr>
              <a:t>Key stage 2 : enfants de 7 à 11 ans</a:t>
            </a:r>
            <a:endParaRPr lang="fr-FR"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980" y="3645024"/>
            <a:ext cx="4716016" cy="2736304"/>
          </a:xfrm>
          <a:prstGeom prst="rect">
            <a:avLst/>
          </a:prstGeom>
        </p:spPr>
      </p:pic>
    </p:spTree>
    <p:extLst>
      <p:ext uri="{BB962C8B-B14F-4D97-AF65-F5344CB8AC3E}">
        <p14:creationId xmlns:p14="http://schemas.microsoft.com/office/powerpoint/2010/main" val="3636773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2060848"/>
            <a:ext cx="6696744" cy="1224136"/>
          </a:xfrm>
        </p:spPr>
        <p:txBody>
          <a:bodyPr>
            <a:noAutofit/>
          </a:bodyPr>
          <a:lstStyle/>
          <a:p>
            <a:endParaRPr lang="fr-FR" sz="2800" dirty="0">
              <a:latin typeface="Arial" pitchFamily="34" charset="0"/>
              <a:cs typeface="Arial" pitchFamily="34" charset="0"/>
            </a:endParaRPr>
          </a:p>
          <a:p>
            <a:pPr algn="ctr"/>
            <a:r>
              <a:rPr lang="fr-FR" sz="4000" dirty="0">
                <a:solidFill>
                  <a:srgbClr val="002060"/>
                </a:solidFill>
                <a:latin typeface="Algerian" panose="04020705040A02060702" pitchFamily="82" charset="0"/>
              </a:rPr>
              <a:t>Les journées à l'école </a:t>
            </a:r>
            <a:endParaRPr lang="fr-FR" sz="4000" dirty="0">
              <a:solidFill>
                <a:srgbClr val="002060"/>
              </a:solidFill>
              <a:latin typeface="Algerian" pitchFamily="82" charset="0"/>
              <a:cs typeface="Arial" pitchFamily="34" charset="0"/>
            </a:endParaRPr>
          </a:p>
          <a:p>
            <a:pPr algn="l"/>
            <a:r>
              <a:rPr lang="fr-FR" sz="2800" dirty="0">
                <a:solidFill>
                  <a:schemeClr val="tx1"/>
                </a:solidFill>
                <a:latin typeface="Arial" pitchFamily="34" charset="0"/>
                <a:cs typeface="Arial" pitchFamily="34" charset="0"/>
              </a:rPr>
              <a:t> </a:t>
            </a:r>
          </a:p>
        </p:txBody>
      </p:sp>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7384"/>
            <a:ext cx="9180512" cy="432048"/>
          </a:xfrm>
          <a:solidFill>
            <a:schemeClr val="accent4">
              <a:lumMod val="75000"/>
            </a:schemeClr>
          </a:solidFill>
        </p:spPr>
        <p:txBody>
          <a:bodyPr>
            <a:noAutofit/>
          </a:bodyPr>
          <a:lstStyle/>
          <a:p>
            <a:pPr algn="l"/>
            <a:r>
              <a:rPr lang="fr-FR" sz="2000" dirty="0">
                <a:solidFill>
                  <a:srgbClr val="FFFF00"/>
                </a:solidFill>
                <a:latin typeface="Algerian" panose="04020705040A02060702" pitchFamily="82" charset="0"/>
              </a:rPr>
              <a:t>Les journées à l'école </a:t>
            </a:r>
            <a:r>
              <a:rPr lang="fr-FR" sz="2800" dirty="0">
                <a:solidFill>
                  <a:srgbClr val="FFFF00"/>
                </a:solidFill>
                <a:latin typeface="Algerian" panose="04020705040A02060702" pitchFamily="82" charset="0"/>
                <a:cs typeface="Arial" pitchFamily="34" charset="0"/>
              </a:rPr>
              <a:t> </a:t>
            </a:r>
          </a:p>
        </p:txBody>
      </p:sp>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467544" y="1052736"/>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6" name="Rectangle 5"/>
          <p:cNvSpPr/>
          <p:nvPr/>
        </p:nvSpPr>
        <p:spPr>
          <a:xfrm>
            <a:off x="403870" y="996985"/>
            <a:ext cx="7704856" cy="2215991"/>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Les élèves ont cours du lundi au vendredi, de 9h à 15h (ou à 16h). L’enseignant qui est à l'accueil, signale avec un sifflet aux élèves qu'ils doivent se ranger par classe. Ces derniers attendent calmement que l'enseignant les envoie dans leurs classes respectives. Les élèves portent un uniforme scolaire et ont dans leur sac d'école leur déjeuner et leurs affaires scolaires.</a:t>
            </a:r>
          </a:p>
          <a:p>
            <a:pPr algn="just"/>
            <a:endParaRPr lang="fr-FR" dirty="0"/>
          </a:p>
        </p:txBody>
      </p:sp>
      <p:pic>
        <p:nvPicPr>
          <p:cNvPr id="2" name="Image 1"/>
          <p:cNvPicPr>
            <a:picLocks noChangeAspect="1"/>
          </p:cNvPicPr>
          <p:nvPr/>
        </p:nvPicPr>
        <p:blipFill>
          <a:blip r:embed="rId3"/>
          <a:stretch>
            <a:fillRect/>
          </a:stretch>
        </p:blipFill>
        <p:spPr>
          <a:xfrm>
            <a:off x="1411982" y="3429000"/>
            <a:ext cx="5688632" cy="30963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2060848"/>
            <a:ext cx="6120680" cy="1224136"/>
          </a:xfrm>
        </p:spPr>
        <p:txBody>
          <a:bodyPr>
            <a:noAutofit/>
          </a:bodyPr>
          <a:lstStyle/>
          <a:p>
            <a:pPr algn="ctr"/>
            <a:r>
              <a:rPr lang="fr-FR" sz="4000" dirty="0">
                <a:solidFill>
                  <a:srgbClr val="002060"/>
                </a:solidFill>
                <a:latin typeface="Algerian" pitchFamily="82" charset="0"/>
                <a:cs typeface="Arial" pitchFamily="34" charset="0"/>
              </a:rPr>
              <a:t>Les matières enseignées</a:t>
            </a:r>
          </a:p>
          <a:p>
            <a:pPr algn="l"/>
            <a:r>
              <a:rPr lang="fr-FR" sz="2800" dirty="0">
                <a:solidFill>
                  <a:schemeClr val="tx1"/>
                </a:solidFill>
                <a:latin typeface="Arial" pitchFamily="34" charset="0"/>
                <a:cs typeface="Arial" pitchFamily="34" charset="0"/>
              </a:rPr>
              <a:t> </a:t>
            </a: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395536" y="1052736"/>
            <a:ext cx="7056784"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u="sng" dirty="0">
              <a:solidFill>
                <a:schemeClr val="accent1">
                  <a:lumMod val="50000"/>
                </a:schemeClr>
              </a:solidFill>
              <a:latin typeface="Arial" pitchFamily="34" charset="0"/>
              <a:cs typeface="Arial" pitchFamily="34" charset="0"/>
            </a:endParaRPr>
          </a:p>
        </p:txBody>
      </p:sp>
      <p:sp>
        <p:nvSpPr>
          <p:cNvPr id="2" name="Rectangle 1"/>
          <p:cNvSpPr/>
          <p:nvPr/>
        </p:nvSpPr>
        <p:spPr>
          <a:xfrm>
            <a:off x="395536" y="764704"/>
            <a:ext cx="8208912" cy="3704604"/>
          </a:xfrm>
          <a:prstGeom prst="rect">
            <a:avLst/>
          </a:prstGeom>
        </p:spPr>
        <p:txBody>
          <a:bodyPr wrap="square">
            <a:spAutoFit/>
          </a:bodyPr>
          <a:lstStyle/>
          <a:p>
            <a:pPr>
              <a:lnSpc>
                <a:spcPct val="107000"/>
              </a:lnSpc>
              <a:spcAft>
                <a:spcPts val="800"/>
              </a:spcAft>
            </a:pPr>
            <a:r>
              <a:rPr lang="fr-FR" sz="2000" dirty="0">
                <a:solidFill>
                  <a:srgbClr val="202124"/>
                </a:solidFill>
                <a:latin typeface="Arial" panose="020B0604020202020204" pitchFamily="34" charset="0"/>
                <a:ea typeface="Calibri" panose="020F0502020204030204" pitchFamily="34" charset="0"/>
                <a:cs typeface="Arial" panose="020B0604020202020204" pitchFamily="34" charset="0"/>
              </a:rPr>
              <a:t>Les </a:t>
            </a:r>
            <a:r>
              <a:rPr lang="fr-FR" sz="2000" dirty="0">
                <a:latin typeface="Arial" panose="020B0604020202020204" pitchFamily="34" charset="0"/>
                <a:ea typeface="Calibri" panose="020F0502020204030204" pitchFamily="34" charset="0"/>
                <a:cs typeface="Arial" panose="020B0604020202020204" pitchFamily="34" charset="0"/>
              </a:rPr>
              <a:t>matières enseignées dans les écoles primaires en Angleterre sont: </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Anglais, </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Mathématiques, </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Informatique, </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Histoire/géographie,</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Education physique,</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Education civique</a:t>
            </a:r>
          </a:p>
          <a:p>
            <a:pPr marL="342900" indent="-342900">
              <a:spcAft>
                <a:spcPts val="8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Musique et le dessin</a:t>
            </a:r>
          </a:p>
          <a:p>
            <a:pPr marL="342900" indent="-342900">
              <a:spcAft>
                <a:spcPts val="800"/>
              </a:spcAft>
              <a:buFont typeface="Arial" panose="020B0604020202020204" pitchFamily="34" charset="0"/>
              <a:buChar char="•"/>
            </a:pPr>
            <a:endParaRPr lang="fr-FR"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ous-titre 2"/>
          <p:cNvSpPr txBox="1">
            <a:spLocks/>
          </p:cNvSpPr>
          <p:nvPr/>
        </p:nvSpPr>
        <p:spPr>
          <a:xfrm>
            <a:off x="0" y="-99392"/>
            <a:ext cx="9180512" cy="432048"/>
          </a:xfrm>
          <a:prstGeom prst="rect">
            <a:avLst/>
          </a:prstGeom>
          <a:solidFill>
            <a:schemeClr val="accent4">
              <a:lumMod val="75000"/>
            </a:schemeClr>
          </a:solidFill>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fr-FR" sz="2000" dirty="0">
                <a:solidFill>
                  <a:srgbClr val="FFFF00"/>
                </a:solidFill>
                <a:latin typeface="Algerian" panose="04020705040A02060702" pitchFamily="82" charset="0"/>
              </a:rPr>
              <a:t>Matières enseignées </a:t>
            </a:r>
            <a:r>
              <a:rPr lang="fr-FR" sz="2800" dirty="0">
                <a:solidFill>
                  <a:srgbClr val="FFFF00"/>
                </a:solidFill>
                <a:latin typeface="Algerian" panose="04020705040A02060702" pitchFamily="82" charset="0"/>
                <a:cs typeface="Arial" pitchFamily="34" charset="0"/>
              </a:rPr>
              <a:t> </a:t>
            </a:r>
          </a:p>
        </p:txBody>
      </p:sp>
      <p:pic>
        <p:nvPicPr>
          <p:cNvPr id="8" name="Image 7"/>
          <p:cNvPicPr>
            <a:picLocks noChangeAspect="1"/>
          </p:cNvPicPr>
          <p:nvPr/>
        </p:nvPicPr>
        <p:blipFill>
          <a:blip r:embed="rId3"/>
          <a:stretch>
            <a:fillRect/>
          </a:stretch>
        </p:blipFill>
        <p:spPr>
          <a:xfrm>
            <a:off x="3275856" y="3526904"/>
            <a:ext cx="4413179" cy="2422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1484784"/>
            <a:ext cx="6120680" cy="5760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ous-titre 2"/>
          <p:cNvSpPr txBox="1">
            <a:spLocks/>
          </p:cNvSpPr>
          <p:nvPr/>
        </p:nvSpPr>
        <p:spPr>
          <a:xfrm>
            <a:off x="1331640" y="2575174"/>
            <a:ext cx="7056784"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000" i="1" dirty="0">
              <a:solidFill>
                <a:schemeClr val="accent1">
                  <a:lumMod val="50000"/>
                </a:schemeClr>
              </a:solidFill>
              <a:latin typeface="Arial" pitchFamily="34" charset="0"/>
              <a:cs typeface="Arial" pitchFamily="34" charset="0"/>
            </a:endParaRPr>
          </a:p>
        </p:txBody>
      </p:sp>
      <p:sp>
        <p:nvSpPr>
          <p:cNvPr id="2" name="Sous-titre 1"/>
          <p:cNvSpPr>
            <a:spLocks noGrp="1"/>
          </p:cNvSpPr>
          <p:nvPr>
            <p:ph type="subTitle" idx="1"/>
          </p:nvPr>
        </p:nvSpPr>
        <p:spPr>
          <a:xfrm>
            <a:off x="1080728" y="2420888"/>
            <a:ext cx="7558608" cy="1368151"/>
          </a:xfrm>
        </p:spPr>
        <p:txBody>
          <a:bodyPr>
            <a:normAutofit/>
          </a:bodyPr>
          <a:lstStyle/>
          <a:p>
            <a:pPr algn="ctr"/>
            <a:r>
              <a:rPr lang="fr-FR" sz="4000" dirty="0">
                <a:solidFill>
                  <a:srgbClr val="002060"/>
                </a:solidFill>
                <a:latin typeface="Algerian" panose="04020705040A02060702" pitchFamily="82" charset="0"/>
              </a:rPr>
              <a:t>Transports </a:t>
            </a:r>
            <a:r>
              <a:rPr lang="fr-FR" dirty="0">
                <a:solidFill>
                  <a:srgbClr val="002060"/>
                </a:solidFill>
                <a:latin typeface="Algerian" panose="04020705040A02060702" pitchFamily="82" charset="0"/>
              </a:rPr>
              <a:t> </a:t>
            </a:r>
            <a:r>
              <a:rPr lang="fr-FR" sz="4000" dirty="0">
                <a:solidFill>
                  <a:srgbClr val="002060"/>
                </a:solidFill>
                <a:latin typeface="Algerian" panose="04020705040A02060702" pitchFamily="82" charset="0"/>
              </a:rPr>
              <a:t>scolaires</a:t>
            </a:r>
          </a:p>
          <a:p>
            <a:endParaRPr lang="fr-FR" dirty="0">
              <a:solidFill>
                <a:schemeClr val="bg2">
                  <a:lumMod val="50000"/>
                </a:schemeClr>
              </a:solidFill>
              <a:latin typeface="Algerian" panose="04020705040A02060702" pitchFamily="82" charset="0"/>
            </a:endParaRPr>
          </a:p>
        </p:txBody>
      </p:sp>
    </p:spTree>
  </p:cSld>
  <p:clrMapOvr>
    <a:masterClrMapping/>
  </p:clrMapOvr>
  <p:transition>
    <p:wipe dir="d"/>
  </p:transition>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17051</TotalTime>
  <Words>509</Words>
  <Application>Microsoft Office PowerPoint</Application>
  <PresentationFormat>Affichage à l'écran (4:3)</PresentationFormat>
  <Paragraphs>126</Paragraphs>
  <Slides>19</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Algerian</vt:lpstr>
      <vt:lpstr>Arial</vt:lpstr>
      <vt:lpstr>Calibri</vt:lpstr>
      <vt:lpstr>Century Gothic</vt:lpstr>
      <vt:lpstr>Wingdings 3</vt:lpstr>
      <vt:lpstr>Brin</vt:lpstr>
      <vt:lpstr>L’école EN ANGLETERRE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Exposé de Amir ZDIG</dc:title>
  <dc:creator>said zdig</dc:creator>
  <cp:lastModifiedBy>said zdig</cp:lastModifiedBy>
  <cp:revision>241</cp:revision>
  <dcterms:created xsi:type="dcterms:W3CDTF">2016-12-13T20:36:32Z</dcterms:created>
  <dcterms:modified xsi:type="dcterms:W3CDTF">2023-04-20T19:35:08Z</dcterms:modified>
</cp:coreProperties>
</file>