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5" r:id="rId1"/>
  </p:sldMasterIdLst>
  <p:notesMasterIdLst>
    <p:notesMasterId r:id="rId26"/>
  </p:notesMasterIdLst>
  <p:sldIdLst>
    <p:sldId id="256" r:id="rId2"/>
    <p:sldId id="264" r:id="rId3"/>
    <p:sldId id="282" r:id="rId4"/>
    <p:sldId id="258" r:id="rId5"/>
    <p:sldId id="265" r:id="rId6"/>
    <p:sldId id="260" r:id="rId7"/>
    <p:sldId id="283" r:id="rId8"/>
    <p:sldId id="261" r:id="rId9"/>
    <p:sldId id="281" r:id="rId10"/>
    <p:sldId id="257" r:id="rId11"/>
    <p:sldId id="267" r:id="rId12"/>
    <p:sldId id="266" r:id="rId13"/>
    <p:sldId id="270" r:id="rId14"/>
    <p:sldId id="274" r:id="rId15"/>
    <p:sldId id="271" r:id="rId16"/>
    <p:sldId id="280" r:id="rId17"/>
    <p:sldId id="272" r:id="rId18"/>
    <p:sldId id="276" r:id="rId19"/>
    <p:sldId id="277" r:id="rId20"/>
    <p:sldId id="275" r:id="rId21"/>
    <p:sldId id="273" r:id="rId22"/>
    <p:sldId id="278" r:id="rId23"/>
    <p:sldId id="268"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germaini" initials="gg" lastIdx="2" clrIdx="0">
    <p:extLst>
      <p:ext uri="{19B8F6BF-5375-455C-9EA6-DF929625EA0E}">
        <p15:presenceInfo xmlns:p15="http://schemas.microsoft.com/office/powerpoint/2012/main" userId="gregory germa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87826" autoAdjust="0"/>
  </p:normalViewPr>
  <p:slideViewPr>
    <p:cSldViewPr snapToGrid="0">
      <p:cViewPr varScale="1">
        <p:scale>
          <a:sx n="76" d="100"/>
          <a:sy n="76" d="100"/>
        </p:scale>
        <p:origin x="91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97987-9D44-49B1-BB2B-CBB780E57E71}" type="datetimeFigureOut">
              <a:rPr lang="fr-FR" smtClean="0"/>
              <a:t>09/03/2016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224F9-5EC9-4318-9ED0-10C3AEF5F56A}" type="slidenum">
              <a:rPr lang="fr-FR" smtClean="0"/>
              <a:t>‹N°›</a:t>
            </a:fld>
            <a:endParaRPr lang="fr-FR"/>
          </a:p>
        </p:txBody>
      </p:sp>
    </p:spTree>
    <p:extLst>
      <p:ext uri="{BB962C8B-B14F-4D97-AF65-F5344CB8AC3E}">
        <p14:creationId xmlns:p14="http://schemas.microsoft.com/office/powerpoint/2010/main" val="285280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224F9-5EC9-4318-9ED0-10C3AEF5F56A}" type="slidenum">
              <a:rPr lang="fr-FR" smtClean="0"/>
              <a:t>16</a:t>
            </a:fld>
            <a:endParaRPr lang="fr-FR"/>
          </a:p>
        </p:txBody>
      </p:sp>
    </p:spTree>
    <p:extLst>
      <p:ext uri="{BB962C8B-B14F-4D97-AF65-F5344CB8AC3E}">
        <p14:creationId xmlns:p14="http://schemas.microsoft.com/office/powerpoint/2010/main" val="2779790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AD6EE87-EBD5-4F12-A48A-63ACA297AC8F}" type="datetimeFigureOut">
              <a:rPr lang="en-US" smtClean="0"/>
              <a:t>3/9/2016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5394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8218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49077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1555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27153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81024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90298CD5-6C1E-4009-B41F-6DF62E31D3BE}" type="datetimeFigureOut">
              <a:rPr lang="en-US" smtClean="0"/>
              <a:pPr/>
              <a:t>3/9/2016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3530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6285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008267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3/9/2016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26702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smtClean="0"/>
              <a:t>3/9/2016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78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27603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7840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3/9/2016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42832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3/9/2016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6992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smtClean="0"/>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37161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smtClean="0"/>
              <a:t>3/9/2016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‹N°›</a:t>
            </a:fld>
            <a:endParaRPr lang="en-US" dirty="0"/>
          </a:p>
        </p:txBody>
      </p:sp>
    </p:spTree>
    <p:extLst>
      <p:ext uri="{BB962C8B-B14F-4D97-AF65-F5344CB8AC3E}">
        <p14:creationId xmlns:p14="http://schemas.microsoft.com/office/powerpoint/2010/main" val="1398617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0298CD5-6C1E-4009-B41F-6DF62E31D3BE}" type="datetimeFigureOut">
              <a:rPr lang="en-US" smtClean="0"/>
              <a:pPr/>
              <a:t>3/9/2016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636368957"/>
      </p:ext>
    </p:extLst>
  </p:cSld>
  <p:clrMap bg1="dk1" tx1="lt1" bg2="dk2"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74796" y="1266091"/>
            <a:ext cx="6270171" cy="984739"/>
          </a:xfrm>
        </p:spPr>
        <p:txBody>
          <a:bodyPr/>
          <a:lstStyle/>
          <a:p>
            <a:r>
              <a:rPr lang="fr-FR" dirty="0">
                <a:solidFill>
                  <a:srgbClr val="FF0000"/>
                </a:solidFill>
                <a:latin typeface="AR DELANEY" panose="02000000000000000000" pitchFamily="2" charset="0"/>
              </a:rPr>
              <a:t>Exposé d'Anthony </a:t>
            </a:r>
          </a:p>
        </p:txBody>
      </p:sp>
      <p:sp>
        <p:nvSpPr>
          <p:cNvPr id="3" name="Sous-titre 2"/>
          <p:cNvSpPr>
            <a:spLocks noGrp="1"/>
          </p:cNvSpPr>
          <p:nvPr>
            <p:ph type="subTitle" idx="1"/>
          </p:nvPr>
        </p:nvSpPr>
        <p:spPr>
          <a:xfrm>
            <a:off x="2057294" y="2763297"/>
            <a:ext cx="8791575" cy="2833634"/>
          </a:xfrm>
        </p:spPr>
        <p:txBody>
          <a:bodyPr>
            <a:normAutofit/>
          </a:bodyPr>
          <a:lstStyle/>
          <a:p>
            <a:r>
              <a:rPr lang="fr-FR" sz="3200" dirty="0">
                <a:latin typeface="AR DELANEY" panose="02000000000000000000" pitchFamily="2" charset="0"/>
              </a:rPr>
              <a:t>La nourriture anglaise &amp; américaine :</a:t>
            </a:r>
          </a:p>
          <a:p>
            <a:endParaRPr lang="fr-FR" sz="3200" dirty="0">
              <a:latin typeface="AR DELANEY" panose="02000000000000000000" pitchFamily="2" charset="0"/>
            </a:endParaRPr>
          </a:p>
        </p:txBody>
      </p:sp>
      <p:pic>
        <p:nvPicPr>
          <p:cNvPr id="4" name="Image 3"/>
          <p:cNvPicPr>
            <a:picLocks noChangeAspect="1"/>
          </p:cNvPicPr>
          <p:nvPr/>
        </p:nvPicPr>
        <p:blipFill>
          <a:blip r:embed="rId2"/>
          <a:stretch>
            <a:fillRect/>
          </a:stretch>
        </p:blipFill>
        <p:spPr>
          <a:xfrm>
            <a:off x="2481105" y="3798277"/>
            <a:ext cx="2533022" cy="1524000"/>
          </a:xfrm>
          <a:prstGeom prst="rect">
            <a:avLst/>
          </a:prstGeom>
        </p:spPr>
      </p:pic>
      <p:pic>
        <p:nvPicPr>
          <p:cNvPr id="5" name="Image 4"/>
          <p:cNvPicPr>
            <a:picLocks noChangeAspect="1"/>
          </p:cNvPicPr>
          <p:nvPr/>
        </p:nvPicPr>
        <p:blipFill>
          <a:blip r:embed="rId3"/>
          <a:stretch>
            <a:fillRect/>
          </a:stretch>
        </p:blipFill>
        <p:spPr>
          <a:xfrm>
            <a:off x="7676626" y="3798277"/>
            <a:ext cx="2554754" cy="1547447"/>
          </a:xfrm>
          <a:prstGeom prst="rect">
            <a:avLst/>
          </a:prstGeom>
        </p:spPr>
      </p:pic>
    </p:spTree>
    <p:extLst>
      <p:ext uri="{BB962C8B-B14F-4D97-AF65-F5344CB8AC3E}">
        <p14:creationId xmlns:p14="http://schemas.microsoft.com/office/powerpoint/2010/main" val="409765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5E-6 -1.48148E-6 L 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C0"/>
                </a:solidFill>
                <a:latin typeface="AR DELANEY" panose="02000000000000000000" pitchFamily="2" charset="0"/>
              </a:rPr>
              <a:t>2 ème dessert incontournable anglais</a:t>
            </a:r>
          </a:p>
        </p:txBody>
      </p:sp>
      <p:pic>
        <p:nvPicPr>
          <p:cNvPr id="6" name="Espace réservé du contenu 5"/>
          <p:cNvPicPr>
            <a:picLocks noGrp="1" noChangeAspect="1"/>
          </p:cNvPicPr>
          <p:nvPr>
            <p:ph idx="1"/>
          </p:nvPr>
        </p:nvPicPr>
        <p:blipFill>
          <a:blip r:embed="rId2"/>
          <a:stretch>
            <a:fillRect/>
          </a:stretch>
        </p:blipFill>
        <p:spPr>
          <a:xfrm>
            <a:off x="3554963" y="2520076"/>
            <a:ext cx="4722282" cy="3541712"/>
          </a:xfrm>
          <a:prstGeom prst="rect">
            <a:avLst/>
          </a:prstGeom>
        </p:spPr>
      </p:pic>
      <p:sp>
        <p:nvSpPr>
          <p:cNvPr id="7" name="Rectangle 6"/>
          <p:cNvSpPr/>
          <p:nvPr/>
        </p:nvSpPr>
        <p:spPr>
          <a:xfrm>
            <a:off x="1240971" y="1594615"/>
            <a:ext cx="2313992" cy="3877985"/>
          </a:xfrm>
          <a:prstGeom prst="rect">
            <a:avLst/>
          </a:prstGeom>
        </p:spPr>
        <p:txBody>
          <a:bodyPr wrap="square">
            <a:spAutoFit/>
          </a:bodyPr>
          <a:lstStyle/>
          <a:p>
            <a:r>
              <a:rPr lang="fr-FR" dirty="0">
                <a:latin typeface="AR DELANEY" panose="02000000000000000000" pitchFamily="2" charset="0"/>
              </a:rPr>
              <a:t>Elle peut </a:t>
            </a:r>
            <a:r>
              <a:rPr lang="fr-FR" sz="1600" dirty="0">
                <a:latin typeface="AR DELANEY" panose="02000000000000000000" pitchFamily="2" charset="0"/>
              </a:rPr>
              <a:t>être parfumée à la noix de muscade ou à la  cannelle et servie avec une boule de glace à la vanille, de la crème fraîche, voire accompagnée d'une tranche de cheddar aux États-Unis. Les ingrédients principaux sont : La pâte (farine, sucre, beurre) et surtout les pommes.</a:t>
            </a:r>
            <a:endParaRPr lang="fr-FR" dirty="0">
              <a:latin typeface="AR DELANEY" panose="02000000000000000000" pitchFamily="2" charset="0"/>
            </a:endParaRPr>
          </a:p>
        </p:txBody>
      </p:sp>
    </p:spTree>
    <p:extLst>
      <p:ext uri="{BB962C8B-B14F-4D97-AF65-F5344CB8AC3E}">
        <p14:creationId xmlns:p14="http://schemas.microsoft.com/office/powerpoint/2010/main" val="348977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C0"/>
                </a:solidFill>
                <a:latin typeface="AR DELANEY" panose="02000000000000000000" pitchFamily="2" charset="0"/>
              </a:rPr>
              <a:t>Les scones </a:t>
            </a:r>
          </a:p>
        </p:txBody>
      </p:sp>
      <p:pic>
        <p:nvPicPr>
          <p:cNvPr id="4" name="Espace réservé du contenu 3"/>
          <p:cNvPicPr>
            <a:picLocks noGrp="1" noChangeAspect="1"/>
          </p:cNvPicPr>
          <p:nvPr>
            <p:ph idx="1"/>
          </p:nvPr>
        </p:nvPicPr>
        <p:blipFill>
          <a:blip r:embed="rId2"/>
          <a:stretch>
            <a:fillRect/>
          </a:stretch>
        </p:blipFill>
        <p:spPr>
          <a:xfrm>
            <a:off x="2491274" y="2249488"/>
            <a:ext cx="6615404" cy="3541712"/>
          </a:xfrm>
          <a:prstGeom prst="rect">
            <a:avLst/>
          </a:prstGeom>
        </p:spPr>
      </p:pic>
    </p:spTree>
    <p:extLst>
      <p:ext uri="{BB962C8B-B14F-4D97-AF65-F5344CB8AC3E}">
        <p14:creationId xmlns:p14="http://schemas.microsoft.com/office/powerpoint/2010/main" val="2666745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2653" y="618518"/>
            <a:ext cx="5990253" cy="1098315"/>
          </a:xfrm>
        </p:spPr>
        <p:txBody>
          <a:bodyPr/>
          <a:lstStyle/>
          <a:p>
            <a:r>
              <a:rPr lang="fr-FR" dirty="0">
                <a:solidFill>
                  <a:srgbClr val="00B050"/>
                </a:solidFill>
                <a:latin typeface="AR DELANEY" panose="02000000000000000000" pitchFamily="2" charset="0"/>
              </a:rPr>
              <a:t>Nourriture Américaine </a:t>
            </a:r>
          </a:p>
        </p:txBody>
      </p:sp>
      <p:pic>
        <p:nvPicPr>
          <p:cNvPr id="4" name="Espace réservé du contenu 3"/>
          <p:cNvPicPr>
            <a:picLocks noGrp="1" noChangeAspect="1"/>
          </p:cNvPicPr>
          <p:nvPr>
            <p:ph idx="1"/>
          </p:nvPr>
        </p:nvPicPr>
        <p:blipFill>
          <a:blip r:embed="rId2"/>
          <a:stretch>
            <a:fillRect/>
          </a:stretch>
        </p:blipFill>
        <p:spPr>
          <a:xfrm>
            <a:off x="1141413" y="1805861"/>
            <a:ext cx="8798767" cy="4445649"/>
          </a:xfrm>
          <a:prstGeom prst="rect">
            <a:avLst/>
          </a:prstGeom>
        </p:spPr>
      </p:pic>
    </p:spTree>
    <p:extLst>
      <p:ext uri="{BB962C8B-B14F-4D97-AF65-F5344CB8AC3E}">
        <p14:creationId xmlns:p14="http://schemas.microsoft.com/office/powerpoint/2010/main" val="37460102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3641" y="618518"/>
            <a:ext cx="7106849" cy="1478570"/>
          </a:xfrm>
        </p:spPr>
        <p:txBody>
          <a:bodyPr/>
          <a:lstStyle/>
          <a:p>
            <a:r>
              <a:rPr lang="fr-FR" dirty="0">
                <a:solidFill>
                  <a:srgbClr val="00B050"/>
                </a:solidFill>
                <a:latin typeface="AR DELANEY" panose="02000000000000000000" pitchFamily="2" charset="0"/>
              </a:rPr>
              <a:t>Petit déjeuner américain</a:t>
            </a:r>
          </a:p>
        </p:txBody>
      </p:sp>
      <p:pic>
        <p:nvPicPr>
          <p:cNvPr id="8" name="Espace réservé du contenu 7"/>
          <p:cNvPicPr>
            <a:picLocks noGrp="1" noChangeAspect="1"/>
          </p:cNvPicPr>
          <p:nvPr>
            <p:ph idx="1"/>
          </p:nvPr>
        </p:nvPicPr>
        <p:blipFill>
          <a:blip r:embed="rId2"/>
          <a:stretch>
            <a:fillRect/>
          </a:stretch>
        </p:blipFill>
        <p:spPr>
          <a:xfrm>
            <a:off x="2904900" y="1960238"/>
            <a:ext cx="5179834" cy="3541712"/>
          </a:xfrm>
          <a:prstGeom prst="rect">
            <a:avLst/>
          </a:prstGeom>
        </p:spPr>
      </p:pic>
    </p:spTree>
    <p:extLst>
      <p:ext uri="{BB962C8B-B14F-4D97-AF65-F5344CB8AC3E}">
        <p14:creationId xmlns:p14="http://schemas.microsoft.com/office/powerpoint/2010/main" val="227709629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5551" y="618518"/>
            <a:ext cx="2761862" cy="1478570"/>
          </a:xfrm>
        </p:spPr>
        <p:txBody>
          <a:bodyPr/>
          <a:lstStyle/>
          <a:p>
            <a:r>
              <a:rPr lang="fr-FR" dirty="0">
                <a:solidFill>
                  <a:srgbClr val="00B050"/>
                </a:solidFill>
                <a:latin typeface="AR DELANEY" panose="02000000000000000000" pitchFamily="2" charset="0"/>
              </a:rPr>
              <a:t>pancakes</a:t>
            </a:r>
          </a:p>
        </p:txBody>
      </p:sp>
      <p:sp>
        <p:nvSpPr>
          <p:cNvPr id="3" name="Espace réservé du contenu 2"/>
          <p:cNvSpPr>
            <a:spLocks noGrp="1"/>
          </p:cNvSpPr>
          <p:nvPr>
            <p:ph idx="1"/>
          </p:nvPr>
        </p:nvSpPr>
        <p:spPr>
          <a:xfrm>
            <a:off x="1141412" y="2193503"/>
            <a:ext cx="9905999" cy="4132652"/>
          </a:xfrm>
        </p:spPr>
        <p:txBody>
          <a:bodyPr>
            <a:normAutofit fontScale="25000" lnSpcReduction="20000"/>
          </a:bodyPr>
          <a:lstStyle/>
          <a:p>
            <a:r>
              <a:rPr lang="fr-FR" sz="4800" dirty="0">
                <a:latin typeface="AR DELANEY" panose="02000000000000000000" pitchFamily="2" charset="0"/>
              </a:rPr>
              <a:t>C'est en quelque sorte l'équivalent américain de la crêpe bretonne. Par contre, au lieu d'avoir une forme étendue et mince, le pancake ressemble plutôt à une grande galette, étant donné sa petite circonférence et son épaisseur non négligeable. On mange habituellement ses pancakes avec du beurre et/ou du sirop. Demandez la avec du sirop d'érable, c'est bien meilleur !.                                                      </a:t>
            </a:r>
          </a:p>
          <a:p>
            <a:endParaRPr lang="fr-FR" sz="4800" dirty="0">
              <a:latin typeface="AR DELANEY" panose="02000000000000000000" pitchFamily="2" charset="0"/>
            </a:endParaRPr>
          </a:p>
          <a:p>
            <a:endParaRPr lang="fr-FR" sz="4800" dirty="0">
              <a:latin typeface="AR DELANEY" panose="02000000000000000000" pitchFamily="2" charset="0"/>
            </a:endParaRPr>
          </a:p>
          <a:p>
            <a:r>
              <a:rPr lang="fr-FR" sz="7200" dirty="0">
                <a:latin typeface="AR DELANEY" panose="02000000000000000000" pitchFamily="2" charset="0"/>
              </a:rPr>
              <a:t>-</a:t>
            </a:r>
            <a:r>
              <a:rPr lang="fr-FR" sz="6400" dirty="0">
                <a:latin typeface="AR DELANEY" panose="02000000000000000000" pitchFamily="2" charset="0"/>
              </a:rPr>
              <a:t>3 œuf 30g de beurre</a:t>
            </a:r>
          </a:p>
          <a:p>
            <a:r>
              <a:rPr lang="fr-FR" sz="6400" dirty="0">
                <a:latin typeface="AR DELANEY" panose="02000000000000000000" pitchFamily="2" charset="0"/>
              </a:rPr>
              <a:t>- 30cl de lait</a:t>
            </a:r>
          </a:p>
          <a:p>
            <a:r>
              <a:rPr lang="fr-FR" sz="6400" dirty="0">
                <a:latin typeface="AR DELANEY" panose="02000000000000000000" pitchFamily="2" charset="0"/>
              </a:rPr>
              <a:t>- 300g de farine</a:t>
            </a:r>
          </a:p>
          <a:p>
            <a:r>
              <a:rPr lang="fr-FR" sz="6400" dirty="0">
                <a:latin typeface="AR DELANEY" panose="02000000000000000000" pitchFamily="2" charset="0"/>
              </a:rPr>
              <a:t>- 1/2 sachet de levure chimique</a:t>
            </a:r>
          </a:p>
          <a:p>
            <a:r>
              <a:rPr lang="fr-FR" sz="6400" dirty="0">
                <a:latin typeface="AR DELANEY" panose="02000000000000000000" pitchFamily="2" charset="0"/>
              </a:rPr>
              <a:t>- 90g de sucre</a:t>
            </a:r>
          </a:p>
          <a:p>
            <a:r>
              <a:rPr lang="fr-FR" sz="6400" dirty="0">
                <a:latin typeface="AR DELANEY" panose="02000000000000000000" pitchFamily="2" charset="0"/>
              </a:rPr>
              <a:t>- 1 sachet de sucre vanillé</a:t>
            </a:r>
          </a:p>
          <a:p>
            <a:r>
              <a:rPr lang="fr-FR" sz="6400" dirty="0">
                <a:latin typeface="AR DELANEY" panose="02000000000000000000" pitchFamily="2" charset="0"/>
              </a:rPr>
              <a:t>- 1 pincée de sel</a:t>
            </a:r>
          </a:p>
          <a:p>
            <a:endParaRPr lang="fr-FR" dirty="0"/>
          </a:p>
        </p:txBody>
      </p:sp>
      <p:pic>
        <p:nvPicPr>
          <p:cNvPr id="7" name="Image 6"/>
          <p:cNvPicPr>
            <a:picLocks noChangeAspect="1"/>
          </p:cNvPicPr>
          <p:nvPr/>
        </p:nvPicPr>
        <p:blipFill>
          <a:blip r:embed="rId2"/>
          <a:stretch>
            <a:fillRect/>
          </a:stretch>
        </p:blipFill>
        <p:spPr>
          <a:xfrm>
            <a:off x="5789452" y="3759088"/>
            <a:ext cx="2610133" cy="1601316"/>
          </a:xfrm>
          <a:prstGeom prst="rect">
            <a:avLst/>
          </a:prstGeom>
        </p:spPr>
      </p:pic>
    </p:spTree>
    <p:extLst>
      <p:ext uri="{BB962C8B-B14F-4D97-AF65-F5344CB8AC3E}">
        <p14:creationId xmlns:p14="http://schemas.microsoft.com/office/powerpoint/2010/main" val="103850781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76057" y="618518"/>
            <a:ext cx="3069772" cy="1478570"/>
          </a:xfrm>
        </p:spPr>
        <p:txBody>
          <a:bodyPr/>
          <a:lstStyle/>
          <a:p>
            <a:r>
              <a:rPr lang="fr-FR" dirty="0">
                <a:solidFill>
                  <a:srgbClr val="00B050"/>
                </a:solidFill>
                <a:latin typeface="AR DELANEY" panose="02000000000000000000" pitchFamily="2" charset="0"/>
              </a:rPr>
              <a:t>Hot dog !</a:t>
            </a:r>
          </a:p>
        </p:txBody>
      </p:sp>
      <p:pic>
        <p:nvPicPr>
          <p:cNvPr id="4" name="Espace réservé du contenu 3"/>
          <p:cNvPicPr>
            <a:picLocks noGrp="1" noChangeAspect="1"/>
          </p:cNvPicPr>
          <p:nvPr>
            <p:ph idx="1"/>
          </p:nvPr>
        </p:nvPicPr>
        <p:blipFill>
          <a:blip r:embed="rId2"/>
          <a:stretch>
            <a:fillRect/>
          </a:stretch>
        </p:blipFill>
        <p:spPr>
          <a:xfrm>
            <a:off x="1961941" y="1787263"/>
            <a:ext cx="7898004" cy="3086188"/>
          </a:xfrm>
          <a:prstGeom prst="rect">
            <a:avLst/>
          </a:prstGeom>
        </p:spPr>
      </p:pic>
    </p:spTree>
    <p:extLst>
      <p:ext uri="{BB962C8B-B14F-4D97-AF65-F5344CB8AC3E}">
        <p14:creationId xmlns:p14="http://schemas.microsoft.com/office/powerpoint/2010/main" val="37089925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2089" y="341644"/>
            <a:ext cx="5731660" cy="783771"/>
          </a:xfrm>
        </p:spPr>
        <p:txBody>
          <a:bodyPr/>
          <a:lstStyle/>
          <a:p>
            <a:r>
              <a:rPr lang="fr-FR" dirty="0">
                <a:latin typeface="AR DELANEY" panose="02000000000000000000" pitchFamily="2" charset="0"/>
              </a:rPr>
              <a:t>L'histoire du hot-dog</a:t>
            </a:r>
          </a:p>
        </p:txBody>
      </p:sp>
      <p:pic>
        <p:nvPicPr>
          <p:cNvPr id="4" name="Espace réservé du contenu 3"/>
          <p:cNvPicPr>
            <a:picLocks noGrp="1" noChangeAspect="1"/>
          </p:cNvPicPr>
          <p:nvPr>
            <p:ph idx="1"/>
          </p:nvPr>
        </p:nvPicPr>
        <p:blipFill>
          <a:blip r:embed="rId3"/>
          <a:stretch>
            <a:fillRect/>
          </a:stretch>
        </p:blipFill>
        <p:spPr>
          <a:xfrm>
            <a:off x="8219645" y="341644"/>
            <a:ext cx="2739675" cy="1811721"/>
          </a:xfrm>
          <a:prstGeom prst="rect">
            <a:avLst/>
          </a:prstGeom>
        </p:spPr>
      </p:pic>
      <p:sp>
        <p:nvSpPr>
          <p:cNvPr id="5" name="Rectangle 4"/>
          <p:cNvSpPr/>
          <p:nvPr/>
        </p:nvSpPr>
        <p:spPr>
          <a:xfrm>
            <a:off x="703385" y="1979525"/>
            <a:ext cx="10389995" cy="3693319"/>
          </a:xfrm>
          <a:prstGeom prst="rect">
            <a:avLst/>
          </a:prstGeom>
        </p:spPr>
        <p:txBody>
          <a:bodyPr wrap="square">
            <a:spAutoFit/>
          </a:bodyPr>
          <a:lstStyle/>
          <a:p>
            <a:r>
              <a:rPr lang="fr-FR" b="1" dirty="0"/>
              <a:t>Naissance d'un petit sandwich mythique</a:t>
            </a:r>
          </a:p>
          <a:p>
            <a:r>
              <a:rPr lang="fr-FR" dirty="0"/>
              <a:t>La </a:t>
            </a:r>
            <a:r>
              <a:rPr lang="fr-FR" b="1" dirty="0"/>
              <a:t>légende</a:t>
            </a:r>
            <a:r>
              <a:rPr lang="fr-FR" dirty="0"/>
              <a:t> dit qu'un vendeur de saucisses new-yorkais, qui avait l’habitude de servir les saucisses chaudes en donnant à ses clients une paire de gants en plastique pour éviter qu’ils ne se brûlent, manqua un jour de gants et demanda à un boulanger de lui fabriquer rapidement des petits pains blancs sur lesquels il déposa la saucisse. Une autre version relate qu'en 1904, lors d'une foire organisée en Louisiane, un exposant Bavarois, Anton </a:t>
            </a:r>
            <a:r>
              <a:rPr lang="fr-FR" dirty="0" err="1"/>
              <a:t>Feuchtwanger</a:t>
            </a:r>
            <a:r>
              <a:rPr lang="fr-FR" dirty="0"/>
              <a:t>, aidé de son beau-frère boulanger, présenta les saucisses chaudes dans un morceau de pain, pour les transporter d'un bout à l'autre de l'exposition, sans se brûler. </a:t>
            </a:r>
            <a:br>
              <a:rPr lang="fr-FR" dirty="0"/>
            </a:br>
            <a:br>
              <a:rPr lang="fr-FR" dirty="0"/>
            </a:br>
            <a:r>
              <a:rPr lang="fr-FR" dirty="0"/>
              <a:t>Ce qui est certain, c'est qu'en </a:t>
            </a:r>
            <a:r>
              <a:rPr lang="fr-FR" b="1" dirty="0"/>
              <a:t>1871</a:t>
            </a:r>
            <a:r>
              <a:rPr lang="fr-FR" dirty="0"/>
              <a:t> déjà, un boucher d’origine allemande, Charles </a:t>
            </a:r>
            <a:r>
              <a:rPr lang="fr-FR" dirty="0" err="1"/>
              <a:t>Feltman</a:t>
            </a:r>
            <a:r>
              <a:rPr lang="fr-FR" dirty="0"/>
              <a:t>, servait des saucisses dans du pain, dans son kiosque de </a:t>
            </a:r>
            <a:r>
              <a:rPr lang="fr-FR" dirty="0" err="1"/>
              <a:t>Coney</a:t>
            </a:r>
            <a:r>
              <a:rPr lang="fr-FR" dirty="0"/>
              <a:t> Island, petite station balnéaire de New-York.</a:t>
            </a:r>
            <a:br>
              <a:rPr lang="fr-FR" dirty="0"/>
            </a:br>
            <a:endParaRPr lang="fr-FR" dirty="0"/>
          </a:p>
        </p:txBody>
      </p:sp>
    </p:spTree>
    <p:extLst>
      <p:ext uri="{BB962C8B-B14F-4D97-AF65-F5344CB8AC3E}">
        <p14:creationId xmlns:p14="http://schemas.microsoft.com/office/powerpoint/2010/main" val="21491926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3379" y="665171"/>
            <a:ext cx="2593910" cy="1033000"/>
          </a:xfrm>
        </p:spPr>
        <p:txBody>
          <a:bodyPr/>
          <a:lstStyle/>
          <a:p>
            <a:r>
              <a:rPr lang="fr-FR" dirty="0">
                <a:latin typeface="AR DELANEY" panose="02000000000000000000" pitchFamily="2" charset="0"/>
              </a:rPr>
              <a:t>barbecue</a:t>
            </a:r>
          </a:p>
        </p:txBody>
      </p:sp>
      <p:pic>
        <p:nvPicPr>
          <p:cNvPr id="4" name="Espace réservé du contenu 3"/>
          <p:cNvPicPr>
            <a:picLocks noGrp="1" noChangeAspect="1"/>
          </p:cNvPicPr>
          <p:nvPr>
            <p:ph idx="1"/>
          </p:nvPr>
        </p:nvPicPr>
        <p:blipFill>
          <a:blip r:embed="rId2"/>
          <a:stretch>
            <a:fillRect/>
          </a:stretch>
        </p:blipFill>
        <p:spPr>
          <a:xfrm>
            <a:off x="2090057" y="1869852"/>
            <a:ext cx="7641771" cy="4497714"/>
          </a:xfrm>
          <a:prstGeom prst="rect">
            <a:avLst/>
          </a:prstGeom>
        </p:spPr>
      </p:pic>
    </p:spTree>
    <p:extLst>
      <p:ext uri="{BB962C8B-B14F-4D97-AF65-F5344CB8AC3E}">
        <p14:creationId xmlns:p14="http://schemas.microsoft.com/office/powerpoint/2010/main" val="677286202"/>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4903" y="849630"/>
            <a:ext cx="3685593" cy="1478570"/>
          </a:xfrm>
        </p:spPr>
        <p:txBody>
          <a:bodyPr/>
          <a:lstStyle/>
          <a:p>
            <a:r>
              <a:rPr lang="fr-FR" dirty="0" err="1"/>
              <a:t>HTANKsGIVING</a:t>
            </a:r>
            <a:endParaRPr lang="fr-FR" dirty="0"/>
          </a:p>
        </p:txBody>
      </p:sp>
      <p:pic>
        <p:nvPicPr>
          <p:cNvPr id="6" name="Espace réservé du contenu 5"/>
          <p:cNvPicPr>
            <a:picLocks noGrp="1" noChangeAspect="1"/>
          </p:cNvPicPr>
          <p:nvPr>
            <p:ph idx="1"/>
          </p:nvPr>
        </p:nvPicPr>
        <p:blipFill>
          <a:blip r:embed="rId2"/>
          <a:stretch>
            <a:fillRect/>
          </a:stretch>
        </p:blipFill>
        <p:spPr>
          <a:xfrm>
            <a:off x="3871913" y="3358356"/>
            <a:ext cx="4208732" cy="2366169"/>
          </a:xfrm>
          <a:prstGeom prst="rect">
            <a:avLst/>
          </a:prstGeom>
        </p:spPr>
      </p:pic>
      <p:pic>
        <p:nvPicPr>
          <p:cNvPr id="7" name="Image 6"/>
          <p:cNvPicPr>
            <a:picLocks noChangeAspect="1"/>
          </p:cNvPicPr>
          <p:nvPr/>
        </p:nvPicPr>
        <p:blipFill>
          <a:blip r:embed="rId3"/>
          <a:stretch>
            <a:fillRect/>
          </a:stretch>
        </p:blipFill>
        <p:spPr>
          <a:xfrm>
            <a:off x="765109" y="251478"/>
            <a:ext cx="1429799" cy="1493346"/>
          </a:xfrm>
          <a:prstGeom prst="rect">
            <a:avLst/>
          </a:prstGeom>
        </p:spPr>
      </p:pic>
      <p:pic>
        <p:nvPicPr>
          <p:cNvPr id="1026" name="Picture 2" descr="Dind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5160" y="1983187"/>
            <a:ext cx="2404313" cy="2137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6103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61861" y="618518"/>
            <a:ext cx="6774025" cy="911702"/>
          </a:xfrm>
        </p:spPr>
        <p:txBody>
          <a:bodyPr>
            <a:normAutofit fontScale="90000"/>
          </a:bodyPr>
          <a:lstStyle/>
          <a:p>
            <a:r>
              <a:rPr lang="fr-FR" dirty="0">
                <a:latin typeface="AR DELANEY" panose="02000000000000000000" pitchFamily="2" charset="0"/>
              </a:rPr>
              <a:t>Naissance de </a:t>
            </a:r>
            <a:r>
              <a:rPr lang="fr-FR" dirty="0" err="1">
                <a:latin typeface="AR DELANEY" panose="02000000000000000000" pitchFamily="2" charset="0"/>
              </a:rPr>
              <a:t>thanksgiving</a:t>
            </a:r>
            <a:r>
              <a:rPr lang="fr-FR" dirty="0">
                <a:latin typeface="AR DELANEY" panose="02000000000000000000" pitchFamily="2" charset="0"/>
              </a:rPr>
              <a:t> </a:t>
            </a:r>
          </a:p>
        </p:txBody>
      </p:sp>
      <p:sp>
        <p:nvSpPr>
          <p:cNvPr id="3" name="Espace réservé du contenu 2"/>
          <p:cNvSpPr>
            <a:spLocks noGrp="1"/>
          </p:cNvSpPr>
          <p:nvPr>
            <p:ph idx="1"/>
          </p:nvPr>
        </p:nvSpPr>
        <p:spPr>
          <a:xfrm>
            <a:off x="195944" y="1772816"/>
            <a:ext cx="10851468" cy="4018385"/>
          </a:xfrm>
        </p:spPr>
        <p:txBody>
          <a:bodyPr>
            <a:normAutofit fontScale="40000" lnSpcReduction="20000"/>
          </a:bodyPr>
          <a:lstStyle/>
          <a:p>
            <a:r>
              <a:rPr lang="fr-FR" sz="4000" dirty="0">
                <a:latin typeface="AR DELANEY" panose="02000000000000000000" pitchFamily="2" charset="0"/>
              </a:rPr>
              <a:t>En 1620, une centaine de personnes traversèrent l'Atlantique en bateau pour s'établir dans le Nouveau Monde. Elles remettaient en question l'Eglise d'Angleterre et décidèrent de s'en séparer. Ces pèlerins s'installèrent dans ce qui est devenu l'Etat du Massachusetts. Ils vécurent un premier hiver difficile étant arrivés trop tard pour faire des plantations. La moitié de la colonie mourut de maladies.  Le printemps suivant, les Indiens iroquois leur enseignèrent la culture du maïs, ainsi que la chasse et la pêche, dans ces terres inconnues. A l'automne 1621, ils récoltèrent du maïs , des haricots et des potirons. Les colons reconnaissants organisèrent une fête à laquelle furent conviés un chef de tribu et 90 Indiens. Les Indiens apportèrent du gibier et des dindes à rôtir. Les années suivantes, les colons continuèrent à célébrer la récolte d'automne. </a:t>
            </a:r>
          </a:p>
          <a:p>
            <a:r>
              <a:rPr lang="fr-FR" sz="4000" dirty="0">
                <a:latin typeface="AR DELANEY" panose="02000000000000000000" pitchFamily="2" charset="0"/>
              </a:rPr>
              <a:t>Après l'indépendance des Etats-Unis, le Congrès recommanda qu'une journée d'action de grâces fût célébrée dans tout le pays.</a:t>
            </a:r>
          </a:p>
          <a:p>
            <a:r>
              <a:rPr lang="fr-FR" sz="4000" dirty="0">
                <a:latin typeface="AR DELANEY" panose="02000000000000000000" pitchFamily="2" charset="0"/>
              </a:rPr>
              <a:t> Le premier président, George Washington suggéra la date du 26 novembre.  </a:t>
            </a:r>
          </a:p>
          <a:p>
            <a:r>
              <a:rPr lang="fr-FR" sz="4000" dirty="0">
                <a:latin typeface="AR DELANEY" panose="02000000000000000000" pitchFamily="2" charset="0"/>
              </a:rPr>
              <a:t>En 1864, à la fin d'une longue et sanglante guerre civile, Abraham Lincoln demanda à tous les Américains de réserver le quatrième jeudi de novembre comme jour d'action de grâce (Thanksgiving).</a:t>
            </a:r>
          </a:p>
          <a:p>
            <a:r>
              <a:rPr lang="fr-FR" sz="4000" dirty="0">
                <a:latin typeface="AR DELANEY" panose="02000000000000000000" pitchFamily="2" charset="0"/>
              </a:rPr>
              <a:t>Pour Thanksgiving, le dessert traditionnel américain est la Tarte au Potiron (</a:t>
            </a:r>
            <a:r>
              <a:rPr lang="fr-FR" sz="4000" dirty="0" err="1">
                <a:latin typeface="AR DELANEY" panose="02000000000000000000" pitchFamily="2" charset="0"/>
              </a:rPr>
              <a:t>Pumpkin</a:t>
            </a:r>
            <a:r>
              <a:rPr lang="fr-FR" sz="4000" dirty="0">
                <a:latin typeface="AR DELANEY" panose="02000000000000000000" pitchFamily="2" charset="0"/>
              </a:rPr>
              <a:t> Pie) </a:t>
            </a:r>
          </a:p>
          <a:p>
            <a:endParaRPr lang="fr-FR" dirty="0"/>
          </a:p>
        </p:txBody>
      </p:sp>
    </p:spTree>
    <p:extLst>
      <p:ext uri="{BB962C8B-B14F-4D97-AF65-F5344CB8AC3E}">
        <p14:creationId xmlns:p14="http://schemas.microsoft.com/office/powerpoint/2010/main" val="2746742908"/>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AR DELANEY" panose="02000000000000000000" pitchFamily="2" charset="0"/>
              </a:rPr>
              <a:t>Petit déjeuner typiquement anglais</a:t>
            </a:r>
          </a:p>
        </p:txBody>
      </p:sp>
      <p:sp>
        <p:nvSpPr>
          <p:cNvPr id="5" name="Espace réservé du contenu 4"/>
          <p:cNvSpPr>
            <a:spLocks noGrp="1"/>
          </p:cNvSpPr>
          <p:nvPr>
            <p:ph idx="1"/>
          </p:nvPr>
        </p:nvSpPr>
        <p:spPr>
          <a:xfrm>
            <a:off x="1207439" y="1912776"/>
            <a:ext cx="9905999" cy="4129541"/>
          </a:xfrm>
        </p:spPr>
        <p:txBody>
          <a:bodyPr>
            <a:normAutofit fontScale="92500" lnSpcReduction="20000"/>
          </a:bodyPr>
          <a:lstStyle/>
          <a:p>
            <a:pPr marL="0" indent="0">
              <a:buNone/>
            </a:pPr>
            <a:r>
              <a:rPr lang="fr-FR" dirty="0">
                <a:latin typeface="AR DELANEY" panose="02000000000000000000" pitchFamily="2" charset="0"/>
              </a:rPr>
              <a:t>ce petit déjeuner est composé de : </a:t>
            </a:r>
          </a:p>
          <a:p>
            <a:pPr marL="0" indent="0">
              <a:buNone/>
            </a:pPr>
            <a:endParaRPr lang="fr-FR" sz="1800" dirty="0">
              <a:latin typeface="AR DELANEY" panose="02000000000000000000" pitchFamily="2" charset="0"/>
            </a:endParaRPr>
          </a:p>
          <a:p>
            <a:pPr marL="0" indent="0">
              <a:buNone/>
            </a:pPr>
            <a:endParaRPr lang="fr-FR" sz="1800" dirty="0">
              <a:latin typeface="AR DELANEY" panose="02000000000000000000" pitchFamily="2" charset="0"/>
            </a:endParaRPr>
          </a:p>
          <a:p>
            <a:pPr marL="0" indent="0">
              <a:buNone/>
            </a:pPr>
            <a:r>
              <a:rPr lang="fr-FR" sz="1800" dirty="0">
                <a:latin typeface="AR DELANEY" panose="02000000000000000000" pitchFamily="2" charset="0"/>
              </a:rPr>
              <a:t>•4 saucisses</a:t>
            </a:r>
          </a:p>
          <a:p>
            <a:pPr marL="0" indent="0">
              <a:buNone/>
            </a:pPr>
            <a:r>
              <a:rPr lang="fr-FR" sz="1800" dirty="0">
                <a:latin typeface="AR DELANEY" panose="02000000000000000000" pitchFamily="2" charset="0"/>
              </a:rPr>
              <a:t>•4 tranches de bacon</a:t>
            </a:r>
          </a:p>
          <a:p>
            <a:pPr marL="0" indent="0">
              <a:buNone/>
            </a:pPr>
            <a:r>
              <a:rPr lang="fr-FR" sz="1800" dirty="0">
                <a:latin typeface="AR DELANEY" panose="02000000000000000000" pitchFamily="2" charset="0"/>
              </a:rPr>
              <a:t>•4 tranches de pain de mie</a:t>
            </a:r>
          </a:p>
          <a:p>
            <a:pPr marL="0" indent="0">
              <a:buNone/>
            </a:pPr>
            <a:r>
              <a:rPr lang="fr-FR" sz="1800" dirty="0">
                <a:latin typeface="AR DELANEY" panose="02000000000000000000" pitchFamily="2" charset="0"/>
              </a:rPr>
              <a:t>•2 </a:t>
            </a:r>
            <a:r>
              <a:rPr lang="fr-FR" sz="1800" dirty="0" err="1">
                <a:latin typeface="AR DELANEY" panose="02000000000000000000" pitchFamily="2" charset="0"/>
              </a:rPr>
              <a:t>oeufs</a:t>
            </a:r>
            <a:endParaRPr lang="fr-FR" sz="1800" dirty="0">
              <a:latin typeface="AR DELANEY" panose="02000000000000000000" pitchFamily="2" charset="0"/>
            </a:endParaRPr>
          </a:p>
          <a:p>
            <a:pPr marL="0" indent="0">
              <a:buNone/>
            </a:pPr>
            <a:r>
              <a:rPr lang="fr-FR" sz="1800" dirty="0">
                <a:latin typeface="AR DELANEY" panose="02000000000000000000" pitchFamily="2" charset="0"/>
              </a:rPr>
              <a:t>•1 petite boîte de </a:t>
            </a:r>
            <a:r>
              <a:rPr lang="fr-FR" sz="1800" dirty="0" err="1">
                <a:latin typeface="AR DELANEY" panose="02000000000000000000" pitchFamily="2" charset="0"/>
              </a:rPr>
              <a:t>baked</a:t>
            </a:r>
            <a:r>
              <a:rPr lang="fr-FR" sz="1800" dirty="0">
                <a:latin typeface="AR DELANEY" panose="02000000000000000000" pitchFamily="2" charset="0"/>
              </a:rPr>
              <a:t> </a:t>
            </a:r>
            <a:r>
              <a:rPr lang="fr-FR" sz="1800" dirty="0" err="1">
                <a:latin typeface="AR DELANEY" panose="02000000000000000000" pitchFamily="2" charset="0"/>
              </a:rPr>
              <a:t>beans</a:t>
            </a:r>
            <a:endParaRPr lang="fr-FR" sz="1800" dirty="0">
              <a:latin typeface="AR DELANEY" panose="02000000000000000000" pitchFamily="2" charset="0"/>
            </a:endParaRPr>
          </a:p>
          <a:p>
            <a:pPr marL="0" indent="0">
              <a:buNone/>
            </a:pPr>
            <a:r>
              <a:rPr lang="fr-FR" sz="1800" dirty="0">
                <a:latin typeface="AR DELANEY" panose="02000000000000000000" pitchFamily="2" charset="0"/>
              </a:rPr>
              <a:t>•1 tomate</a:t>
            </a:r>
          </a:p>
          <a:p>
            <a:pPr marL="0" indent="0">
              <a:buNone/>
            </a:pPr>
            <a:r>
              <a:rPr lang="fr-FR" sz="1800" dirty="0">
                <a:latin typeface="AR DELANEY" panose="02000000000000000000" pitchFamily="2" charset="0"/>
              </a:rPr>
              <a:t>•6 champignons</a:t>
            </a:r>
          </a:p>
          <a:p>
            <a:pPr marL="0" indent="0">
              <a:buNone/>
            </a:pPr>
            <a:endParaRPr lang="fr-FR" sz="1800" dirty="0">
              <a:latin typeface="AR DELANEY" panose="02000000000000000000" pitchFamily="2" charset="0"/>
            </a:endParaRPr>
          </a:p>
        </p:txBody>
      </p:sp>
      <p:pic>
        <p:nvPicPr>
          <p:cNvPr id="6" name="Image 5"/>
          <p:cNvPicPr>
            <a:picLocks noChangeAspect="1"/>
          </p:cNvPicPr>
          <p:nvPr/>
        </p:nvPicPr>
        <p:blipFill>
          <a:blip r:embed="rId2"/>
          <a:stretch>
            <a:fillRect/>
          </a:stretch>
        </p:blipFill>
        <p:spPr>
          <a:xfrm>
            <a:off x="4320074" y="2687218"/>
            <a:ext cx="7053944" cy="3498978"/>
          </a:xfrm>
          <a:prstGeom prst="rect">
            <a:avLst/>
          </a:prstGeom>
        </p:spPr>
      </p:pic>
    </p:spTree>
    <p:extLst>
      <p:ext uri="{BB962C8B-B14F-4D97-AF65-F5344CB8AC3E}">
        <p14:creationId xmlns:p14="http://schemas.microsoft.com/office/powerpoint/2010/main" val="1481667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desserts de </a:t>
            </a:r>
            <a:r>
              <a:rPr lang="fr-FR" dirty="0" err="1"/>
              <a:t>thanksgiving</a:t>
            </a:r>
            <a:r>
              <a:rPr lang="fr-FR" dirty="0"/>
              <a:t> </a:t>
            </a:r>
          </a:p>
        </p:txBody>
      </p:sp>
      <p:pic>
        <p:nvPicPr>
          <p:cNvPr id="12" name="Espace réservé du contenu 11"/>
          <p:cNvPicPr>
            <a:picLocks noGrp="1" noChangeAspect="1"/>
          </p:cNvPicPr>
          <p:nvPr>
            <p:ph idx="1"/>
          </p:nvPr>
        </p:nvPicPr>
        <p:blipFill>
          <a:blip r:embed="rId2"/>
          <a:stretch>
            <a:fillRect/>
          </a:stretch>
        </p:blipFill>
        <p:spPr>
          <a:xfrm>
            <a:off x="3733272" y="2249488"/>
            <a:ext cx="4722282" cy="3541712"/>
          </a:xfrm>
          <a:prstGeom prst="rect">
            <a:avLst/>
          </a:prstGeom>
        </p:spPr>
      </p:pic>
    </p:spTree>
    <p:extLst>
      <p:ext uri="{BB962C8B-B14F-4D97-AF65-F5344CB8AC3E}">
        <p14:creationId xmlns:p14="http://schemas.microsoft.com/office/powerpoint/2010/main" val="67755848"/>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17437" y="618518"/>
            <a:ext cx="2995125" cy="1478570"/>
          </a:xfrm>
        </p:spPr>
        <p:txBody>
          <a:bodyPr/>
          <a:lstStyle/>
          <a:p>
            <a:r>
              <a:rPr lang="fr-FR" dirty="0" err="1"/>
              <a:t>HALlOWEEN</a:t>
            </a:r>
            <a:endParaRPr lang="fr-FR" dirty="0"/>
          </a:p>
        </p:txBody>
      </p:sp>
      <p:pic>
        <p:nvPicPr>
          <p:cNvPr id="4" name="Espace réservé du contenu 3"/>
          <p:cNvPicPr>
            <a:picLocks noGrp="1" noChangeAspect="1"/>
          </p:cNvPicPr>
          <p:nvPr>
            <p:ph idx="1"/>
          </p:nvPr>
        </p:nvPicPr>
        <p:blipFill>
          <a:blip r:embed="rId2"/>
          <a:stretch>
            <a:fillRect/>
          </a:stretch>
        </p:blipFill>
        <p:spPr>
          <a:xfrm>
            <a:off x="2388637" y="2472612"/>
            <a:ext cx="7277877" cy="3927644"/>
          </a:xfrm>
          <a:prstGeom prst="rect">
            <a:avLst/>
          </a:prstGeom>
        </p:spPr>
      </p:pic>
    </p:spTree>
    <p:extLst>
      <p:ext uri="{BB962C8B-B14F-4D97-AF65-F5344CB8AC3E}">
        <p14:creationId xmlns:p14="http://schemas.microsoft.com/office/powerpoint/2010/main" val="376808218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506897"/>
          </a:xfrm>
        </p:spPr>
        <p:txBody>
          <a:bodyPr>
            <a:normAutofit fontScale="90000"/>
          </a:bodyPr>
          <a:lstStyle/>
          <a:p>
            <a:r>
              <a:rPr lang="fr-FR" dirty="0"/>
              <a:t>Origine d’halloween </a:t>
            </a:r>
          </a:p>
        </p:txBody>
      </p:sp>
      <p:sp>
        <p:nvSpPr>
          <p:cNvPr id="3" name="Espace réservé du contenu 2"/>
          <p:cNvSpPr>
            <a:spLocks noGrp="1"/>
          </p:cNvSpPr>
          <p:nvPr>
            <p:ph idx="1"/>
          </p:nvPr>
        </p:nvSpPr>
        <p:spPr>
          <a:xfrm>
            <a:off x="1097837" y="1647930"/>
            <a:ext cx="9905999" cy="1989574"/>
          </a:xfrm>
        </p:spPr>
        <p:txBody>
          <a:bodyPr>
            <a:normAutofit fontScale="92500" lnSpcReduction="10000"/>
          </a:bodyPr>
          <a:lstStyle/>
          <a:p>
            <a:r>
              <a:rPr lang="fr-FR" dirty="0"/>
              <a:t>Halloween ou l'Halloween est une fête originaire des pays celtiques célébrée dans la soirée du 31 octobre, veille de la Toussaint. Son nom est une contraction écossaise de </a:t>
            </a:r>
            <a:r>
              <a:rPr lang="fr-FR" dirty="0" err="1"/>
              <a:t>Allhallow-even</a:t>
            </a:r>
            <a:r>
              <a:rPr lang="fr-FR" dirty="0"/>
              <a:t> qui signifie the </a:t>
            </a:r>
            <a:r>
              <a:rPr lang="fr-FR" dirty="0" err="1"/>
              <a:t>eve</a:t>
            </a:r>
            <a:r>
              <a:rPr lang="fr-FR" dirty="0"/>
              <a:t> of All Saints' Day en anglais contemporain et peut se traduire comme « la veillée de la Toussaint ».</a:t>
            </a:r>
          </a:p>
        </p:txBody>
      </p:sp>
      <p:pic>
        <p:nvPicPr>
          <p:cNvPr id="5" name="Image 4"/>
          <p:cNvPicPr>
            <a:picLocks noChangeAspect="1"/>
          </p:cNvPicPr>
          <p:nvPr/>
        </p:nvPicPr>
        <p:blipFill>
          <a:blip r:embed="rId2"/>
          <a:stretch>
            <a:fillRect/>
          </a:stretch>
        </p:blipFill>
        <p:spPr>
          <a:xfrm>
            <a:off x="1507253" y="3989196"/>
            <a:ext cx="8973178" cy="2612571"/>
          </a:xfrm>
          <a:prstGeom prst="rect">
            <a:avLst/>
          </a:prstGeom>
        </p:spPr>
      </p:pic>
    </p:spTree>
    <p:extLst>
      <p:ext uri="{BB962C8B-B14F-4D97-AF65-F5344CB8AC3E}">
        <p14:creationId xmlns:p14="http://schemas.microsoft.com/office/powerpoint/2010/main" val="1333265674"/>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a:t>
            </a:r>
            <a:r>
              <a:rPr lang="fr-FR" dirty="0" err="1"/>
              <a:t>christmas</a:t>
            </a:r>
            <a:r>
              <a:rPr lang="fr-FR"/>
              <a:t> pudding</a:t>
            </a:r>
          </a:p>
        </p:txBody>
      </p:sp>
      <p:pic>
        <p:nvPicPr>
          <p:cNvPr id="4" name="Espace réservé du contenu 3"/>
          <p:cNvPicPr>
            <a:picLocks noGrp="1" noChangeAspect="1"/>
          </p:cNvPicPr>
          <p:nvPr>
            <p:ph idx="1"/>
          </p:nvPr>
        </p:nvPicPr>
        <p:blipFill>
          <a:blip r:embed="rId2"/>
          <a:stretch>
            <a:fillRect/>
          </a:stretch>
        </p:blipFill>
        <p:spPr>
          <a:xfrm>
            <a:off x="4120995" y="2249488"/>
            <a:ext cx="3946836" cy="3541712"/>
          </a:xfrm>
          <a:prstGeom prst="rect">
            <a:avLst/>
          </a:prstGeom>
        </p:spPr>
      </p:pic>
    </p:spTree>
    <p:extLst>
      <p:ext uri="{BB962C8B-B14F-4D97-AF65-F5344CB8AC3E}">
        <p14:creationId xmlns:p14="http://schemas.microsoft.com/office/powerpoint/2010/main" val="11717302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90646" y="618518"/>
            <a:ext cx="2994409" cy="1478570"/>
          </a:xfrm>
        </p:spPr>
        <p:txBody>
          <a:bodyPr/>
          <a:lstStyle/>
          <a:p>
            <a:r>
              <a:rPr lang="fr-FR" dirty="0">
                <a:solidFill>
                  <a:srgbClr val="FF0000"/>
                </a:solidFill>
              </a:rPr>
              <a:t>Les donuts </a:t>
            </a:r>
          </a:p>
        </p:txBody>
      </p:sp>
      <p:pic>
        <p:nvPicPr>
          <p:cNvPr id="3" name="Espace réservé du contenu 2"/>
          <p:cNvPicPr>
            <a:picLocks noGrp="1" noChangeAspect="1"/>
          </p:cNvPicPr>
          <p:nvPr>
            <p:ph idx="1"/>
          </p:nvPr>
        </p:nvPicPr>
        <p:blipFill>
          <a:blip r:embed="rId2"/>
          <a:stretch>
            <a:fillRect/>
          </a:stretch>
        </p:blipFill>
        <p:spPr>
          <a:xfrm>
            <a:off x="3084843" y="2177475"/>
            <a:ext cx="5406013" cy="3964410"/>
          </a:xfrm>
          <a:prstGeom prst="rect">
            <a:avLst/>
          </a:prstGeom>
        </p:spPr>
      </p:pic>
    </p:spTree>
    <p:extLst>
      <p:ext uri="{BB962C8B-B14F-4D97-AF65-F5344CB8AC3E}">
        <p14:creationId xmlns:p14="http://schemas.microsoft.com/office/powerpoint/2010/main" val="30057053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a:blip r:embed="rId2"/>
          <a:stretch>
            <a:fillRect/>
          </a:stretch>
        </p:blipFill>
        <p:spPr>
          <a:xfrm>
            <a:off x="1356527" y="2165317"/>
            <a:ext cx="9766998" cy="4145048"/>
          </a:xfrm>
          <a:prstGeom prst="rect">
            <a:avLst/>
          </a:prstGeom>
        </p:spPr>
      </p:pic>
    </p:spTree>
    <p:extLst>
      <p:ext uri="{BB962C8B-B14F-4D97-AF65-F5344CB8AC3E}">
        <p14:creationId xmlns:p14="http://schemas.microsoft.com/office/powerpoint/2010/main" val="51521471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618518"/>
            <a:ext cx="3798278" cy="1478570"/>
          </a:xfrm>
        </p:spPr>
        <p:txBody>
          <a:bodyPr/>
          <a:lstStyle/>
          <a:p>
            <a:r>
              <a:rPr lang="fr-FR" dirty="0">
                <a:solidFill>
                  <a:srgbClr val="FF0000"/>
                </a:solidFill>
                <a:latin typeface="AR DELANEY" panose="02000000000000000000" pitchFamily="2" charset="0"/>
              </a:rPr>
              <a:t>     	</a:t>
            </a:r>
            <a:r>
              <a:rPr lang="fr-FR" dirty="0" err="1">
                <a:solidFill>
                  <a:srgbClr val="FF0000"/>
                </a:solidFill>
                <a:latin typeface="AR DELANEY" panose="02000000000000000000" pitchFamily="2" charset="0"/>
              </a:rPr>
              <a:t>Kidney</a:t>
            </a:r>
            <a:r>
              <a:rPr lang="fr-FR" dirty="0">
                <a:solidFill>
                  <a:srgbClr val="FF0000"/>
                </a:solidFill>
                <a:latin typeface="AR DELANEY" panose="02000000000000000000" pitchFamily="2" charset="0"/>
              </a:rPr>
              <a:t> pie </a:t>
            </a:r>
          </a:p>
        </p:txBody>
      </p:sp>
      <p:pic>
        <p:nvPicPr>
          <p:cNvPr id="4" name="Espace réservé du contenu 3"/>
          <p:cNvPicPr>
            <a:picLocks noGrp="1" noChangeAspect="1"/>
          </p:cNvPicPr>
          <p:nvPr>
            <p:ph idx="1"/>
          </p:nvPr>
        </p:nvPicPr>
        <p:blipFill>
          <a:blip r:embed="rId2"/>
          <a:stretch>
            <a:fillRect/>
          </a:stretch>
        </p:blipFill>
        <p:spPr>
          <a:xfrm>
            <a:off x="1969477" y="2097088"/>
            <a:ext cx="8179358" cy="4458754"/>
          </a:xfrm>
          <a:prstGeom prst="rect">
            <a:avLst/>
          </a:prstGeom>
        </p:spPr>
      </p:pic>
    </p:spTree>
    <p:extLst>
      <p:ext uri="{BB962C8B-B14F-4D97-AF65-F5344CB8AC3E}">
        <p14:creationId xmlns:p14="http://schemas.microsoft.com/office/powerpoint/2010/main" val="1465057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8615" y="618518"/>
            <a:ext cx="2924071" cy="1119847"/>
          </a:xfrm>
        </p:spPr>
        <p:txBody>
          <a:bodyPr/>
          <a:lstStyle/>
          <a:p>
            <a:r>
              <a:rPr lang="fr-FR" dirty="0">
                <a:solidFill>
                  <a:srgbClr val="FF0000"/>
                </a:solidFill>
                <a:latin typeface="AR DELANEY" panose="02000000000000000000" pitchFamily="2" charset="0"/>
              </a:rPr>
              <a:t>Fish cakes </a:t>
            </a:r>
          </a:p>
        </p:txBody>
      </p:sp>
      <p:pic>
        <p:nvPicPr>
          <p:cNvPr id="4" name="Espace réservé du contenu 3"/>
          <p:cNvPicPr>
            <a:picLocks noGrp="1" noChangeAspect="1"/>
          </p:cNvPicPr>
          <p:nvPr>
            <p:ph idx="1"/>
          </p:nvPr>
        </p:nvPicPr>
        <p:blipFill>
          <a:blip r:embed="rId2"/>
          <a:stretch>
            <a:fillRect/>
          </a:stretch>
        </p:blipFill>
        <p:spPr>
          <a:xfrm>
            <a:off x="1681032" y="1996750"/>
            <a:ext cx="8826759" cy="4460033"/>
          </a:xfrm>
          <a:prstGeom prst="rect">
            <a:avLst/>
          </a:prstGeom>
        </p:spPr>
      </p:pic>
    </p:spTree>
    <p:extLst>
      <p:ext uri="{BB962C8B-B14F-4D97-AF65-F5344CB8AC3E}">
        <p14:creationId xmlns:p14="http://schemas.microsoft.com/office/powerpoint/2010/main" val="3840007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72407" y="618518"/>
            <a:ext cx="4282751" cy="1478570"/>
          </a:xfrm>
        </p:spPr>
        <p:txBody>
          <a:bodyPr/>
          <a:lstStyle/>
          <a:p>
            <a:r>
              <a:rPr lang="fr-FR" dirty="0">
                <a:solidFill>
                  <a:srgbClr val="FF0000"/>
                </a:solidFill>
                <a:latin typeface="AR DELANEY" panose="02000000000000000000" pitchFamily="2" charset="0"/>
              </a:rPr>
              <a:t>Fish n’chips</a:t>
            </a:r>
          </a:p>
        </p:txBody>
      </p:sp>
      <p:sp>
        <p:nvSpPr>
          <p:cNvPr id="3" name="Espace réservé du contenu 2"/>
          <p:cNvSpPr>
            <a:spLocks noGrp="1"/>
          </p:cNvSpPr>
          <p:nvPr>
            <p:ph idx="1"/>
          </p:nvPr>
        </p:nvSpPr>
        <p:spPr/>
        <p:txBody>
          <a:bodyPr>
            <a:normAutofit fontScale="32500" lnSpcReduction="20000"/>
          </a:bodyPr>
          <a:lstStyle/>
          <a:p>
            <a:pPr marL="0" indent="0">
              <a:buNone/>
            </a:pPr>
            <a:endParaRPr lang="fr-FR" dirty="0"/>
          </a:p>
          <a:p>
            <a:r>
              <a:rPr lang="fr-FR" dirty="0"/>
              <a:t> </a:t>
            </a:r>
          </a:p>
          <a:p>
            <a:r>
              <a:rPr lang="fr-FR" dirty="0"/>
              <a:t> </a:t>
            </a:r>
          </a:p>
          <a:p>
            <a:endParaRPr lang="fr-FR" dirty="0"/>
          </a:p>
          <a:p>
            <a:endParaRPr lang="fr-FR" dirty="0"/>
          </a:p>
          <a:p>
            <a:r>
              <a:rPr lang="fr-FR" dirty="0"/>
              <a:t> </a:t>
            </a:r>
          </a:p>
          <a:p>
            <a:endParaRPr lang="fr-FR" dirty="0"/>
          </a:p>
          <a:p>
            <a:endParaRPr lang="fr-FR" dirty="0"/>
          </a:p>
          <a:p>
            <a:r>
              <a:rPr lang="fr-FR" dirty="0"/>
              <a:t> </a:t>
            </a:r>
          </a:p>
          <a:p>
            <a:endParaRPr lang="fr-FR" dirty="0"/>
          </a:p>
          <a:p>
            <a:r>
              <a:rPr lang="fr-FR" dirty="0"/>
              <a:t> </a:t>
            </a:r>
          </a:p>
          <a:p>
            <a:endParaRPr lang="fr-FR" dirty="0"/>
          </a:p>
          <a:p>
            <a:r>
              <a:rPr lang="fr-FR" dirty="0"/>
              <a:t> </a:t>
            </a:r>
          </a:p>
          <a:p>
            <a:r>
              <a:rPr lang="fr-FR" dirty="0"/>
              <a:t>  </a:t>
            </a:r>
          </a:p>
          <a:p>
            <a:endParaRPr lang="fr-FR" dirty="0"/>
          </a:p>
          <a:p>
            <a:endParaRPr lang="fr-FR" dirty="0"/>
          </a:p>
          <a:p>
            <a:endParaRPr lang="fr-FR" dirty="0"/>
          </a:p>
          <a:p>
            <a:endParaRPr lang="fr-FR" dirty="0"/>
          </a:p>
        </p:txBody>
      </p:sp>
      <p:pic>
        <p:nvPicPr>
          <p:cNvPr id="4" name="Image 3"/>
          <p:cNvPicPr>
            <a:picLocks noChangeAspect="1"/>
          </p:cNvPicPr>
          <p:nvPr/>
        </p:nvPicPr>
        <p:blipFill>
          <a:blip r:embed="rId2"/>
          <a:stretch>
            <a:fillRect/>
          </a:stretch>
        </p:blipFill>
        <p:spPr>
          <a:xfrm>
            <a:off x="1693939" y="2097088"/>
            <a:ext cx="5761219" cy="4011516"/>
          </a:xfrm>
          <a:prstGeom prst="rect">
            <a:avLst/>
          </a:prstGeom>
        </p:spPr>
      </p:pic>
    </p:spTree>
    <p:extLst>
      <p:ext uri="{BB962C8B-B14F-4D97-AF65-F5344CB8AC3E}">
        <p14:creationId xmlns:p14="http://schemas.microsoft.com/office/powerpoint/2010/main" val="10074859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2523" y="602901"/>
            <a:ext cx="6571622" cy="1413800"/>
          </a:xfrm>
        </p:spPr>
        <p:txBody>
          <a:bodyPr/>
          <a:lstStyle/>
          <a:p>
            <a:r>
              <a:rPr lang="fr-FR" dirty="0"/>
              <a:t>    The  anglais - the time </a:t>
            </a:r>
          </a:p>
        </p:txBody>
      </p:sp>
      <p:pic>
        <p:nvPicPr>
          <p:cNvPr id="6" name="Espace réservé du contenu 5"/>
          <p:cNvPicPr>
            <a:picLocks noGrp="1" noChangeAspect="1"/>
          </p:cNvPicPr>
          <p:nvPr>
            <p:ph idx="1"/>
          </p:nvPr>
        </p:nvPicPr>
        <p:blipFill>
          <a:blip r:embed="rId2"/>
          <a:stretch>
            <a:fillRect/>
          </a:stretch>
        </p:blipFill>
        <p:spPr>
          <a:xfrm>
            <a:off x="1446963" y="2391508"/>
            <a:ext cx="9244483" cy="4195298"/>
          </a:xfrm>
          <a:prstGeom prst="rect">
            <a:avLst/>
          </a:prstGeom>
        </p:spPr>
      </p:pic>
    </p:spTree>
    <p:extLst>
      <p:ext uri="{BB962C8B-B14F-4D97-AF65-F5344CB8AC3E}">
        <p14:creationId xmlns:p14="http://schemas.microsoft.com/office/powerpoint/2010/main" val="22121588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0070C0"/>
                </a:solidFill>
                <a:latin typeface="AR DELANEY" panose="02000000000000000000" pitchFamily="2" charset="0"/>
              </a:rPr>
              <a:t>Dessert anglais </a:t>
            </a:r>
          </a:p>
        </p:txBody>
      </p:sp>
      <p:sp>
        <p:nvSpPr>
          <p:cNvPr id="3" name="Espace réservé du contenu 2"/>
          <p:cNvSpPr>
            <a:spLocks noGrp="1"/>
          </p:cNvSpPr>
          <p:nvPr>
            <p:ph idx="1"/>
          </p:nvPr>
        </p:nvSpPr>
        <p:spPr/>
        <p:txBody>
          <a:bodyPr>
            <a:normAutofit fontScale="85000" lnSpcReduction="10000"/>
          </a:bodyPr>
          <a:lstStyle/>
          <a:p>
            <a:r>
              <a:rPr lang="fr-FR" dirty="0">
                <a:latin typeface="AR DELANEY" panose="02000000000000000000" pitchFamily="2" charset="0"/>
              </a:rPr>
              <a:t>La gelée        </a:t>
            </a:r>
          </a:p>
          <a:p>
            <a:r>
              <a:rPr lang="fr-FR" dirty="0">
                <a:latin typeface="AR DELANEY" panose="02000000000000000000" pitchFamily="2" charset="0"/>
              </a:rPr>
              <a:t>Vous prendrez bien un peu de gelée au melon comme dessert </a:t>
            </a:r>
          </a:p>
          <a:p>
            <a:pPr marL="0" indent="0">
              <a:buNone/>
            </a:pPr>
            <a:endParaRPr lang="fr-FR" dirty="0">
              <a:latin typeface="AR DELANEY" panose="02000000000000000000" pitchFamily="2" charset="0"/>
            </a:endParaRPr>
          </a:p>
          <a:p>
            <a:pPr marL="0" indent="0">
              <a:buNone/>
            </a:pPr>
            <a:endParaRPr lang="fr-FR" dirty="0">
              <a:latin typeface="AR DELANEY" panose="02000000000000000000" pitchFamily="2" charset="0"/>
            </a:endParaRPr>
          </a:p>
          <a:p>
            <a:r>
              <a:rPr lang="fr-FR" dirty="0">
                <a:latin typeface="AR DELANEY" panose="02000000000000000000" pitchFamily="2" charset="0"/>
              </a:rPr>
              <a:t>Je ne pouvais pas ne pas citer ce dessert typiquement anglais. La gelée (</a:t>
            </a:r>
            <a:r>
              <a:rPr lang="fr-FR" dirty="0" err="1">
                <a:latin typeface="AR DELANEY" panose="02000000000000000000" pitchFamily="2" charset="0"/>
              </a:rPr>
              <a:t>jelly</a:t>
            </a:r>
            <a:r>
              <a:rPr lang="fr-FR" dirty="0">
                <a:latin typeface="AR DELANEY" panose="02000000000000000000" pitchFamily="2" charset="0"/>
              </a:rPr>
              <a:t>) est un jus de fruit dans lequel de la gélatine a été ajoutée pour que la consistance ressemble à un flan. Très répandu, on en trouve dans toutes les grandes surfaces anglaises. Ici, les enfants et même les grands en raffolent !</a:t>
            </a:r>
          </a:p>
          <a:p>
            <a:endParaRPr lang="fr-FR" dirty="0"/>
          </a:p>
        </p:txBody>
      </p:sp>
      <p:pic>
        <p:nvPicPr>
          <p:cNvPr id="4" name="Image 3"/>
          <p:cNvPicPr>
            <a:picLocks noChangeAspect="1"/>
          </p:cNvPicPr>
          <p:nvPr/>
        </p:nvPicPr>
        <p:blipFill>
          <a:blip r:embed="rId2"/>
          <a:stretch>
            <a:fillRect/>
          </a:stretch>
        </p:blipFill>
        <p:spPr>
          <a:xfrm>
            <a:off x="8104414" y="5566487"/>
            <a:ext cx="2514600" cy="1179545"/>
          </a:xfrm>
          <a:prstGeom prst="rect">
            <a:avLst/>
          </a:prstGeom>
        </p:spPr>
      </p:pic>
      <p:pic>
        <p:nvPicPr>
          <p:cNvPr id="5" name="Image 4"/>
          <p:cNvPicPr>
            <a:picLocks noChangeAspect="1"/>
          </p:cNvPicPr>
          <p:nvPr/>
        </p:nvPicPr>
        <p:blipFill>
          <a:blip r:embed="rId3"/>
          <a:stretch>
            <a:fillRect/>
          </a:stretch>
        </p:blipFill>
        <p:spPr>
          <a:xfrm>
            <a:off x="6878605" y="628853"/>
            <a:ext cx="3860929" cy="1787775"/>
          </a:xfrm>
          <a:prstGeom prst="rect">
            <a:avLst/>
          </a:prstGeom>
        </p:spPr>
      </p:pic>
    </p:spTree>
    <p:extLst>
      <p:ext uri="{BB962C8B-B14F-4D97-AF65-F5344CB8AC3E}">
        <p14:creationId xmlns:p14="http://schemas.microsoft.com/office/powerpoint/2010/main" val="21223530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4" end="4"/>
                                            </p:txEl>
                                          </p:spTgt>
                                        </p:tgtEl>
                                        <p:attrNameLst>
                                          <p:attrName>ppt_x</p:attrName>
                                          <p:attrName>ppt_y</p:attrName>
                                        </p:attrNameLst>
                                      </p:cBhvr>
                                    </p:animMotion>
                                    <p:animRot by="1500000">
                                      <p:cBhvr>
                                        <p:cTn id="7" dur="125" fill="hold">
                                          <p:stCondLst>
                                            <p:cond delay="0"/>
                                          </p:stCondLst>
                                        </p:cTn>
                                        <p:tgtEl>
                                          <p:spTgt spid="3">
                                            <p:txEl>
                                              <p:pRg st="4" end="4"/>
                                            </p:txEl>
                                          </p:spTgt>
                                        </p:tgtEl>
                                        <p:attrNameLst>
                                          <p:attrName>r</p:attrName>
                                        </p:attrNameLst>
                                      </p:cBhvr>
                                    </p:animRot>
                                    <p:animRot by="-1500000">
                                      <p:cBhvr>
                                        <p:cTn id="8" dur="125" fill="hold">
                                          <p:stCondLst>
                                            <p:cond delay="125"/>
                                          </p:stCondLst>
                                        </p:cTn>
                                        <p:tgtEl>
                                          <p:spTgt spid="3">
                                            <p:txEl>
                                              <p:pRg st="4" end="4"/>
                                            </p:txEl>
                                          </p:spTgt>
                                        </p:tgtEl>
                                        <p:attrNameLst>
                                          <p:attrName>r</p:attrName>
                                        </p:attrNameLst>
                                      </p:cBhvr>
                                    </p:animRot>
                                    <p:animRot by="-1500000">
                                      <p:cBhvr>
                                        <p:cTn id="9" dur="125" fill="hold">
                                          <p:stCondLst>
                                            <p:cond delay="250"/>
                                          </p:stCondLst>
                                        </p:cTn>
                                        <p:tgtEl>
                                          <p:spTgt spid="3">
                                            <p:txEl>
                                              <p:pRg st="4" end="4"/>
                                            </p:txEl>
                                          </p:spTgt>
                                        </p:tgtEl>
                                        <p:attrNameLst>
                                          <p:attrName>r</p:attrName>
                                        </p:attrNameLst>
                                      </p:cBhvr>
                                    </p:animRot>
                                    <p:animRot by="1500000">
                                      <p:cBhvr>
                                        <p:cTn id="10"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10259" y="719001"/>
            <a:ext cx="2994410" cy="1478570"/>
          </a:xfrm>
        </p:spPr>
        <p:txBody>
          <a:bodyPr/>
          <a:lstStyle/>
          <a:p>
            <a:r>
              <a:rPr lang="fr-FR" dirty="0">
                <a:latin typeface="AR DELANEY" panose="02000000000000000000" pitchFamily="2" charset="0"/>
              </a:rPr>
              <a:t>Jelly  cake</a:t>
            </a:r>
          </a:p>
        </p:txBody>
      </p:sp>
      <p:pic>
        <p:nvPicPr>
          <p:cNvPr id="4" name="Espace réservé du contenu 3"/>
          <p:cNvPicPr>
            <a:picLocks noGrp="1" noChangeAspect="1"/>
          </p:cNvPicPr>
          <p:nvPr>
            <p:ph idx="1"/>
          </p:nvPr>
        </p:nvPicPr>
        <p:blipFill>
          <a:blip r:embed="rId2"/>
          <a:stretch>
            <a:fillRect/>
          </a:stretch>
        </p:blipFill>
        <p:spPr>
          <a:xfrm>
            <a:off x="2828908" y="2638800"/>
            <a:ext cx="5571514" cy="2958132"/>
          </a:xfrm>
          <a:prstGeom prst="rect">
            <a:avLst/>
          </a:prstGeom>
        </p:spPr>
      </p:pic>
    </p:spTree>
    <p:extLst>
      <p:ext uri="{BB962C8B-B14F-4D97-AF65-F5344CB8AC3E}">
        <p14:creationId xmlns:p14="http://schemas.microsoft.com/office/powerpoint/2010/main" val="2833572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313</TotalTime>
  <Words>749</Words>
  <Application>Microsoft Office PowerPoint</Application>
  <PresentationFormat>Grand écran</PresentationFormat>
  <Paragraphs>75</Paragraphs>
  <Slides>24</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 DELANEY</vt:lpstr>
      <vt:lpstr>Arial</vt:lpstr>
      <vt:lpstr>Calibri</vt:lpstr>
      <vt:lpstr>Century Gothic</vt:lpstr>
      <vt:lpstr>Trebuchet MS</vt:lpstr>
      <vt:lpstr>Circuit</vt:lpstr>
      <vt:lpstr>Exposé d'Anthony </vt:lpstr>
      <vt:lpstr>Petit déjeuner typiquement anglais</vt:lpstr>
      <vt:lpstr>Présentation PowerPoint</vt:lpstr>
      <vt:lpstr>      Kidney pie </vt:lpstr>
      <vt:lpstr>Fish cakes </vt:lpstr>
      <vt:lpstr>Fish n’chips</vt:lpstr>
      <vt:lpstr>    The  anglais - the time </vt:lpstr>
      <vt:lpstr>Dessert anglais </vt:lpstr>
      <vt:lpstr>Jelly  cake</vt:lpstr>
      <vt:lpstr>2 ème dessert incontournable anglais</vt:lpstr>
      <vt:lpstr>Les scones </vt:lpstr>
      <vt:lpstr>Nourriture Américaine </vt:lpstr>
      <vt:lpstr>Petit déjeuner américain</vt:lpstr>
      <vt:lpstr>pancakes</vt:lpstr>
      <vt:lpstr>Hot dog !</vt:lpstr>
      <vt:lpstr>L'histoire du hot-dog</vt:lpstr>
      <vt:lpstr>barbecue</vt:lpstr>
      <vt:lpstr>HTANKsGIVING</vt:lpstr>
      <vt:lpstr>Naissance de thanksgiving </vt:lpstr>
      <vt:lpstr>Les desserts de thanksgiving </vt:lpstr>
      <vt:lpstr>HALlOWEEN</vt:lpstr>
      <vt:lpstr>Origine d’halloween </vt:lpstr>
      <vt:lpstr>Le christmas pudding</vt:lpstr>
      <vt:lpstr>Les donuts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gregory germaini</dc:creator>
  <cp:lastModifiedBy>ariane</cp:lastModifiedBy>
  <cp:revision>30</cp:revision>
  <dcterms:created xsi:type="dcterms:W3CDTF">2016-03-06T13:11:29Z</dcterms:created>
  <dcterms:modified xsi:type="dcterms:W3CDTF">2016-03-09T12:01:45Z</dcterms:modified>
</cp:coreProperties>
</file>