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76" r:id="rId2"/>
    <p:sldId id="256" r:id="rId3"/>
    <p:sldId id="259" r:id="rId4"/>
    <p:sldId id="275" r:id="rId5"/>
    <p:sldId id="277" r:id="rId6"/>
    <p:sldId id="260" r:id="rId7"/>
    <p:sldId id="270" r:id="rId8"/>
    <p:sldId id="283" r:id="rId9"/>
    <p:sldId id="274" r:id="rId10"/>
    <p:sldId id="269" r:id="rId11"/>
    <p:sldId id="263" r:id="rId12"/>
    <p:sldId id="266" r:id="rId13"/>
    <p:sldId id="278" r:id="rId14"/>
    <p:sldId id="264" r:id="rId15"/>
    <p:sldId id="267" r:id="rId16"/>
    <p:sldId id="272" r:id="rId17"/>
    <p:sldId id="280" r:id="rId18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95582667-6102-27E7-ED8E-01A166EB4B6B}" name="Guest User" initials="GU" userId="Guest User" providerId="Windows Live"/>
  <p188:author id="{66FACA83-1323-18ED-1CB9-EEFA8515AB30}" name="yann sielecki" initials="ys" userId="d0fc7f83356b209b" providerId="Windows Liv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A6"/>
    <a:srgbClr val="3399FF"/>
    <a:srgbClr val="002A31"/>
    <a:srgbClr val="00C5CD"/>
    <a:srgbClr val="030302"/>
    <a:srgbClr val="FFFFFF"/>
    <a:srgbClr val="D891BB"/>
    <a:srgbClr val="10362F"/>
    <a:srgbClr val="04131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2E35945-32DA-4A88-ACD3-2AF5A8090693}" v="75" dt="2026-03-26T19:39:13.860"/>
    <p1510:client id="{0518B259-A40D-2718-B6B3-1DC97AE02A42}" v="166" dt="2026-03-25T12:01:36.034"/>
    <p1510:client id="{11734446-7094-9C8F-31E6-162BEC249781}" v="1525" dt="2026-03-26T00:49:36.365"/>
    <p1510:client id="{463F92C7-901D-362C-C8D8-C9221B00320D}" v="1039" dt="2026-03-26T19:44:16.429"/>
    <p1510:client id="{7BE85B11-A3B7-B441-5431-ED7986B5683B}" v="567" dt="2026-03-26T22:45:53.230"/>
    <p1510:client id="{88647221-9769-FAB8-6A72-F148CDB913CA}" v="182" dt="2026-03-26T20:29:42.490"/>
    <p1510:client id="{B74B9336-6CC7-CC2B-6813-C9B4C498D127}" v="3" dt="2026-03-26T23:20:31.936"/>
    <p1510:client id="{BC1914F8-A864-C2BC-176E-E297D6F800A3}" v="101" dt="2026-03-25T15:02:13.916"/>
    <p1510:client id="{D66F4EF5-5B82-485F-BE27-5DF167C2A867}" v="254" dt="2026-03-26T20:39:45.016"/>
    <p1510:client id="{ED3EA439-DC78-88CE-3922-C36EEAC488FA}" v="1" dt="2026-03-26T22:29:15.70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/>
    <p:restoredTop sz="94693"/>
  </p:normalViewPr>
  <p:slideViewPr>
    <p:cSldViewPr snapToGrid="0" snapToObjects="1">
      <p:cViewPr varScale="1">
        <p:scale>
          <a:sx n="98" d="100"/>
          <a:sy n="98" d="100"/>
        </p:scale>
        <p:origin x="57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8/10/relationships/authors" Target="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6-03-14T15:17:00.55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41286 28213 16383 0 0,'0'0'0'0'0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6-03-14T15:17:00.5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21273 17119 16383 0 0,'0'0'0'0'0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6-03-14T15:17:00.5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25766 19545 16383 0 0,'0'0'0'0'0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6-03-14T15:17:00.5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25746 19498 16383 0 0,'0'0'0'0'0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6-03-14T15:17:00.5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25900 19558 16383 0 0,'0'0'0'0'0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6-03-14T15:17:00.5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25900 19558 16383 0 0,'0'0'0'0'0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6-03-14T15:17:00.5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25900 19558 16383 0 0,'0'1'0'0'0,"0"0"0"0"0,0 0 0 0 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3/27/26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26234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3/27/26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20581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3/27/26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2812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3/27/26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85424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3/27/26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90301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3/27/26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0012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3/27/26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6704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3/27/26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6669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3/27/26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4108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3/27/26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11528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3/27/26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3826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3/27/26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16287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customXml" Target="../ink/ink4.xml"/><Relationship Id="rId3" Type="http://schemas.openxmlformats.org/officeDocument/2006/relationships/customXml" Target="../ink/ink1.xml"/><Relationship Id="rId7" Type="http://schemas.openxmlformats.org/officeDocument/2006/relationships/customXml" Target="../ink/ink3.xml"/><Relationship Id="rId12" Type="http://schemas.openxmlformats.org/officeDocument/2006/relationships/image" Target="../media/image7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customXml" Target="../ink/ink7.xml"/><Relationship Id="rId5" Type="http://schemas.openxmlformats.org/officeDocument/2006/relationships/customXml" Target="../ink/ink2.xml"/><Relationship Id="rId10" Type="http://schemas.openxmlformats.org/officeDocument/2006/relationships/customXml" Target="../ink/ink6.xml"/><Relationship Id="rId4" Type="http://schemas.openxmlformats.org/officeDocument/2006/relationships/image" Target="../media/image5.png"/><Relationship Id="rId9" Type="http://schemas.openxmlformats.org/officeDocument/2006/relationships/customXml" Target="../ink/ink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Free Canadian Natural Splendor Image - Canada, Nature, Flag | Download at  StockCake">
            <a:extLst>
              <a:ext uri="{FF2B5EF4-FFF2-40B4-BE49-F238E27FC236}">
                <a16:creationId xmlns:a16="http://schemas.microsoft.com/office/drawing/2014/main" id="{8EABA56C-AFC8-2561-D408-2034B3B4DF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2156" y="2232"/>
            <a:ext cx="12210690" cy="6847935"/>
          </a:xfrm>
          <a:prstGeom prst="rect">
            <a:avLst/>
          </a:prstGeom>
        </p:spPr>
      </p:pic>
      <p:pic>
        <p:nvPicPr>
          <p:cNvPr id="12" name="Image 4" descr="Le drapeau canadien flottant au vent avec des montagnes enneigées en arrière-plan.">
            <a:extLst>
              <a:ext uri="{FF2B5EF4-FFF2-40B4-BE49-F238E27FC236}">
                <a16:creationId xmlns:a16="http://schemas.microsoft.com/office/drawing/2014/main" id="{1DBF153A-6584-F6DB-B31A-B25A76B5280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141" r="38821" b="-2"/>
          <a:stretch>
            <a:fillRect/>
          </a:stretch>
        </p:blipFill>
        <p:spPr>
          <a:xfrm>
            <a:off x="5089065" y="5920"/>
            <a:ext cx="7119392" cy="685800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C4C17B7-5E58-7DFD-0F49-0C0659A837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4011" y="4182"/>
            <a:ext cx="6897293" cy="1328428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5600">
                <a:solidFill>
                  <a:srgbClr val="FF0000"/>
                </a:solidFill>
                <a:ea typeface="Calibri Light"/>
                <a:cs typeface="Calibri Light"/>
              </a:rPr>
              <a:t>E</a:t>
            </a:r>
            <a:r>
              <a:rPr lang="en-US" sz="5600">
                <a:solidFill>
                  <a:srgbClr val="FFFFFF"/>
                </a:solidFill>
                <a:ea typeface="Calibri Light"/>
                <a:cs typeface="Calibri Light"/>
              </a:rPr>
              <a:t>x</a:t>
            </a:r>
            <a:r>
              <a:rPr lang="en-US" sz="5600">
                <a:solidFill>
                  <a:srgbClr val="FF0000"/>
                </a:solidFill>
              </a:rPr>
              <a:t>p</a:t>
            </a:r>
            <a:r>
              <a:rPr lang="en-US" sz="5600">
                <a:solidFill>
                  <a:srgbClr val="FFFFFF"/>
                </a:solidFill>
              </a:rPr>
              <a:t>o</a:t>
            </a:r>
            <a:r>
              <a:rPr lang="en-US" sz="5600">
                <a:solidFill>
                  <a:srgbClr val="FF0000"/>
                </a:solidFill>
              </a:rPr>
              <a:t>s</a:t>
            </a:r>
            <a:r>
              <a:rPr lang="en-US" sz="5600">
                <a:solidFill>
                  <a:srgbClr val="FFFFFF"/>
                </a:solidFill>
              </a:rPr>
              <a:t>é</a:t>
            </a:r>
            <a:r>
              <a:rPr lang="en-US" sz="5600">
                <a:solidFill>
                  <a:srgbClr val="FFFFFF"/>
                </a:solidFill>
                <a:ea typeface="Calibri Light"/>
                <a:cs typeface="Calibri Light"/>
              </a:rPr>
              <a:t> </a:t>
            </a:r>
            <a:r>
              <a:rPr lang="en-US" sz="5600">
                <a:solidFill>
                  <a:srgbClr val="FF0000"/>
                </a:solidFill>
                <a:ea typeface="Calibri Light"/>
                <a:cs typeface="Calibri Light"/>
              </a:rPr>
              <a:t>s</a:t>
            </a:r>
            <a:r>
              <a:rPr lang="en-US" sz="5600">
                <a:solidFill>
                  <a:srgbClr val="FFFFFF"/>
                </a:solidFill>
                <a:ea typeface="Calibri Light"/>
                <a:cs typeface="Calibri Light"/>
              </a:rPr>
              <a:t>u</a:t>
            </a:r>
            <a:r>
              <a:rPr lang="en-US" sz="5600">
                <a:solidFill>
                  <a:srgbClr val="FF0000"/>
                </a:solidFill>
                <a:ea typeface="Calibri Light"/>
                <a:cs typeface="Calibri Light"/>
              </a:rPr>
              <a:t>r L</a:t>
            </a:r>
            <a:r>
              <a:rPr lang="en-US" sz="5600">
                <a:solidFill>
                  <a:srgbClr val="FFFFFF"/>
                </a:solidFill>
                <a:ea typeface="Calibri Light"/>
                <a:cs typeface="Calibri Light"/>
              </a:rPr>
              <a:t>e </a:t>
            </a:r>
            <a:r>
              <a:rPr lang="en-US" sz="5600">
                <a:solidFill>
                  <a:srgbClr val="FF0000"/>
                </a:solidFill>
                <a:ea typeface="Calibri Light"/>
                <a:cs typeface="Calibri Light"/>
              </a:rPr>
              <a:t>C</a:t>
            </a:r>
            <a:r>
              <a:rPr lang="en-US" sz="5600">
                <a:solidFill>
                  <a:srgbClr val="FFFFFF"/>
                </a:solidFill>
                <a:ea typeface="Calibri Light"/>
                <a:cs typeface="Calibri Light"/>
              </a:rPr>
              <a:t>a</a:t>
            </a:r>
            <a:r>
              <a:rPr lang="en-US" sz="5600">
                <a:solidFill>
                  <a:srgbClr val="FF0000"/>
                </a:solidFill>
                <a:ea typeface="Calibri Light"/>
                <a:cs typeface="Calibri Light"/>
              </a:rPr>
              <a:t>n</a:t>
            </a:r>
            <a:r>
              <a:rPr lang="en-US" sz="5600">
                <a:solidFill>
                  <a:srgbClr val="FFFFFF"/>
                </a:solidFill>
                <a:ea typeface="Calibri Light"/>
                <a:cs typeface="Calibri Light"/>
              </a:rPr>
              <a:t>a</a:t>
            </a:r>
            <a:r>
              <a:rPr lang="en-US" sz="5600">
                <a:solidFill>
                  <a:srgbClr val="FF0000"/>
                </a:solidFill>
                <a:ea typeface="Calibri Light"/>
                <a:cs typeface="Calibri Light"/>
              </a:rPr>
              <a:t>d</a:t>
            </a:r>
            <a:r>
              <a:rPr lang="en-US" sz="5600">
                <a:solidFill>
                  <a:srgbClr val="FFFFFF"/>
                </a:solidFill>
                <a:ea typeface="Calibri Light"/>
                <a:cs typeface="Calibri Light"/>
              </a:rPr>
              <a:t>a</a:t>
            </a:r>
            <a:r>
              <a:rPr lang="en-US" sz="5600">
                <a:ea typeface="Calibri Light"/>
                <a:cs typeface="Calibri Light"/>
              </a:rPr>
              <a:t> </a:t>
            </a:r>
          </a:p>
          <a:p>
            <a:endParaRPr lang="en-US">
              <a:ea typeface="Calibri Light"/>
              <a:cs typeface="Calibri Ligh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31BC2AA-F978-B267-14A2-8CA88A22ADFA}"/>
              </a:ext>
            </a:extLst>
          </p:cNvPr>
          <p:cNvSpPr txBox="1"/>
          <p:nvPr/>
        </p:nvSpPr>
        <p:spPr>
          <a:xfrm>
            <a:off x="9398001" y="6685"/>
            <a:ext cx="2807368" cy="7386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0" i="0" u="none" strike="noStrike" baseline="0">
                <a:solidFill>
                  <a:srgbClr val="FF0000"/>
                </a:solidFill>
                <a:latin typeface="Calibri"/>
              </a:rPr>
              <a:t>de Arnika &amp; Hélèna</a:t>
            </a:r>
            <a:r>
              <a:rPr sz="2400" b="0" i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​</a:t>
            </a:r>
            <a:endParaRPr lang="en-US"/>
          </a:p>
          <a:p>
            <a:pPr algn="ctr"/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9262B0F-3469-0A4E-8899-764E037942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66811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11 Best Alternative Lakes to Lake Louise | Ski Louise">
            <a:extLst>
              <a:ext uri="{FF2B5EF4-FFF2-40B4-BE49-F238E27FC236}">
                <a16:creationId xmlns:a16="http://schemas.microsoft.com/office/drawing/2014/main" id="{0BD63978-534E-25BF-DFB2-980AD44597E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4338" r="28653" b="-2"/>
          <a:stretch>
            <a:fillRect/>
          </a:stretch>
        </p:blipFill>
        <p:spPr>
          <a:xfrm>
            <a:off x="6047" y="2491803"/>
            <a:ext cx="3969070" cy="4438393"/>
          </a:xfrm>
          <a:custGeom>
            <a:avLst/>
            <a:gdLst/>
            <a:ahLst/>
            <a:cxnLst/>
            <a:rect l="l" t="t" r="r" b="b"/>
            <a:pathLst>
              <a:path w="4196274" h="4600575">
                <a:moveTo>
                  <a:pt x="698533" y="23"/>
                </a:moveTo>
                <a:cubicBezTo>
                  <a:pt x="1054085" y="-1460"/>
                  <a:pt x="2609539" y="68645"/>
                  <a:pt x="3265768" y="1088109"/>
                </a:cubicBezTo>
                <a:cubicBezTo>
                  <a:pt x="3279190" y="1093398"/>
                  <a:pt x="3294289" y="1107275"/>
                  <a:pt x="3298987" y="1120493"/>
                </a:cubicBezTo>
                <a:cubicBezTo>
                  <a:pt x="3321470" y="1182283"/>
                  <a:pt x="3376502" y="1209047"/>
                  <a:pt x="3426164" y="1242419"/>
                </a:cubicBezTo>
                <a:cubicBezTo>
                  <a:pt x="3469788" y="1271828"/>
                  <a:pt x="3516097" y="1302557"/>
                  <a:pt x="3534217" y="1352122"/>
                </a:cubicBezTo>
                <a:cubicBezTo>
                  <a:pt x="3558041" y="1418206"/>
                  <a:pt x="3490259" y="1364016"/>
                  <a:pt x="3477841" y="1389129"/>
                </a:cubicBezTo>
                <a:cubicBezTo>
                  <a:pt x="3503679" y="1423492"/>
                  <a:pt x="3543613" y="1454883"/>
                  <a:pt x="3554015" y="1493873"/>
                </a:cubicBezTo>
                <a:cubicBezTo>
                  <a:pt x="3591931" y="1634635"/>
                  <a:pt x="3673808" y="1737067"/>
                  <a:pt x="3796288" y="1816698"/>
                </a:cubicBezTo>
                <a:cubicBezTo>
                  <a:pt x="3831522" y="1839498"/>
                  <a:pt x="3854674" y="1881132"/>
                  <a:pt x="3902658" y="1887738"/>
                </a:cubicBezTo>
                <a:cubicBezTo>
                  <a:pt x="4009367" y="1902279"/>
                  <a:pt x="3975811" y="2015945"/>
                  <a:pt x="4032186" y="2066499"/>
                </a:cubicBezTo>
                <a:cubicBezTo>
                  <a:pt x="4042924" y="2076084"/>
                  <a:pt x="4052655" y="2094915"/>
                  <a:pt x="4050642" y="2107801"/>
                </a:cubicBezTo>
                <a:cubicBezTo>
                  <a:pt x="4047624" y="2126309"/>
                  <a:pt x="4034870" y="2143820"/>
                  <a:pt x="4024133" y="2160342"/>
                </a:cubicBezTo>
                <a:cubicBezTo>
                  <a:pt x="4013059" y="2176862"/>
                  <a:pt x="3996282" y="2191402"/>
                  <a:pt x="4004335" y="2213209"/>
                </a:cubicBezTo>
                <a:cubicBezTo>
                  <a:pt x="4007687" y="2222130"/>
                  <a:pt x="4005342" y="2253190"/>
                  <a:pt x="4030173" y="2228740"/>
                </a:cubicBezTo>
                <a:cubicBezTo>
                  <a:pt x="4098290" y="2161662"/>
                  <a:pt x="4137888" y="2225102"/>
                  <a:pt x="4196274" y="2255503"/>
                </a:cubicBezTo>
                <a:cubicBezTo>
                  <a:pt x="4149296" y="2286895"/>
                  <a:pt x="4107016" y="2309031"/>
                  <a:pt x="4099968" y="2355951"/>
                </a:cubicBezTo>
                <a:cubicBezTo>
                  <a:pt x="4085540" y="2452767"/>
                  <a:pt x="4023800" y="2497043"/>
                  <a:pt x="3930177" y="2505635"/>
                </a:cubicBezTo>
                <a:cubicBezTo>
                  <a:pt x="3964739" y="2599144"/>
                  <a:pt x="3964739" y="2599144"/>
                  <a:pt x="3852997" y="2612033"/>
                </a:cubicBezTo>
                <a:cubicBezTo>
                  <a:pt x="3895949" y="2671508"/>
                  <a:pt x="3895949" y="2686707"/>
                  <a:pt x="3843936" y="2707194"/>
                </a:cubicBezTo>
                <a:cubicBezTo>
                  <a:pt x="3793938" y="2726690"/>
                  <a:pt x="3738572" y="2733299"/>
                  <a:pt x="3692263" y="2763365"/>
                </a:cubicBezTo>
                <a:cubicBezTo>
                  <a:pt x="3734880" y="2839364"/>
                  <a:pt x="3746960" y="2927586"/>
                  <a:pt x="3834876" y="2964596"/>
                </a:cubicBezTo>
                <a:cubicBezTo>
                  <a:pt x="3848634" y="2970213"/>
                  <a:pt x="3858030" y="2993012"/>
                  <a:pt x="3849307" y="3006229"/>
                </a:cubicBezTo>
                <a:cubicBezTo>
                  <a:pt x="3817428" y="3054139"/>
                  <a:pt x="3863064" y="3145008"/>
                  <a:pt x="3763740" y="3155250"/>
                </a:cubicBezTo>
                <a:cubicBezTo>
                  <a:pt x="3751322" y="3156241"/>
                  <a:pt x="3739912" y="3166155"/>
                  <a:pt x="3749644" y="3179042"/>
                </a:cubicBezTo>
                <a:cubicBezTo>
                  <a:pt x="3783202" y="3223978"/>
                  <a:pt x="3742598" y="3221006"/>
                  <a:pt x="3718104" y="3226623"/>
                </a:cubicBezTo>
                <a:cubicBezTo>
                  <a:pt x="3688572" y="3233560"/>
                  <a:pt x="3655017" y="3213736"/>
                  <a:pt x="3627501" y="3238187"/>
                </a:cubicBezTo>
                <a:cubicBezTo>
                  <a:pt x="3633878" y="3263961"/>
                  <a:pt x="3657701" y="3263631"/>
                  <a:pt x="3674479" y="3271890"/>
                </a:cubicBezTo>
                <a:cubicBezTo>
                  <a:pt x="3723470" y="3295682"/>
                  <a:pt x="3763404" y="3324097"/>
                  <a:pt x="3765753" y="3385888"/>
                </a:cubicBezTo>
                <a:cubicBezTo>
                  <a:pt x="3767428" y="3435782"/>
                  <a:pt x="3772798" y="3479727"/>
                  <a:pt x="3705014" y="3494928"/>
                </a:cubicBezTo>
                <a:cubicBezTo>
                  <a:pt x="3676828" y="3501208"/>
                  <a:pt x="3684884" y="3537222"/>
                  <a:pt x="3700990" y="3555066"/>
                </a:cubicBezTo>
                <a:cubicBezTo>
                  <a:pt x="3729848" y="3586786"/>
                  <a:pt x="3753670" y="3629080"/>
                  <a:pt x="3803335" y="3632054"/>
                </a:cubicBezTo>
                <a:cubicBezTo>
                  <a:pt x="3833535" y="3634035"/>
                  <a:pt x="3856689" y="3647255"/>
                  <a:pt x="3880513" y="3662453"/>
                </a:cubicBezTo>
                <a:cubicBezTo>
                  <a:pt x="3897626" y="3673360"/>
                  <a:pt x="3918095" y="3682610"/>
                  <a:pt x="3916083" y="3706069"/>
                </a:cubicBezTo>
                <a:cubicBezTo>
                  <a:pt x="3914069" y="3728539"/>
                  <a:pt x="3894273" y="3737791"/>
                  <a:pt x="3874137" y="3742416"/>
                </a:cubicBezTo>
                <a:cubicBezTo>
                  <a:pt x="3807024" y="3757285"/>
                  <a:pt x="3743942" y="3779093"/>
                  <a:pt x="3687901" y="3828987"/>
                </a:cubicBezTo>
                <a:cubicBezTo>
                  <a:pt x="3725150" y="3855422"/>
                  <a:pt x="3760718" y="3874586"/>
                  <a:pt x="3788234" y="3901352"/>
                </a:cubicBezTo>
                <a:cubicBezTo>
                  <a:pt x="3854674" y="3966112"/>
                  <a:pt x="3291941" y="4169986"/>
                  <a:pt x="3263755" y="4242681"/>
                </a:cubicBezTo>
                <a:cubicBezTo>
                  <a:pt x="3255030" y="4265149"/>
                  <a:pt x="3225166" y="4288278"/>
                  <a:pt x="3200332" y="4294887"/>
                </a:cubicBezTo>
                <a:cubicBezTo>
                  <a:pt x="3083895" y="4325948"/>
                  <a:pt x="2982893" y="4395668"/>
                  <a:pt x="2863768" y="4421442"/>
                </a:cubicBezTo>
                <a:cubicBezTo>
                  <a:pt x="2751355" y="4445892"/>
                  <a:pt x="2640621" y="4478605"/>
                  <a:pt x="2517472" y="4510985"/>
                </a:cubicBezTo>
                <a:cubicBezTo>
                  <a:pt x="2555222" y="4551627"/>
                  <a:pt x="2607569" y="4569553"/>
                  <a:pt x="2654380" y="4591980"/>
                </a:cubicBezTo>
                <a:lnTo>
                  <a:pt x="2667892" y="4600575"/>
                </a:lnTo>
                <a:lnTo>
                  <a:pt x="0" y="4600575"/>
                </a:lnTo>
                <a:lnTo>
                  <a:pt x="0" y="144733"/>
                </a:lnTo>
                <a:lnTo>
                  <a:pt x="121106" y="102309"/>
                </a:lnTo>
                <a:cubicBezTo>
                  <a:pt x="290510" y="47726"/>
                  <a:pt x="463596" y="8200"/>
                  <a:pt x="644044" y="1014"/>
                </a:cubicBezTo>
                <a:cubicBezTo>
                  <a:pt x="656459" y="538"/>
                  <a:pt x="674830" y="121"/>
                  <a:pt x="698533" y="23"/>
                </a:cubicBezTo>
                <a:close/>
              </a:path>
            </a:pathLst>
          </a:custGeom>
        </p:spPr>
      </p:pic>
      <p:pic>
        <p:nvPicPr>
          <p:cNvPr id="4" name="Content Placeholder 3" descr="Capri, Italie | Blue Grotto : visite et infos pratiques">
            <a:extLst>
              <a:ext uri="{FF2B5EF4-FFF2-40B4-BE49-F238E27FC236}">
                <a16:creationId xmlns:a16="http://schemas.microsoft.com/office/drawing/2014/main" id="{A5055DD9-41D3-BAF4-799F-53696485620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7063" r="8437" b="3"/>
          <a:stretch>
            <a:fillRect/>
          </a:stretch>
        </p:blipFill>
        <p:spPr>
          <a:xfrm>
            <a:off x="4733175" y="-1680"/>
            <a:ext cx="3465645" cy="3736233"/>
          </a:xfrm>
          <a:custGeom>
            <a:avLst/>
            <a:gdLst/>
            <a:ahLst/>
            <a:cxnLst/>
            <a:rect l="l" t="t" r="r" b="b"/>
            <a:pathLst>
              <a:path w="3359190" h="3476265">
                <a:moveTo>
                  <a:pt x="450539" y="15"/>
                </a:moveTo>
                <a:cubicBezTo>
                  <a:pt x="458434" y="271"/>
                  <a:pt x="466600" y="3856"/>
                  <a:pt x="473999" y="4995"/>
                </a:cubicBezTo>
                <a:cubicBezTo>
                  <a:pt x="637327" y="30493"/>
                  <a:pt x="800653" y="58040"/>
                  <a:pt x="964158" y="82398"/>
                </a:cubicBezTo>
                <a:cubicBezTo>
                  <a:pt x="1117018" y="105163"/>
                  <a:pt x="1270959" y="110398"/>
                  <a:pt x="1424540" y="122237"/>
                </a:cubicBezTo>
                <a:cubicBezTo>
                  <a:pt x="1610425" y="136579"/>
                  <a:pt x="1795950" y="156841"/>
                  <a:pt x="1980752" y="188711"/>
                </a:cubicBezTo>
                <a:cubicBezTo>
                  <a:pt x="2109067" y="211022"/>
                  <a:pt x="2238645" y="226502"/>
                  <a:pt x="2368766" y="208745"/>
                </a:cubicBezTo>
                <a:cubicBezTo>
                  <a:pt x="2375261" y="207834"/>
                  <a:pt x="2382661" y="204876"/>
                  <a:pt x="2388075" y="207834"/>
                </a:cubicBezTo>
                <a:cubicBezTo>
                  <a:pt x="2451242" y="241073"/>
                  <a:pt x="2520180" y="217168"/>
                  <a:pt x="2585691" y="238113"/>
                </a:cubicBezTo>
                <a:cubicBezTo>
                  <a:pt x="2568908" y="318930"/>
                  <a:pt x="2496899" y="312327"/>
                  <a:pt x="2456294" y="368331"/>
                </a:cubicBezTo>
                <a:cubicBezTo>
                  <a:pt x="2522527" y="390639"/>
                  <a:pt x="2582081" y="413178"/>
                  <a:pt x="2642540" y="430023"/>
                </a:cubicBezTo>
                <a:cubicBezTo>
                  <a:pt x="2706608" y="447780"/>
                  <a:pt x="2760929" y="495816"/>
                  <a:pt x="2823551" y="517215"/>
                </a:cubicBezTo>
                <a:cubicBezTo>
                  <a:pt x="2836907" y="521769"/>
                  <a:pt x="2852969" y="537704"/>
                  <a:pt x="2857661" y="553184"/>
                </a:cubicBezTo>
                <a:cubicBezTo>
                  <a:pt x="2872820" y="603269"/>
                  <a:pt x="3175470" y="743732"/>
                  <a:pt x="3139737" y="788350"/>
                </a:cubicBezTo>
                <a:cubicBezTo>
                  <a:pt x="3124939" y="806790"/>
                  <a:pt x="3105809" y="819994"/>
                  <a:pt x="3085776" y="838207"/>
                </a:cubicBezTo>
                <a:cubicBezTo>
                  <a:pt x="3115916" y="872582"/>
                  <a:pt x="3149843" y="887608"/>
                  <a:pt x="3185938" y="897851"/>
                </a:cubicBezTo>
                <a:cubicBezTo>
                  <a:pt x="3196767" y="901039"/>
                  <a:pt x="3207414" y="907413"/>
                  <a:pt x="3208497" y="922894"/>
                </a:cubicBezTo>
                <a:cubicBezTo>
                  <a:pt x="3209580" y="939056"/>
                  <a:pt x="3198571" y="945429"/>
                  <a:pt x="3189367" y="952944"/>
                </a:cubicBezTo>
                <a:cubicBezTo>
                  <a:pt x="3176554" y="963415"/>
                  <a:pt x="3164101" y="972523"/>
                  <a:pt x="3147859" y="973888"/>
                </a:cubicBezTo>
                <a:cubicBezTo>
                  <a:pt x="3121148" y="975937"/>
                  <a:pt x="3108336" y="1005076"/>
                  <a:pt x="3092816" y="1026930"/>
                </a:cubicBezTo>
                <a:cubicBezTo>
                  <a:pt x="3084153" y="1039224"/>
                  <a:pt x="3079821" y="1064037"/>
                  <a:pt x="3094980" y="1068363"/>
                </a:cubicBezTo>
                <a:cubicBezTo>
                  <a:pt x="3131436" y="1078836"/>
                  <a:pt x="3128548" y="1109114"/>
                  <a:pt x="3127647" y="1143489"/>
                </a:cubicBezTo>
                <a:cubicBezTo>
                  <a:pt x="3126383" y="1186061"/>
                  <a:pt x="3104906" y="1205638"/>
                  <a:pt x="3078557" y="1222030"/>
                </a:cubicBezTo>
                <a:cubicBezTo>
                  <a:pt x="3069534" y="1227720"/>
                  <a:pt x="3056721" y="1227493"/>
                  <a:pt x="3053292" y="1245250"/>
                </a:cubicBezTo>
                <a:cubicBezTo>
                  <a:pt x="3068090" y="1262097"/>
                  <a:pt x="3086137" y="1248439"/>
                  <a:pt x="3102020" y="1253218"/>
                </a:cubicBezTo>
                <a:cubicBezTo>
                  <a:pt x="3115193" y="1257088"/>
                  <a:pt x="3137031" y="1255040"/>
                  <a:pt x="3118983" y="1286000"/>
                </a:cubicBezTo>
                <a:cubicBezTo>
                  <a:pt x="3113749" y="1294878"/>
                  <a:pt x="3119885" y="1301709"/>
                  <a:pt x="3126564" y="1302392"/>
                </a:cubicBezTo>
                <a:cubicBezTo>
                  <a:pt x="3179982" y="1309448"/>
                  <a:pt x="3155438" y="1372054"/>
                  <a:pt x="3172584" y="1405063"/>
                </a:cubicBezTo>
                <a:cubicBezTo>
                  <a:pt x="3177275" y="1414169"/>
                  <a:pt x="3172222" y="1429877"/>
                  <a:pt x="3164822" y="1433747"/>
                </a:cubicBezTo>
                <a:cubicBezTo>
                  <a:pt x="3117539" y="1459245"/>
                  <a:pt x="3111043" y="1520028"/>
                  <a:pt x="3088122" y="1572389"/>
                </a:cubicBezTo>
                <a:cubicBezTo>
                  <a:pt x="3113028" y="1593104"/>
                  <a:pt x="3142805" y="1597657"/>
                  <a:pt x="3169695" y="1611089"/>
                </a:cubicBezTo>
                <a:cubicBezTo>
                  <a:pt x="3197669" y="1625204"/>
                  <a:pt x="3197669" y="1635676"/>
                  <a:pt x="3174569" y="1676653"/>
                </a:cubicBezTo>
                <a:cubicBezTo>
                  <a:pt x="3234665" y="1685532"/>
                  <a:pt x="3234665" y="1685532"/>
                  <a:pt x="3216077" y="1749957"/>
                </a:cubicBezTo>
                <a:cubicBezTo>
                  <a:pt x="3266430" y="1755877"/>
                  <a:pt x="3299635" y="1786382"/>
                  <a:pt x="3307395" y="1853085"/>
                </a:cubicBezTo>
                <a:cubicBezTo>
                  <a:pt x="3311185" y="1885411"/>
                  <a:pt x="3333924" y="1900663"/>
                  <a:pt x="3359190" y="1922291"/>
                </a:cubicBezTo>
                <a:cubicBezTo>
                  <a:pt x="3327789" y="1943236"/>
                  <a:pt x="3306492" y="1986945"/>
                  <a:pt x="3269857" y="1940730"/>
                </a:cubicBezTo>
                <a:cubicBezTo>
                  <a:pt x="3256503" y="1923885"/>
                  <a:pt x="3257764" y="1945284"/>
                  <a:pt x="3255961" y="1951430"/>
                </a:cubicBezTo>
                <a:cubicBezTo>
                  <a:pt x="3251630" y="1966455"/>
                  <a:pt x="3260653" y="1976472"/>
                  <a:pt x="3266609" y="1987854"/>
                </a:cubicBezTo>
                <a:cubicBezTo>
                  <a:pt x="3272384" y="1999237"/>
                  <a:pt x="3279243" y="2011302"/>
                  <a:pt x="3280866" y="2024054"/>
                </a:cubicBezTo>
                <a:cubicBezTo>
                  <a:pt x="3281948" y="2032931"/>
                  <a:pt x="3276715" y="2045905"/>
                  <a:pt x="3270940" y="2052509"/>
                </a:cubicBezTo>
                <a:cubicBezTo>
                  <a:pt x="3240620" y="2087340"/>
                  <a:pt x="3258667" y="2165652"/>
                  <a:pt x="3201277" y="2175670"/>
                </a:cubicBezTo>
                <a:cubicBezTo>
                  <a:pt x="3175470" y="2180221"/>
                  <a:pt x="3163018" y="2208906"/>
                  <a:pt x="3144069" y="2224614"/>
                </a:cubicBezTo>
                <a:cubicBezTo>
                  <a:pt x="3078197" y="2279478"/>
                  <a:pt x="3034161" y="2350051"/>
                  <a:pt x="3013769" y="2447031"/>
                </a:cubicBezTo>
                <a:cubicBezTo>
                  <a:pt x="3008175" y="2473894"/>
                  <a:pt x="2986698" y="2495522"/>
                  <a:pt x="2972802" y="2519197"/>
                </a:cubicBezTo>
                <a:cubicBezTo>
                  <a:pt x="2979480" y="2536499"/>
                  <a:pt x="3015935" y="2499164"/>
                  <a:pt x="3003121" y="2544694"/>
                </a:cubicBezTo>
                <a:cubicBezTo>
                  <a:pt x="2993376" y="2578843"/>
                  <a:pt x="2968470" y="2600014"/>
                  <a:pt x="2945008" y="2620276"/>
                </a:cubicBezTo>
                <a:cubicBezTo>
                  <a:pt x="2918299" y="2643268"/>
                  <a:pt x="2888702" y="2661708"/>
                  <a:pt x="2876610" y="2704279"/>
                </a:cubicBezTo>
                <a:cubicBezTo>
                  <a:pt x="2874083" y="2713386"/>
                  <a:pt x="2865963" y="2722947"/>
                  <a:pt x="2858744" y="2726591"/>
                </a:cubicBezTo>
                <a:cubicBezTo>
                  <a:pt x="2482281" y="3475797"/>
                  <a:pt x="1555563" y="3480805"/>
                  <a:pt x="1448724" y="3475568"/>
                </a:cubicBezTo>
                <a:cubicBezTo>
                  <a:pt x="1319326" y="3468966"/>
                  <a:pt x="1196966" y="3422753"/>
                  <a:pt x="1076954" y="3365156"/>
                </a:cubicBezTo>
                <a:cubicBezTo>
                  <a:pt x="1026241" y="3340797"/>
                  <a:pt x="979138" y="3306195"/>
                  <a:pt x="929868" y="3279332"/>
                </a:cubicBezTo>
                <a:cubicBezTo>
                  <a:pt x="861832" y="3242223"/>
                  <a:pt x="809315" y="3171424"/>
                  <a:pt x="741457" y="3141601"/>
                </a:cubicBezTo>
                <a:cubicBezTo>
                  <a:pt x="671616" y="3110867"/>
                  <a:pt x="611879" y="3054638"/>
                  <a:pt x="540052" y="3030734"/>
                </a:cubicBezTo>
                <a:cubicBezTo>
                  <a:pt x="502153" y="3017985"/>
                  <a:pt x="465517" y="2994993"/>
                  <a:pt x="471471" y="2929200"/>
                </a:cubicBezTo>
                <a:cubicBezTo>
                  <a:pt x="473096" y="2910532"/>
                  <a:pt x="463171" y="2895282"/>
                  <a:pt x="447469" y="2900745"/>
                </a:cubicBezTo>
                <a:cubicBezTo>
                  <a:pt x="417513" y="2910989"/>
                  <a:pt x="403977" y="2883898"/>
                  <a:pt x="387373" y="2863636"/>
                </a:cubicBezTo>
                <a:cubicBezTo>
                  <a:pt x="357776" y="2827667"/>
                  <a:pt x="329623" y="2789422"/>
                  <a:pt x="282519" y="2783503"/>
                </a:cubicBezTo>
                <a:cubicBezTo>
                  <a:pt x="291543" y="2755272"/>
                  <a:pt x="306883" y="2759371"/>
                  <a:pt x="320959" y="2765290"/>
                </a:cubicBezTo>
                <a:cubicBezTo>
                  <a:pt x="357956" y="2780772"/>
                  <a:pt x="394592" y="2798300"/>
                  <a:pt x="431588" y="2813781"/>
                </a:cubicBezTo>
                <a:cubicBezTo>
                  <a:pt x="455771" y="2823799"/>
                  <a:pt x="479775" y="2837912"/>
                  <a:pt x="512079" y="2826755"/>
                </a:cubicBezTo>
                <a:cubicBezTo>
                  <a:pt x="484286" y="2769843"/>
                  <a:pt x="437003" y="2759598"/>
                  <a:pt x="398743" y="2742071"/>
                </a:cubicBezTo>
                <a:cubicBezTo>
                  <a:pt x="350919" y="2719988"/>
                  <a:pt x="322765" y="2678326"/>
                  <a:pt x="289016" y="2631885"/>
                </a:cubicBezTo>
                <a:cubicBezTo>
                  <a:pt x="324209" y="2620730"/>
                  <a:pt x="346045" y="2654879"/>
                  <a:pt x="373657" y="2653056"/>
                </a:cubicBezTo>
                <a:cubicBezTo>
                  <a:pt x="375101" y="2647140"/>
                  <a:pt x="377627" y="2638488"/>
                  <a:pt x="377267" y="2638259"/>
                </a:cubicBezTo>
                <a:cubicBezTo>
                  <a:pt x="332149" y="2612763"/>
                  <a:pt x="311034" y="2564956"/>
                  <a:pt x="303995" y="2507131"/>
                </a:cubicBezTo>
                <a:cubicBezTo>
                  <a:pt x="300386" y="2477310"/>
                  <a:pt x="283963" y="2467976"/>
                  <a:pt x="267720" y="2454316"/>
                </a:cubicBezTo>
                <a:cubicBezTo>
                  <a:pt x="211053" y="2405826"/>
                  <a:pt x="151137" y="2361890"/>
                  <a:pt x="104574" y="2295188"/>
                </a:cubicBezTo>
                <a:cubicBezTo>
                  <a:pt x="158355" y="2304066"/>
                  <a:pt x="201487" y="2347547"/>
                  <a:pt x="259420" y="2366215"/>
                </a:cubicBezTo>
                <a:cubicBezTo>
                  <a:pt x="213400" y="2292910"/>
                  <a:pt x="153843" y="2255803"/>
                  <a:pt x="99521" y="2211409"/>
                </a:cubicBezTo>
                <a:cubicBezTo>
                  <a:pt x="74797" y="2191149"/>
                  <a:pt x="51878" y="2165197"/>
                  <a:pt x="21920" y="2154269"/>
                </a:cubicBezTo>
                <a:cubicBezTo>
                  <a:pt x="11271" y="2150400"/>
                  <a:pt x="-6235" y="2142204"/>
                  <a:pt x="2248" y="2120577"/>
                </a:cubicBezTo>
                <a:cubicBezTo>
                  <a:pt x="9466" y="2102593"/>
                  <a:pt x="23723" y="2108055"/>
                  <a:pt x="36718" y="2113292"/>
                </a:cubicBezTo>
                <a:cubicBezTo>
                  <a:pt x="67939" y="2126269"/>
                  <a:pt x="100244" y="2126495"/>
                  <a:pt x="142474" y="2126269"/>
                </a:cubicBezTo>
                <a:cubicBezTo>
                  <a:pt x="107102" y="2066851"/>
                  <a:pt x="42311" y="2084608"/>
                  <a:pt x="11993" y="2022231"/>
                </a:cubicBezTo>
                <a:cubicBezTo>
                  <a:pt x="49892" y="2011302"/>
                  <a:pt x="79128" y="2033841"/>
                  <a:pt x="109809" y="2038166"/>
                </a:cubicBezTo>
                <a:cubicBezTo>
                  <a:pt x="137600" y="2042036"/>
                  <a:pt x="144459" y="2031565"/>
                  <a:pt x="137962" y="1997188"/>
                </a:cubicBezTo>
                <a:cubicBezTo>
                  <a:pt x="127856" y="1943690"/>
                  <a:pt x="143015" y="1916371"/>
                  <a:pt x="183441" y="1930941"/>
                </a:cubicBezTo>
                <a:cubicBezTo>
                  <a:pt x="220978" y="1944601"/>
                  <a:pt x="224948" y="1924568"/>
                  <a:pt x="214842" y="1894062"/>
                </a:cubicBezTo>
                <a:cubicBezTo>
                  <a:pt x="200405" y="1849671"/>
                  <a:pt x="216827" y="1815295"/>
                  <a:pt x="228017" y="1777960"/>
                </a:cubicBezTo>
                <a:cubicBezTo>
                  <a:pt x="245162" y="1721045"/>
                  <a:pt x="237944" y="1693272"/>
                  <a:pt x="200946" y="1650929"/>
                </a:cubicBezTo>
                <a:cubicBezTo>
                  <a:pt x="180193" y="1627251"/>
                  <a:pt x="157815" y="1607219"/>
                  <a:pt x="127675" y="1586731"/>
                </a:cubicBezTo>
                <a:cubicBezTo>
                  <a:pt x="197157" y="1575576"/>
                  <a:pt x="124246" y="1538013"/>
                  <a:pt x="148791" y="1514564"/>
                </a:cubicBezTo>
                <a:cubicBezTo>
                  <a:pt x="197878" y="1505003"/>
                  <a:pt x="237944" y="1579673"/>
                  <a:pt x="304718" y="1558274"/>
                </a:cubicBezTo>
                <a:cubicBezTo>
                  <a:pt x="222243" y="1493618"/>
                  <a:pt x="131104" y="1472448"/>
                  <a:pt x="71369" y="1386396"/>
                </a:cubicBezTo>
                <a:cubicBezTo>
                  <a:pt x="85084" y="1366817"/>
                  <a:pt x="98799" y="1385029"/>
                  <a:pt x="110530" y="1377745"/>
                </a:cubicBezTo>
                <a:cubicBezTo>
                  <a:pt x="110169" y="1373192"/>
                  <a:pt x="111073" y="1366361"/>
                  <a:pt x="108906" y="1364313"/>
                </a:cubicBezTo>
                <a:cubicBezTo>
                  <a:pt x="64330" y="1317416"/>
                  <a:pt x="63607" y="1316279"/>
                  <a:pt x="111433" y="1281675"/>
                </a:cubicBezTo>
                <a:cubicBezTo>
                  <a:pt x="128217" y="1269609"/>
                  <a:pt x="126772" y="1258909"/>
                  <a:pt x="117930" y="1243657"/>
                </a:cubicBezTo>
                <a:cubicBezTo>
                  <a:pt x="111612" y="1232957"/>
                  <a:pt x="104033" y="1223395"/>
                  <a:pt x="107643" y="1199947"/>
                </a:cubicBezTo>
                <a:cubicBezTo>
                  <a:pt x="133810" y="1229998"/>
                  <a:pt x="260321" y="1220208"/>
                  <a:pt x="282700" y="1217021"/>
                </a:cubicBezTo>
                <a:cubicBezTo>
                  <a:pt x="307786" y="1213607"/>
                  <a:pt x="332510" y="1199037"/>
                  <a:pt x="358858" y="1207003"/>
                </a:cubicBezTo>
                <a:cubicBezTo>
                  <a:pt x="379973" y="1213381"/>
                  <a:pt x="477788" y="1275073"/>
                  <a:pt x="491685" y="1204273"/>
                </a:cubicBezTo>
                <a:cubicBezTo>
                  <a:pt x="492408" y="1200857"/>
                  <a:pt x="531930" y="1208826"/>
                  <a:pt x="553226" y="1212696"/>
                </a:cubicBezTo>
                <a:cubicBezTo>
                  <a:pt x="571995" y="1215883"/>
                  <a:pt x="593110" y="1229998"/>
                  <a:pt x="605743" y="1201769"/>
                </a:cubicBezTo>
                <a:cubicBezTo>
                  <a:pt x="613143" y="1185150"/>
                  <a:pt x="582643" y="1153051"/>
                  <a:pt x="555391" y="1150320"/>
                </a:cubicBezTo>
                <a:cubicBezTo>
                  <a:pt x="531749" y="1147814"/>
                  <a:pt x="507025" y="1144172"/>
                  <a:pt x="484466" y="1151001"/>
                </a:cubicBezTo>
                <a:cubicBezTo>
                  <a:pt x="456674" y="1159198"/>
                  <a:pt x="441696" y="1145994"/>
                  <a:pt x="433934" y="1117538"/>
                </a:cubicBezTo>
                <a:cubicBezTo>
                  <a:pt x="425273" y="1086122"/>
                  <a:pt x="408668" y="1071550"/>
                  <a:pt x="385749" y="1056980"/>
                </a:cubicBezTo>
                <a:cubicBezTo>
                  <a:pt x="330163" y="1021696"/>
                  <a:pt x="276744" y="980946"/>
                  <a:pt x="215745" y="960456"/>
                </a:cubicBezTo>
                <a:cubicBezTo>
                  <a:pt x="203653" y="956358"/>
                  <a:pt x="190298" y="950894"/>
                  <a:pt x="184704" y="923805"/>
                </a:cubicBezTo>
                <a:cubicBezTo>
                  <a:pt x="349836" y="964326"/>
                  <a:pt x="500349" y="1069958"/>
                  <a:pt x="670713" y="1063811"/>
                </a:cubicBezTo>
                <a:cubicBezTo>
                  <a:pt x="624151" y="1030346"/>
                  <a:pt x="570192" y="1028524"/>
                  <a:pt x="520561" y="1005076"/>
                </a:cubicBezTo>
                <a:cubicBezTo>
                  <a:pt x="555753" y="987546"/>
                  <a:pt x="588779" y="1005759"/>
                  <a:pt x="622167" y="1015777"/>
                </a:cubicBezTo>
                <a:cubicBezTo>
                  <a:pt x="650140" y="1023970"/>
                  <a:pt x="675405" y="1025337"/>
                  <a:pt x="678473" y="976393"/>
                </a:cubicBezTo>
                <a:cubicBezTo>
                  <a:pt x="677389" y="973205"/>
                  <a:pt x="677570" y="969107"/>
                  <a:pt x="677751" y="965238"/>
                </a:cubicBezTo>
                <a:cubicBezTo>
                  <a:pt x="668365" y="944976"/>
                  <a:pt x="653749" y="934504"/>
                  <a:pt x="636423" y="928584"/>
                </a:cubicBezTo>
                <a:cubicBezTo>
                  <a:pt x="625955" y="924942"/>
                  <a:pt x="612060" y="919478"/>
                  <a:pt x="612239" y="904909"/>
                </a:cubicBezTo>
                <a:cubicBezTo>
                  <a:pt x="612781" y="850955"/>
                  <a:pt x="579394" y="835246"/>
                  <a:pt x="546007" y="819539"/>
                </a:cubicBezTo>
                <a:cubicBezTo>
                  <a:pt x="564596" y="792676"/>
                  <a:pt x="579213" y="812481"/>
                  <a:pt x="593290" y="810433"/>
                </a:cubicBezTo>
                <a:cubicBezTo>
                  <a:pt x="602495" y="809067"/>
                  <a:pt x="610796" y="806563"/>
                  <a:pt x="610796" y="792676"/>
                </a:cubicBezTo>
                <a:cubicBezTo>
                  <a:pt x="610977" y="781065"/>
                  <a:pt x="606645" y="767861"/>
                  <a:pt x="597622" y="767635"/>
                </a:cubicBezTo>
                <a:cubicBezTo>
                  <a:pt x="541135" y="765585"/>
                  <a:pt x="509913" y="690914"/>
                  <a:pt x="451260" y="690687"/>
                </a:cubicBezTo>
                <a:cubicBezTo>
                  <a:pt x="416248" y="690687"/>
                  <a:pt x="469488" y="648571"/>
                  <a:pt x="439891" y="631042"/>
                </a:cubicBezTo>
                <a:cubicBezTo>
                  <a:pt x="433393" y="627171"/>
                  <a:pt x="456855" y="621254"/>
                  <a:pt x="467323" y="622164"/>
                </a:cubicBezTo>
                <a:cubicBezTo>
                  <a:pt x="477609" y="623074"/>
                  <a:pt x="486813" y="634229"/>
                  <a:pt x="499265" y="626261"/>
                </a:cubicBezTo>
                <a:cubicBezTo>
                  <a:pt x="506123" y="597806"/>
                  <a:pt x="488438" y="587332"/>
                  <a:pt x="473818" y="579365"/>
                </a:cubicBezTo>
                <a:cubicBezTo>
                  <a:pt x="440070" y="560925"/>
                  <a:pt x="407224" y="538615"/>
                  <a:pt x="370228" y="532013"/>
                </a:cubicBezTo>
                <a:cubicBezTo>
                  <a:pt x="357055" y="529737"/>
                  <a:pt x="389177" y="499231"/>
                  <a:pt x="395494" y="488532"/>
                </a:cubicBezTo>
                <a:cubicBezTo>
                  <a:pt x="376883" y="474474"/>
                  <a:pt x="357801" y="462263"/>
                  <a:pt x="338331" y="451478"/>
                </a:cubicBezTo>
                <a:lnTo>
                  <a:pt x="331729" y="448316"/>
                </a:lnTo>
                <a:lnTo>
                  <a:pt x="333477" y="428106"/>
                </a:lnTo>
                <a:cubicBezTo>
                  <a:pt x="333477" y="428106"/>
                  <a:pt x="322127" y="376930"/>
                  <a:pt x="314427" y="351906"/>
                </a:cubicBezTo>
                <a:lnTo>
                  <a:pt x="296726" y="307655"/>
                </a:lnTo>
                <a:lnTo>
                  <a:pt x="312139" y="309596"/>
                </a:lnTo>
                <a:cubicBezTo>
                  <a:pt x="327682" y="313807"/>
                  <a:pt x="343879" y="321889"/>
                  <a:pt x="357956" y="329174"/>
                </a:cubicBezTo>
                <a:cubicBezTo>
                  <a:pt x="381237" y="341238"/>
                  <a:pt x="403435" y="344425"/>
                  <a:pt x="434297" y="329174"/>
                </a:cubicBezTo>
                <a:cubicBezTo>
                  <a:pt x="406324" y="319841"/>
                  <a:pt x="384846" y="311645"/>
                  <a:pt x="362829" y="305953"/>
                </a:cubicBezTo>
                <a:cubicBezTo>
                  <a:pt x="345323" y="301400"/>
                  <a:pt x="387012" y="282960"/>
                  <a:pt x="408307" y="285237"/>
                </a:cubicBezTo>
                <a:cubicBezTo>
                  <a:pt x="438085" y="288423"/>
                  <a:pt x="421302" y="276586"/>
                  <a:pt x="416248" y="260195"/>
                </a:cubicBezTo>
                <a:cubicBezTo>
                  <a:pt x="410835" y="242665"/>
                  <a:pt x="426897" y="237203"/>
                  <a:pt x="437003" y="240844"/>
                </a:cubicBezTo>
                <a:cubicBezTo>
                  <a:pt x="475803" y="255187"/>
                  <a:pt x="514425" y="229917"/>
                  <a:pt x="554491" y="250407"/>
                </a:cubicBezTo>
                <a:cubicBezTo>
                  <a:pt x="544384" y="199867"/>
                  <a:pt x="522546" y="177784"/>
                  <a:pt x="476887" y="170726"/>
                </a:cubicBezTo>
                <a:cubicBezTo>
                  <a:pt x="459741" y="167996"/>
                  <a:pt x="441876" y="172093"/>
                  <a:pt x="427076" y="157522"/>
                </a:cubicBezTo>
                <a:cubicBezTo>
                  <a:pt x="418594" y="149101"/>
                  <a:pt x="409030" y="139084"/>
                  <a:pt x="415707" y="123603"/>
                </a:cubicBezTo>
                <a:cubicBezTo>
                  <a:pt x="420400" y="112674"/>
                  <a:pt x="430506" y="112674"/>
                  <a:pt x="438808" y="116318"/>
                </a:cubicBezTo>
                <a:cubicBezTo>
                  <a:pt x="475984" y="132483"/>
                  <a:pt x="514786" y="138400"/>
                  <a:pt x="553586" y="144320"/>
                </a:cubicBezTo>
                <a:cubicBezTo>
                  <a:pt x="559543" y="145230"/>
                  <a:pt x="566220" y="148191"/>
                  <a:pt x="572898" y="133164"/>
                </a:cubicBezTo>
                <a:cubicBezTo>
                  <a:pt x="500349" y="108805"/>
                  <a:pt x="431408" y="74202"/>
                  <a:pt x="356874" y="60770"/>
                </a:cubicBezTo>
                <a:cubicBezTo>
                  <a:pt x="357956" y="54397"/>
                  <a:pt x="359038" y="48022"/>
                  <a:pt x="360122" y="41649"/>
                </a:cubicBezTo>
                <a:cubicBezTo>
                  <a:pt x="418413" y="50753"/>
                  <a:pt x="476707" y="59859"/>
                  <a:pt x="550338" y="71243"/>
                </a:cubicBezTo>
                <a:cubicBezTo>
                  <a:pt x="505041" y="35045"/>
                  <a:pt x="462269" y="47111"/>
                  <a:pt x="428701" y="15013"/>
                </a:cubicBezTo>
                <a:cubicBezTo>
                  <a:pt x="435018" y="2833"/>
                  <a:pt x="442643" y="-241"/>
                  <a:pt x="450539" y="15"/>
                </a:cubicBez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73B476F-BBA7-9F38-BBE2-0EF8628615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flipV="1">
            <a:off x="5967976" y="6860282"/>
            <a:ext cx="983321" cy="131510"/>
          </a:xfrm>
        </p:spPr>
        <p:txBody>
          <a:bodyPr anchor="b">
            <a:normAutofit fontScale="90000"/>
          </a:bodyPr>
          <a:lstStyle/>
          <a:p>
            <a:r>
              <a:rPr lang="en-US">
                <a:solidFill>
                  <a:schemeClr val="bg1"/>
                </a:solidFill>
                <a:ea typeface="Calibri Light"/>
                <a:cs typeface="Calibri Light"/>
              </a:rPr>
              <a:t>.</a:t>
            </a:r>
          </a:p>
        </p:txBody>
      </p:sp>
      <p:sp>
        <p:nvSpPr>
          <p:cNvPr id="60" name="Content Placeholder 59">
            <a:extLst>
              <a:ext uri="{FF2B5EF4-FFF2-40B4-BE49-F238E27FC236}">
                <a16:creationId xmlns:a16="http://schemas.microsoft.com/office/drawing/2014/main" id="{1D66D5F1-02AB-6E0A-087E-F5AEB66D6D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52255" y="3847406"/>
            <a:ext cx="8322110" cy="1033922"/>
          </a:xfrm>
        </p:spPr>
        <p:txBody>
          <a:bodyPr vert="horz" lIns="51435" tIns="25718" rIns="51435" bIns="25718" rtlCol="0" anchor="t">
            <a:noAutofit/>
          </a:bodyPr>
          <a:lstStyle/>
          <a:p>
            <a:r>
              <a:rPr lang="en-US" sz="2000" b="1" i="1">
                <a:solidFill>
                  <a:srgbClr val="002A31"/>
                </a:solidFill>
                <a:ea typeface="+mn-lt"/>
                <a:cs typeface="+mn-lt"/>
              </a:rPr>
              <a:t>La Grotto</a:t>
            </a:r>
            <a:r>
              <a:rPr lang="en-US" sz="2000" b="1">
                <a:solidFill>
                  <a:srgbClr val="002A31"/>
                </a:solidFill>
                <a:ea typeface="+mn-lt"/>
                <a:cs typeface="+mn-lt"/>
              </a:rPr>
              <a:t> se </a:t>
            </a:r>
            <a:r>
              <a:rPr lang="en-US" sz="2000" b="1" err="1">
                <a:solidFill>
                  <a:srgbClr val="002A31"/>
                </a:solidFill>
                <a:ea typeface="+mn-lt"/>
                <a:cs typeface="+mn-lt"/>
              </a:rPr>
              <a:t>situe</a:t>
            </a:r>
            <a:r>
              <a:rPr lang="en-US" sz="2000" b="1">
                <a:solidFill>
                  <a:srgbClr val="002A31"/>
                </a:solidFill>
                <a:ea typeface="+mn-lt"/>
                <a:cs typeface="+mn-lt"/>
              </a:rPr>
              <a:t> dans le </a:t>
            </a:r>
            <a:r>
              <a:rPr lang="en-US" sz="2000" b="1" i="1">
                <a:solidFill>
                  <a:srgbClr val="002A31"/>
                </a:solidFill>
                <a:ea typeface="+mn-lt"/>
                <a:cs typeface="+mn-lt"/>
              </a:rPr>
              <a:t>Parc national de la </a:t>
            </a:r>
            <a:r>
              <a:rPr lang="en-US" sz="2000" b="1" i="1" err="1">
                <a:solidFill>
                  <a:srgbClr val="002A31"/>
                </a:solidFill>
                <a:ea typeface="+mn-lt"/>
                <a:cs typeface="+mn-lt"/>
              </a:rPr>
              <a:t>Péninsule</a:t>
            </a:r>
            <a:r>
              <a:rPr lang="en-US" sz="2000" b="1" i="1">
                <a:solidFill>
                  <a:srgbClr val="002A31"/>
                </a:solidFill>
                <a:ea typeface="+mn-lt"/>
                <a:cs typeface="+mn-lt"/>
              </a:rPr>
              <a:t>-Bruce </a:t>
            </a:r>
            <a:r>
              <a:rPr lang="en-US" sz="2000" b="1">
                <a:solidFill>
                  <a:srgbClr val="002A31"/>
                </a:solidFill>
                <a:ea typeface="+mn-lt"/>
                <a:cs typeface="+mn-lt"/>
              </a:rPr>
              <a:t>et est </a:t>
            </a:r>
            <a:r>
              <a:rPr lang="en-US" sz="2000" b="1" err="1">
                <a:solidFill>
                  <a:srgbClr val="002A31"/>
                </a:solidFill>
                <a:ea typeface="+mn-lt"/>
                <a:cs typeface="+mn-lt"/>
              </a:rPr>
              <a:t>une</a:t>
            </a:r>
            <a:r>
              <a:rPr lang="en-US" sz="2000" b="1">
                <a:solidFill>
                  <a:srgbClr val="002A31"/>
                </a:solidFill>
                <a:ea typeface="+mn-lt"/>
                <a:cs typeface="+mn-lt"/>
              </a:rPr>
              <a:t> </a:t>
            </a:r>
            <a:r>
              <a:rPr lang="en-US" sz="2000" b="1" err="1">
                <a:solidFill>
                  <a:srgbClr val="002A31"/>
                </a:solidFill>
                <a:ea typeface="+mn-lt"/>
                <a:cs typeface="+mn-lt"/>
              </a:rPr>
              <a:t>grotte</a:t>
            </a:r>
            <a:r>
              <a:rPr lang="en-US" sz="2000" b="1">
                <a:solidFill>
                  <a:srgbClr val="002A31"/>
                </a:solidFill>
                <a:ea typeface="+mn-lt"/>
                <a:cs typeface="+mn-lt"/>
              </a:rPr>
              <a:t> naturelle avec </a:t>
            </a:r>
            <a:r>
              <a:rPr lang="en-US" sz="2000" b="1" err="1">
                <a:solidFill>
                  <a:srgbClr val="002A31"/>
                </a:solidFill>
                <a:ea typeface="+mn-lt"/>
                <a:cs typeface="+mn-lt"/>
              </a:rPr>
              <a:t>une</a:t>
            </a:r>
            <a:r>
              <a:rPr lang="en-US" sz="2000" b="1">
                <a:solidFill>
                  <a:srgbClr val="002A31"/>
                </a:solidFill>
                <a:ea typeface="+mn-lt"/>
                <a:cs typeface="+mn-lt"/>
              </a:rPr>
              <a:t> eau bleu </a:t>
            </a:r>
            <a:r>
              <a:rPr lang="en-US" sz="2000" b="1" err="1">
                <a:solidFill>
                  <a:srgbClr val="002A31"/>
                </a:solidFill>
                <a:ea typeface="+mn-lt"/>
                <a:cs typeface="+mn-lt"/>
              </a:rPr>
              <a:t>clair</a:t>
            </a:r>
            <a:r>
              <a:rPr lang="en-US" sz="2000" b="1">
                <a:solidFill>
                  <a:srgbClr val="002A31"/>
                </a:solidFill>
                <a:ea typeface="+mn-lt"/>
                <a:cs typeface="+mn-lt"/>
              </a:rPr>
              <a:t>.</a:t>
            </a:r>
            <a:endParaRPr lang="en-US" sz="2000" b="1">
              <a:solidFill>
                <a:srgbClr val="002A31"/>
              </a:solidFill>
              <a:ea typeface="Calibri" panose="020F0502020204030204"/>
              <a:cs typeface="Calibri" panose="020F0502020204030204"/>
            </a:endParaRPr>
          </a:p>
          <a:p>
            <a:r>
              <a:rPr lang="en-US" sz="2000" b="1">
                <a:solidFill>
                  <a:srgbClr val="002A31"/>
                </a:solidFill>
                <a:ea typeface="+mn-lt"/>
                <a:cs typeface="+mn-lt"/>
              </a:rPr>
              <a:t>Les </a:t>
            </a:r>
            <a:r>
              <a:rPr lang="en-US" sz="2000" b="1" err="1">
                <a:solidFill>
                  <a:srgbClr val="002A31"/>
                </a:solidFill>
                <a:ea typeface="+mn-lt"/>
                <a:cs typeface="+mn-lt"/>
              </a:rPr>
              <a:t>rochers</a:t>
            </a:r>
            <a:r>
              <a:rPr lang="en-US" sz="2000" b="1">
                <a:solidFill>
                  <a:srgbClr val="002A31"/>
                </a:solidFill>
                <a:ea typeface="+mn-lt"/>
                <a:cs typeface="+mn-lt"/>
              </a:rPr>
              <a:t> </a:t>
            </a:r>
            <a:r>
              <a:rPr lang="en-US" sz="2000" b="1" err="1">
                <a:solidFill>
                  <a:srgbClr val="002A31"/>
                </a:solidFill>
                <a:ea typeface="+mn-lt"/>
                <a:cs typeface="+mn-lt"/>
              </a:rPr>
              <a:t>blancs</a:t>
            </a:r>
            <a:r>
              <a:rPr lang="en-US" sz="2000" b="1">
                <a:solidFill>
                  <a:srgbClr val="002A31"/>
                </a:solidFill>
                <a:ea typeface="+mn-lt"/>
                <a:cs typeface="+mn-lt"/>
              </a:rPr>
              <a:t> et </a:t>
            </a:r>
            <a:r>
              <a:rPr lang="en-US" sz="2000" b="1" err="1">
                <a:solidFill>
                  <a:srgbClr val="002A31"/>
                </a:solidFill>
                <a:ea typeface="+mn-lt"/>
                <a:cs typeface="+mn-lt"/>
              </a:rPr>
              <a:t>l’eau</a:t>
            </a:r>
            <a:r>
              <a:rPr lang="en-US" sz="2000" b="1">
                <a:solidFill>
                  <a:srgbClr val="002A31"/>
                </a:solidFill>
                <a:ea typeface="+mn-lt"/>
                <a:cs typeface="+mn-lt"/>
              </a:rPr>
              <a:t> </a:t>
            </a:r>
            <a:r>
              <a:rPr lang="en-US" sz="2000" b="1" err="1">
                <a:solidFill>
                  <a:srgbClr val="002A31"/>
                </a:solidFill>
                <a:ea typeface="+mn-lt"/>
                <a:cs typeface="+mn-lt"/>
              </a:rPr>
              <a:t>transparente</a:t>
            </a:r>
            <a:r>
              <a:rPr lang="en-US" sz="2000" b="1">
                <a:solidFill>
                  <a:srgbClr val="002A31"/>
                </a:solidFill>
                <a:ea typeface="+mn-lt"/>
                <a:cs typeface="+mn-lt"/>
              </a:rPr>
              <a:t> </a:t>
            </a:r>
            <a:r>
              <a:rPr lang="en-US" sz="2000" b="1" err="1">
                <a:solidFill>
                  <a:srgbClr val="002A31"/>
                </a:solidFill>
                <a:ea typeface="+mn-lt"/>
                <a:cs typeface="+mn-lt"/>
              </a:rPr>
              <a:t>créent</a:t>
            </a:r>
            <a:r>
              <a:rPr lang="en-US" sz="2000" b="1">
                <a:solidFill>
                  <a:srgbClr val="002A31"/>
                </a:solidFill>
                <a:ea typeface="+mn-lt"/>
                <a:cs typeface="+mn-lt"/>
              </a:rPr>
              <a:t> un </a:t>
            </a:r>
            <a:r>
              <a:rPr lang="en-US" sz="2000" b="1" err="1">
                <a:solidFill>
                  <a:srgbClr val="002A31"/>
                </a:solidFill>
                <a:ea typeface="+mn-lt"/>
                <a:cs typeface="+mn-lt"/>
              </a:rPr>
              <a:t>paysage.spectaculaire</a:t>
            </a:r>
            <a:r>
              <a:rPr lang="en-US" sz="2000" b="1">
                <a:solidFill>
                  <a:srgbClr val="002A31"/>
                </a:solidFill>
                <a:ea typeface="+mn-lt"/>
                <a:cs typeface="+mn-lt"/>
              </a:rPr>
              <a:t>.</a:t>
            </a:r>
            <a:endParaRPr lang="en-US" sz="2000" b="1">
              <a:solidFill>
                <a:srgbClr val="002A31"/>
              </a:solidFill>
              <a:ea typeface="Calibri"/>
              <a:cs typeface="Calibri"/>
            </a:endParaRPr>
          </a:p>
          <a:p>
            <a:endParaRPr lang="en-US" sz="2000" b="1">
              <a:solidFill>
                <a:srgbClr val="002A31"/>
              </a:solidFill>
              <a:ea typeface="Calibri"/>
              <a:cs typeface="Calibri"/>
            </a:endParaRPr>
          </a:p>
        </p:txBody>
      </p:sp>
      <p:pic>
        <p:nvPicPr>
          <p:cNvPr id="7" name="Content Placeholder 6" descr="2026 Lever de soleil au lac Moraine et au lac Louise depuis  Calgary/Canmore/Banff">
            <a:extLst>
              <a:ext uri="{FF2B5EF4-FFF2-40B4-BE49-F238E27FC236}">
                <a16:creationId xmlns:a16="http://schemas.microsoft.com/office/drawing/2014/main" id="{327675D1-32C8-5527-8344-F5D15223C1B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2982" r="-2" b="23597"/>
          <a:stretch>
            <a:fillRect/>
          </a:stretch>
        </p:blipFill>
        <p:spPr>
          <a:xfrm>
            <a:off x="-2041" y="383"/>
            <a:ext cx="5087540" cy="2485729"/>
          </a:xfrm>
          <a:custGeom>
            <a:avLst/>
            <a:gdLst/>
            <a:ahLst/>
            <a:cxnLst/>
            <a:rect l="l" t="t" r="r" b="b"/>
            <a:pathLst>
              <a:path w="4980517" h="2440831">
                <a:moveTo>
                  <a:pt x="287929" y="0"/>
                </a:moveTo>
                <a:lnTo>
                  <a:pt x="4817890" y="0"/>
                </a:lnTo>
                <a:lnTo>
                  <a:pt x="4816841" y="3177"/>
                </a:lnTo>
                <a:cubicBezTo>
                  <a:pt x="4816707" y="6109"/>
                  <a:pt x="4816908" y="9403"/>
                  <a:pt x="4816641" y="12038"/>
                </a:cubicBezTo>
                <a:cubicBezTo>
                  <a:pt x="4834033" y="20468"/>
                  <a:pt x="4854369" y="-611"/>
                  <a:pt x="4874703" y="22050"/>
                </a:cubicBezTo>
                <a:cubicBezTo>
                  <a:pt x="4786137" y="121645"/>
                  <a:pt x="4651010" y="146147"/>
                  <a:pt x="4528727" y="220979"/>
                </a:cubicBezTo>
                <a:cubicBezTo>
                  <a:pt x="4627731" y="245745"/>
                  <a:pt x="4687133" y="159323"/>
                  <a:pt x="4759914" y="170389"/>
                </a:cubicBezTo>
                <a:cubicBezTo>
                  <a:pt x="4796305" y="197528"/>
                  <a:pt x="4688204" y="241003"/>
                  <a:pt x="4791221" y="253914"/>
                </a:cubicBezTo>
                <a:cubicBezTo>
                  <a:pt x="4746534" y="277627"/>
                  <a:pt x="4713355" y="300811"/>
                  <a:pt x="4682585" y="328215"/>
                </a:cubicBezTo>
                <a:cubicBezTo>
                  <a:pt x="4627731" y="377223"/>
                  <a:pt x="4617028" y="409367"/>
                  <a:pt x="4642449" y="475239"/>
                </a:cubicBezTo>
                <a:cubicBezTo>
                  <a:pt x="4659039" y="518450"/>
                  <a:pt x="4683387" y="558237"/>
                  <a:pt x="4661983" y="609614"/>
                </a:cubicBezTo>
                <a:cubicBezTo>
                  <a:pt x="4646998" y="644922"/>
                  <a:pt x="4652885" y="668107"/>
                  <a:pt x="4708539" y="652298"/>
                </a:cubicBezTo>
                <a:cubicBezTo>
                  <a:pt x="4768476" y="635435"/>
                  <a:pt x="4790952" y="667053"/>
                  <a:pt x="4775969" y="728971"/>
                </a:cubicBezTo>
                <a:cubicBezTo>
                  <a:pt x="4766336" y="768758"/>
                  <a:pt x="4776506" y="780877"/>
                  <a:pt x="4817710" y="776398"/>
                </a:cubicBezTo>
                <a:cubicBezTo>
                  <a:pt x="4863199" y="771392"/>
                  <a:pt x="4906546" y="745306"/>
                  <a:pt x="4962737" y="757955"/>
                </a:cubicBezTo>
                <a:cubicBezTo>
                  <a:pt x="4917786" y="830149"/>
                  <a:pt x="4821724" y="809597"/>
                  <a:pt x="4769279" y="878367"/>
                </a:cubicBezTo>
                <a:cubicBezTo>
                  <a:pt x="4831892" y="878629"/>
                  <a:pt x="4879788" y="878367"/>
                  <a:pt x="4926079" y="863347"/>
                </a:cubicBezTo>
                <a:cubicBezTo>
                  <a:pt x="4945346" y="857286"/>
                  <a:pt x="4966484" y="850965"/>
                  <a:pt x="4977186" y="871779"/>
                </a:cubicBezTo>
                <a:cubicBezTo>
                  <a:pt x="4989762" y="896809"/>
                  <a:pt x="4963808" y="906295"/>
                  <a:pt x="4948019" y="910774"/>
                </a:cubicBezTo>
                <a:cubicBezTo>
                  <a:pt x="4903602" y="923421"/>
                  <a:pt x="4869621" y="953458"/>
                  <a:pt x="4832963" y="976907"/>
                </a:cubicBezTo>
                <a:cubicBezTo>
                  <a:pt x="4752423" y="1028288"/>
                  <a:pt x="4664121" y="1071235"/>
                  <a:pt x="4595889" y="1156077"/>
                </a:cubicBezTo>
                <a:cubicBezTo>
                  <a:pt x="4681783" y="1134471"/>
                  <a:pt x="4745733" y="1084147"/>
                  <a:pt x="4825471" y="1073871"/>
                </a:cubicBezTo>
                <a:cubicBezTo>
                  <a:pt x="4756436" y="1151071"/>
                  <a:pt x="4667600" y="1201922"/>
                  <a:pt x="4583583" y="1258044"/>
                </a:cubicBezTo>
                <a:cubicBezTo>
                  <a:pt x="4559500" y="1273853"/>
                  <a:pt x="4535151" y="1284656"/>
                  <a:pt x="4529799" y="1319171"/>
                </a:cubicBezTo>
                <a:cubicBezTo>
                  <a:pt x="4519362" y="1386097"/>
                  <a:pt x="4488056" y="1441427"/>
                  <a:pt x="4421163" y="1470936"/>
                </a:cubicBezTo>
                <a:cubicBezTo>
                  <a:pt x="4420628" y="1471202"/>
                  <a:pt x="4424373" y="1481215"/>
                  <a:pt x="4426515" y="1488062"/>
                </a:cubicBezTo>
                <a:cubicBezTo>
                  <a:pt x="4467453" y="1490172"/>
                  <a:pt x="4499829" y="1450649"/>
                  <a:pt x="4552008" y="1463559"/>
                </a:cubicBezTo>
                <a:cubicBezTo>
                  <a:pt x="4501970" y="1517309"/>
                  <a:pt x="4460227" y="1565528"/>
                  <a:pt x="4389321" y="1591086"/>
                </a:cubicBezTo>
                <a:cubicBezTo>
                  <a:pt x="4332594" y="1611373"/>
                  <a:pt x="4262490" y="1623230"/>
                  <a:pt x="4221282" y="1689099"/>
                </a:cubicBezTo>
                <a:cubicBezTo>
                  <a:pt x="4269178" y="1702012"/>
                  <a:pt x="4304768" y="1685677"/>
                  <a:pt x="4340623" y="1674082"/>
                </a:cubicBezTo>
                <a:cubicBezTo>
                  <a:pt x="4395475" y="1656165"/>
                  <a:pt x="4449794" y="1635878"/>
                  <a:pt x="4504647" y="1617960"/>
                </a:cubicBezTo>
                <a:cubicBezTo>
                  <a:pt x="4525518" y="1611110"/>
                  <a:pt x="4548262" y="1606365"/>
                  <a:pt x="4561640" y="1639039"/>
                </a:cubicBezTo>
                <a:cubicBezTo>
                  <a:pt x="4491801" y="1645890"/>
                  <a:pt x="4450060" y="1690154"/>
                  <a:pt x="4406179" y="1731784"/>
                </a:cubicBezTo>
                <a:cubicBezTo>
                  <a:pt x="4381561" y="1755234"/>
                  <a:pt x="4361492" y="1786589"/>
                  <a:pt x="4317076" y="1774733"/>
                </a:cubicBezTo>
                <a:cubicBezTo>
                  <a:pt x="4293796" y="1768410"/>
                  <a:pt x="4279080" y="1786061"/>
                  <a:pt x="4281490" y="1807667"/>
                </a:cubicBezTo>
                <a:cubicBezTo>
                  <a:pt x="4290317" y="1883815"/>
                  <a:pt x="4236000" y="1910425"/>
                  <a:pt x="4179809" y="1925180"/>
                </a:cubicBezTo>
                <a:cubicBezTo>
                  <a:pt x="4073313" y="1952846"/>
                  <a:pt x="3984744" y="2017925"/>
                  <a:pt x="3881194" y="2053496"/>
                </a:cubicBezTo>
                <a:cubicBezTo>
                  <a:pt x="3780584" y="2088012"/>
                  <a:pt x="3702720" y="2169955"/>
                  <a:pt x="3601845" y="2212904"/>
                </a:cubicBezTo>
                <a:cubicBezTo>
                  <a:pt x="3528795" y="2243995"/>
                  <a:pt x="3458958" y="2284043"/>
                  <a:pt x="3383767" y="2312235"/>
                </a:cubicBezTo>
                <a:cubicBezTo>
                  <a:pt x="3205831" y="2378897"/>
                  <a:pt x="3024414" y="2432384"/>
                  <a:pt x="2832561" y="2440024"/>
                </a:cubicBezTo>
                <a:cubicBezTo>
                  <a:pt x="2674156" y="2446085"/>
                  <a:pt x="1300154" y="2440289"/>
                  <a:pt x="741989" y="1573170"/>
                </a:cubicBezTo>
                <a:cubicBezTo>
                  <a:pt x="731286" y="1568953"/>
                  <a:pt x="719246" y="1557887"/>
                  <a:pt x="715500" y="1547347"/>
                </a:cubicBezTo>
                <a:cubicBezTo>
                  <a:pt x="697572" y="1498075"/>
                  <a:pt x="653689" y="1476733"/>
                  <a:pt x="614088" y="1450123"/>
                </a:cubicBezTo>
                <a:cubicBezTo>
                  <a:pt x="579303" y="1426672"/>
                  <a:pt x="542376" y="1402169"/>
                  <a:pt x="527927" y="1362645"/>
                </a:cubicBezTo>
                <a:cubicBezTo>
                  <a:pt x="508929" y="1309949"/>
                  <a:pt x="562979" y="1353160"/>
                  <a:pt x="572881" y="1333136"/>
                </a:cubicBezTo>
                <a:cubicBezTo>
                  <a:pt x="552277" y="1305735"/>
                  <a:pt x="520434" y="1280703"/>
                  <a:pt x="512140" y="1249612"/>
                </a:cubicBezTo>
                <a:cubicBezTo>
                  <a:pt x="481905" y="1137368"/>
                  <a:pt x="416616" y="1055689"/>
                  <a:pt x="318951" y="992190"/>
                </a:cubicBezTo>
                <a:cubicBezTo>
                  <a:pt x="290855" y="974010"/>
                  <a:pt x="272393" y="940811"/>
                  <a:pt x="234131" y="935543"/>
                </a:cubicBezTo>
                <a:cubicBezTo>
                  <a:pt x="149040" y="923949"/>
                  <a:pt x="175798" y="833311"/>
                  <a:pt x="130844" y="792998"/>
                </a:cubicBezTo>
                <a:cubicBezTo>
                  <a:pt x="122282" y="785355"/>
                  <a:pt x="114523" y="770339"/>
                  <a:pt x="116127" y="760064"/>
                </a:cubicBezTo>
                <a:cubicBezTo>
                  <a:pt x="118534" y="745306"/>
                  <a:pt x="128704" y="731343"/>
                  <a:pt x="137266" y="718168"/>
                </a:cubicBezTo>
                <a:cubicBezTo>
                  <a:pt x="146097" y="704995"/>
                  <a:pt x="159474" y="693400"/>
                  <a:pt x="153053" y="676011"/>
                </a:cubicBezTo>
                <a:cubicBezTo>
                  <a:pt x="150380" y="668898"/>
                  <a:pt x="152250" y="644130"/>
                  <a:pt x="132450" y="663627"/>
                </a:cubicBezTo>
                <a:cubicBezTo>
                  <a:pt x="78133" y="717115"/>
                  <a:pt x="46557" y="666528"/>
                  <a:pt x="0" y="642286"/>
                </a:cubicBezTo>
                <a:cubicBezTo>
                  <a:pt x="37460" y="617254"/>
                  <a:pt x="71175" y="599602"/>
                  <a:pt x="76795" y="562188"/>
                </a:cubicBezTo>
                <a:cubicBezTo>
                  <a:pt x="88300" y="484987"/>
                  <a:pt x="137532" y="449681"/>
                  <a:pt x="212187" y="442830"/>
                </a:cubicBezTo>
                <a:cubicBezTo>
                  <a:pt x="184627" y="368265"/>
                  <a:pt x="184627" y="368265"/>
                  <a:pt x="273730" y="357988"/>
                </a:cubicBezTo>
                <a:cubicBezTo>
                  <a:pt x="239480" y="310562"/>
                  <a:pt x="239480" y="298442"/>
                  <a:pt x="280956" y="282106"/>
                </a:cubicBezTo>
                <a:cubicBezTo>
                  <a:pt x="320824" y="266560"/>
                  <a:pt x="364973" y="261290"/>
                  <a:pt x="401900" y="237315"/>
                </a:cubicBezTo>
                <a:cubicBezTo>
                  <a:pt x="367917" y="176713"/>
                  <a:pt x="358285" y="106364"/>
                  <a:pt x="288180" y="76852"/>
                </a:cubicBezTo>
                <a:cubicBezTo>
                  <a:pt x="277209" y="72374"/>
                  <a:pt x="269717" y="54193"/>
                  <a:pt x="276673" y="43654"/>
                </a:cubicBezTo>
                <a:cubicBezTo>
                  <a:pt x="283028" y="34103"/>
                  <a:pt x="285520" y="22412"/>
                  <a:pt x="286921" y="10118"/>
                </a:cubicBezTo>
                <a:close/>
              </a:path>
            </a:pathLst>
          </a:custGeom>
        </p:spPr>
      </p:pic>
      <p:pic>
        <p:nvPicPr>
          <p:cNvPr id="5" name="Picture 4" descr="The Grotto Waits for You to Discover Its Wonder - Explore The Bruce | Bruce  County">
            <a:extLst>
              <a:ext uri="{FF2B5EF4-FFF2-40B4-BE49-F238E27FC236}">
                <a16:creationId xmlns:a16="http://schemas.microsoft.com/office/drawing/2014/main" id="{99A4758A-4C93-845B-69C3-011F271E98A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0579" r="4926"/>
          <a:stretch>
            <a:fillRect/>
          </a:stretch>
        </p:blipFill>
        <p:spPr>
          <a:xfrm>
            <a:off x="8075582" y="384"/>
            <a:ext cx="4113341" cy="3994168"/>
          </a:xfrm>
          <a:custGeom>
            <a:avLst/>
            <a:gdLst/>
            <a:ahLst/>
            <a:cxnLst/>
            <a:rect l="l" t="t" r="r" b="b"/>
            <a:pathLst>
              <a:path w="3635653" h="3660327">
                <a:moveTo>
                  <a:pt x="402121" y="0"/>
                </a:moveTo>
                <a:lnTo>
                  <a:pt x="3635653" y="0"/>
                </a:lnTo>
                <a:lnTo>
                  <a:pt x="3635653" y="3605403"/>
                </a:lnTo>
                <a:lnTo>
                  <a:pt x="3616543" y="3610878"/>
                </a:lnTo>
                <a:cubicBezTo>
                  <a:pt x="3510165" y="3637200"/>
                  <a:pt x="3401766" y="3654952"/>
                  <a:pt x="3290337" y="3659389"/>
                </a:cubicBezTo>
                <a:cubicBezTo>
                  <a:pt x="3106332" y="3666430"/>
                  <a:pt x="1510274" y="3659697"/>
                  <a:pt x="861903" y="2652440"/>
                </a:cubicBezTo>
                <a:cubicBezTo>
                  <a:pt x="849470" y="2647542"/>
                  <a:pt x="835485" y="2634687"/>
                  <a:pt x="831133" y="2622444"/>
                </a:cubicBezTo>
                <a:cubicBezTo>
                  <a:pt x="810307" y="2565210"/>
                  <a:pt x="759333" y="2540419"/>
                  <a:pt x="713332" y="2509507"/>
                </a:cubicBezTo>
                <a:cubicBezTo>
                  <a:pt x="672925" y="2482267"/>
                  <a:pt x="630030" y="2453803"/>
                  <a:pt x="613246" y="2407892"/>
                </a:cubicBezTo>
                <a:cubicBezTo>
                  <a:pt x="591178" y="2346680"/>
                  <a:pt x="653963" y="2396875"/>
                  <a:pt x="665465" y="2373614"/>
                </a:cubicBezTo>
                <a:cubicBezTo>
                  <a:pt x="641532" y="2341785"/>
                  <a:pt x="604543" y="2312707"/>
                  <a:pt x="594908" y="2276592"/>
                </a:cubicBezTo>
                <a:cubicBezTo>
                  <a:pt x="559787" y="2146208"/>
                  <a:pt x="483946" y="2051328"/>
                  <a:pt x="370497" y="1977567"/>
                </a:cubicBezTo>
                <a:cubicBezTo>
                  <a:pt x="337860" y="1956449"/>
                  <a:pt x="316415" y="1917884"/>
                  <a:pt x="271969" y="1911765"/>
                </a:cubicBezTo>
                <a:cubicBezTo>
                  <a:pt x="173127" y="1898297"/>
                  <a:pt x="204209" y="1793011"/>
                  <a:pt x="151990" y="1746183"/>
                </a:cubicBezTo>
                <a:cubicBezTo>
                  <a:pt x="142044" y="1737306"/>
                  <a:pt x="133031" y="1719862"/>
                  <a:pt x="134895" y="1707927"/>
                </a:cubicBezTo>
                <a:cubicBezTo>
                  <a:pt x="137691" y="1690784"/>
                  <a:pt x="149504" y="1674564"/>
                  <a:pt x="159450" y="1659260"/>
                </a:cubicBezTo>
                <a:cubicBezTo>
                  <a:pt x="169707" y="1643958"/>
                  <a:pt x="185247" y="1630489"/>
                  <a:pt x="177788" y="1610290"/>
                </a:cubicBezTo>
                <a:cubicBezTo>
                  <a:pt x="174683" y="1602027"/>
                  <a:pt x="176855" y="1573257"/>
                  <a:pt x="153855" y="1595904"/>
                </a:cubicBezTo>
                <a:cubicBezTo>
                  <a:pt x="90759" y="1658037"/>
                  <a:pt x="54081" y="1599274"/>
                  <a:pt x="0" y="1571114"/>
                </a:cubicBezTo>
                <a:cubicBezTo>
                  <a:pt x="43514" y="1542037"/>
                  <a:pt x="82677" y="1521532"/>
                  <a:pt x="89205" y="1478072"/>
                </a:cubicBezTo>
                <a:cubicBezTo>
                  <a:pt x="102570" y="1388394"/>
                  <a:pt x="159758" y="1347382"/>
                  <a:pt x="246479" y="1339424"/>
                </a:cubicBezTo>
                <a:cubicBezTo>
                  <a:pt x="214465" y="1252808"/>
                  <a:pt x="214465" y="1252808"/>
                  <a:pt x="317968" y="1240870"/>
                </a:cubicBezTo>
                <a:cubicBezTo>
                  <a:pt x="278183" y="1185780"/>
                  <a:pt x="278183" y="1171701"/>
                  <a:pt x="326361" y="1152725"/>
                </a:cubicBezTo>
                <a:cubicBezTo>
                  <a:pt x="372673" y="1134666"/>
                  <a:pt x="423957" y="1128545"/>
                  <a:pt x="466852" y="1100695"/>
                </a:cubicBezTo>
                <a:cubicBezTo>
                  <a:pt x="427377" y="1030299"/>
                  <a:pt x="416187" y="948581"/>
                  <a:pt x="334753" y="914300"/>
                </a:cubicBezTo>
                <a:cubicBezTo>
                  <a:pt x="322010" y="909097"/>
                  <a:pt x="313307" y="887979"/>
                  <a:pt x="321386" y="875737"/>
                </a:cubicBezTo>
                <a:cubicBezTo>
                  <a:pt x="350915" y="831359"/>
                  <a:pt x="308644" y="747189"/>
                  <a:pt x="400645" y="737702"/>
                </a:cubicBezTo>
                <a:cubicBezTo>
                  <a:pt x="412147" y="736784"/>
                  <a:pt x="422716" y="727601"/>
                  <a:pt x="413701" y="715664"/>
                </a:cubicBezTo>
                <a:cubicBezTo>
                  <a:pt x="382618" y="674041"/>
                  <a:pt x="420228" y="676794"/>
                  <a:pt x="442916" y="671592"/>
                </a:cubicBezTo>
                <a:cubicBezTo>
                  <a:pt x="470270" y="665166"/>
                  <a:pt x="501352" y="683528"/>
                  <a:pt x="526840" y="660880"/>
                </a:cubicBezTo>
                <a:cubicBezTo>
                  <a:pt x="520932" y="637006"/>
                  <a:pt x="498866" y="637312"/>
                  <a:pt x="483325" y="629661"/>
                </a:cubicBezTo>
                <a:cubicBezTo>
                  <a:pt x="437945" y="607624"/>
                  <a:pt x="400956" y="581304"/>
                  <a:pt x="398780" y="524068"/>
                </a:cubicBezTo>
                <a:cubicBezTo>
                  <a:pt x="397228" y="477853"/>
                  <a:pt x="392254" y="437148"/>
                  <a:pt x="455041" y="423067"/>
                </a:cubicBezTo>
                <a:cubicBezTo>
                  <a:pt x="481149" y="417251"/>
                  <a:pt x="473687" y="383892"/>
                  <a:pt x="458768" y="367363"/>
                </a:cubicBezTo>
                <a:cubicBezTo>
                  <a:pt x="432038" y="337982"/>
                  <a:pt x="409972" y="298806"/>
                  <a:pt x="363968" y="296052"/>
                </a:cubicBezTo>
                <a:cubicBezTo>
                  <a:pt x="335995" y="294216"/>
                  <a:pt x="314548" y="281971"/>
                  <a:pt x="292481" y="267894"/>
                </a:cubicBezTo>
                <a:cubicBezTo>
                  <a:pt x="276630" y="257791"/>
                  <a:pt x="257670" y="249223"/>
                  <a:pt x="259533" y="227493"/>
                </a:cubicBezTo>
                <a:cubicBezTo>
                  <a:pt x="261399" y="206680"/>
                  <a:pt x="279736" y="198111"/>
                  <a:pt x="298387" y="193826"/>
                </a:cubicBezTo>
                <a:cubicBezTo>
                  <a:pt x="360552" y="180054"/>
                  <a:pt x="418983" y="159853"/>
                  <a:pt x="470893" y="113638"/>
                </a:cubicBezTo>
                <a:cubicBezTo>
                  <a:pt x="436390" y="89152"/>
                  <a:pt x="403444" y="71400"/>
                  <a:pt x="377957" y="46608"/>
                </a:cubicBezTo>
                <a:cubicBezTo>
                  <a:pt x="370264" y="39110"/>
                  <a:pt x="371678" y="29598"/>
                  <a:pt x="380092" y="18562"/>
                </a:cubicBezTo>
                <a:close/>
              </a:path>
            </a:pathLst>
          </a:cu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BF75A43-45F4-DFD3-ED8E-4D48DADF3CF5}"/>
              </a:ext>
            </a:extLst>
          </p:cNvPr>
          <p:cNvSpPr txBox="1"/>
          <p:nvPr/>
        </p:nvSpPr>
        <p:spPr>
          <a:xfrm>
            <a:off x="4156869" y="4877173"/>
            <a:ext cx="8034268" cy="88293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51435" tIns="25718" rIns="51435" bIns="2571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700" b="1" i="1">
                <a:solidFill>
                  <a:srgbClr val="D891BB"/>
                </a:solidFill>
                <a:highlight>
                  <a:srgbClr val="FFFFFF"/>
                </a:highlight>
                <a:latin typeface="Arial"/>
                <a:cs typeface="Arial"/>
              </a:rPr>
              <a:t>L</a:t>
            </a:r>
            <a:r>
              <a:rPr lang="en-US" b="1" i="1">
                <a:solidFill>
                  <a:srgbClr val="D891BB"/>
                </a:solidFill>
                <a:highlight>
                  <a:srgbClr val="FFFFFF"/>
                </a:highlight>
                <a:latin typeface="Arial"/>
                <a:cs typeface="Arial"/>
              </a:rPr>
              <a:t>e Lac Moraine</a:t>
            </a:r>
            <a:r>
              <a:rPr lang="en-US">
                <a:solidFill>
                  <a:srgbClr val="D891BB"/>
                </a:solidFill>
                <a:highlight>
                  <a:srgbClr val="FFFFFF"/>
                </a:highlight>
                <a:latin typeface="Arial"/>
                <a:cs typeface="Arial"/>
              </a:rPr>
              <a:t> se </a:t>
            </a:r>
            <a:r>
              <a:rPr lang="en-US" err="1">
                <a:solidFill>
                  <a:srgbClr val="D891BB"/>
                </a:solidFill>
                <a:highlight>
                  <a:srgbClr val="FFFFFF"/>
                </a:highlight>
                <a:latin typeface="Arial"/>
                <a:cs typeface="Arial"/>
              </a:rPr>
              <a:t>situe</a:t>
            </a:r>
            <a:r>
              <a:rPr lang="en-US">
                <a:solidFill>
                  <a:srgbClr val="D891BB"/>
                </a:solidFill>
                <a:highlight>
                  <a:srgbClr val="FFFFFF"/>
                </a:highlight>
                <a:latin typeface="Arial"/>
                <a:cs typeface="Arial"/>
              </a:rPr>
              <a:t> dans le </a:t>
            </a:r>
            <a:r>
              <a:rPr lang="en-US" b="1" i="1">
                <a:solidFill>
                  <a:srgbClr val="D891BB"/>
                </a:solidFill>
                <a:highlight>
                  <a:srgbClr val="FFFFFF"/>
                </a:highlight>
                <a:latin typeface="Arial"/>
                <a:cs typeface="Arial"/>
              </a:rPr>
              <a:t>Parc national de Banff</a:t>
            </a:r>
            <a:r>
              <a:rPr lang="en-US">
                <a:solidFill>
                  <a:srgbClr val="D891BB"/>
                </a:solidFill>
                <a:highlight>
                  <a:srgbClr val="FFFFFF"/>
                </a:highlight>
                <a:latin typeface="Arial"/>
                <a:cs typeface="Arial"/>
              </a:rPr>
              <a:t> et est </a:t>
            </a:r>
            <a:r>
              <a:rPr lang="en-US" err="1">
                <a:solidFill>
                  <a:srgbClr val="D891BB"/>
                </a:solidFill>
                <a:highlight>
                  <a:srgbClr val="FFFFFF"/>
                </a:highlight>
                <a:latin typeface="Arial"/>
                <a:cs typeface="Arial"/>
              </a:rPr>
              <a:t>connu</a:t>
            </a:r>
            <a:r>
              <a:rPr lang="en-US">
                <a:solidFill>
                  <a:srgbClr val="D891BB"/>
                </a:solidFill>
                <a:highlight>
                  <a:srgbClr val="FFFFFF"/>
                </a:highlight>
                <a:latin typeface="Arial"/>
                <a:cs typeface="Arial"/>
              </a:rPr>
              <a:t> pour son eau bleu </a:t>
            </a:r>
            <a:r>
              <a:rPr lang="en-US" err="1">
                <a:solidFill>
                  <a:srgbClr val="D891BB"/>
                </a:solidFill>
                <a:highlight>
                  <a:srgbClr val="FFFFFF"/>
                </a:highlight>
                <a:latin typeface="Arial"/>
                <a:cs typeface="Arial"/>
              </a:rPr>
              <a:t>vif</a:t>
            </a:r>
            <a:r>
              <a:rPr lang="en-US">
                <a:solidFill>
                  <a:srgbClr val="D891BB"/>
                </a:solidFill>
                <a:highlight>
                  <a:srgbClr val="FFFFFF"/>
                </a:highlight>
                <a:latin typeface="Arial"/>
                <a:cs typeface="Arial"/>
              </a:rPr>
              <a:t> et </a:t>
            </a:r>
            <a:r>
              <a:rPr lang="en-US" err="1">
                <a:solidFill>
                  <a:srgbClr val="D891BB"/>
                </a:solidFill>
                <a:highlight>
                  <a:srgbClr val="FFFFFF"/>
                </a:highlight>
                <a:latin typeface="Arial"/>
                <a:cs typeface="Arial"/>
              </a:rPr>
              <a:t>ses</a:t>
            </a:r>
            <a:r>
              <a:rPr lang="en-US">
                <a:solidFill>
                  <a:srgbClr val="D891BB"/>
                </a:solidFill>
                <a:highlight>
                  <a:srgbClr val="FFFFFF"/>
                </a:highlight>
                <a:latin typeface="Arial"/>
                <a:cs typeface="Arial"/>
              </a:rPr>
              <a:t> </a:t>
            </a:r>
            <a:r>
              <a:rPr lang="en-US" err="1">
                <a:solidFill>
                  <a:srgbClr val="D891BB"/>
                </a:solidFill>
                <a:highlight>
                  <a:srgbClr val="FFFFFF"/>
                </a:highlight>
                <a:latin typeface="Arial"/>
                <a:cs typeface="Arial"/>
              </a:rPr>
              <a:t>montagnes</a:t>
            </a:r>
            <a:r>
              <a:rPr lang="en-US">
                <a:solidFill>
                  <a:srgbClr val="D891BB"/>
                </a:solidFill>
                <a:highlight>
                  <a:srgbClr val="FFFFFF"/>
                </a:highlight>
                <a:latin typeface="Arial"/>
                <a:cs typeface="Arial"/>
              </a:rPr>
              <a:t> </a:t>
            </a:r>
            <a:r>
              <a:rPr lang="en-US" err="1">
                <a:solidFill>
                  <a:srgbClr val="D891BB"/>
                </a:solidFill>
                <a:highlight>
                  <a:srgbClr val="FFFFFF"/>
                </a:highlight>
                <a:latin typeface="Arial"/>
                <a:cs typeface="Arial"/>
              </a:rPr>
              <a:t>spectaculaires</a:t>
            </a:r>
            <a:r>
              <a:rPr lang="en-US">
                <a:solidFill>
                  <a:srgbClr val="D891BB"/>
                </a:solidFill>
                <a:highlight>
                  <a:srgbClr val="FFFFFF"/>
                </a:highlight>
                <a:latin typeface="Arial"/>
                <a:cs typeface="Arial"/>
              </a:rPr>
              <a:t>. Il se </a:t>
            </a:r>
            <a:r>
              <a:rPr lang="en-US" err="1">
                <a:solidFill>
                  <a:srgbClr val="D891BB"/>
                </a:solidFill>
                <a:highlight>
                  <a:srgbClr val="FFFFFF"/>
                </a:highlight>
                <a:latin typeface="Arial"/>
                <a:cs typeface="Arial"/>
              </a:rPr>
              <a:t>trouve</a:t>
            </a:r>
            <a:r>
              <a:rPr lang="en-US">
                <a:solidFill>
                  <a:srgbClr val="D891BB"/>
                </a:solidFill>
                <a:highlight>
                  <a:srgbClr val="FFFFFF"/>
                </a:highlight>
                <a:latin typeface="Arial"/>
                <a:cs typeface="Arial"/>
              </a:rPr>
              <a:t> dans la « </a:t>
            </a:r>
            <a:r>
              <a:rPr lang="en-US" b="1" i="1">
                <a:solidFill>
                  <a:srgbClr val="D891BB"/>
                </a:solidFill>
                <a:highlight>
                  <a:srgbClr val="FFFFFF"/>
                </a:highlight>
                <a:latin typeface="Arial"/>
                <a:cs typeface="Arial"/>
              </a:rPr>
              <a:t>Vallée des Dix Pics</a:t>
            </a:r>
            <a:r>
              <a:rPr lang="en-US">
                <a:solidFill>
                  <a:srgbClr val="D891BB"/>
                </a:solidFill>
                <a:highlight>
                  <a:srgbClr val="FFFFFF"/>
                </a:highlight>
                <a:latin typeface="Arial"/>
                <a:cs typeface="Arial"/>
              </a:rPr>
              <a:t>».</a:t>
            </a:r>
            <a:endParaRPr lang="en-US">
              <a:solidFill>
                <a:srgbClr val="D891BB"/>
              </a:solidFill>
              <a:ea typeface="Calibri"/>
              <a:cs typeface="Calibr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71AE4A1-7C9C-2E5E-4D30-8902F9E3A869}"/>
              </a:ext>
            </a:extLst>
          </p:cNvPr>
          <p:cNvSpPr txBox="1"/>
          <p:nvPr/>
        </p:nvSpPr>
        <p:spPr>
          <a:xfrm>
            <a:off x="3756280" y="5703739"/>
            <a:ext cx="8315330" cy="115993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51435" tIns="25718" rIns="51435" bIns="2571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i="1">
                <a:solidFill>
                  <a:srgbClr val="00C5CD"/>
                </a:solidFill>
                <a:highlight>
                  <a:srgbClr val="FFFFFF"/>
                </a:highlight>
                <a:latin typeface="Arial"/>
                <a:cs typeface="Arial"/>
              </a:rPr>
              <a:t>Le Lac Louise </a:t>
            </a:r>
            <a:r>
              <a:rPr lang="en-US">
                <a:solidFill>
                  <a:srgbClr val="00C5CD"/>
                </a:solidFill>
                <a:highlight>
                  <a:srgbClr val="FFFFFF"/>
                </a:highlight>
                <a:latin typeface="Arial"/>
                <a:cs typeface="Arial"/>
              </a:rPr>
              <a:t>se </a:t>
            </a:r>
            <a:r>
              <a:rPr lang="en-US" err="1">
                <a:solidFill>
                  <a:srgbClr val="00C5CD"/>
                </a:solidFill>
                <a:highlight>
                  <a:srgbClr val="FFFFFF"/>
                </a:highlight>
                <a:latin typeface="Arial"/>
                <a:cs typeface="Arial"/>
              </a:rPr>
              <a:t>situe</a:t>
            </a:r>
            <a:r>
              <a:rPr lang="en-US">
                <a:solidFill>
                  <a:srgbClr val="00C5CD"/>
                </a:solidFill>
                <a:highlight>
                  <a:srgbClr val="FFFFFF"/>
                </a:highlight>
                <a:latin typeface="Arial"/>
                <a:cs typeface="Arial"/>
              </a:rPr>
              <a:t> dans le </a:t>
            </a:r>
            <a:r>
              <a:rPr lang="en-US" b="1" i="1">
                <a:solidFill>
                  <a:srgbClr val="00C5CD"/>
                </a:solidFill>
                <a:highlight>
                  <a:srgbClr val="FFFFFF"/>
                </a:highlight>
                <a:latin typeface="Arial"/>
                <a:cs typeface="Arial"/>
              </a:rPr>
              <a:t>Parc national de Banff</a:t>
            </a:r>
            <a:r>
              <a:rPr lang="en-US">
                <a:solidFill>
                  <a:srgbClr val="00C5CD"/>
                </a:solidFill>
                <a:highlight>
                  <a:srgbClr val="FFFFFF"/>
                </a:highlight>
                <a:latin typeface="Arial"/>
                <a:cs typeface="Arial"/>
              </a:rPr>
              <a:t> et est un lac célèbre pour son eau turquoise. Il est </a:t>
            </a:r>
            <a:r>
              <a:rPr lang="en-US" err="1">
                <a:solidFill>
                  <a:srgbClr val="00C5CD"/>
                </a:solidFill>
                <a:highlight>
                  <a:srgbClr val="FFFFFF"/>
                </a:highlight>
                <a:latin typeface="Arial"/>
                <a:cs typeface="Arial"/>
              </a:rPr>
              <a:t>entouré</a:t>
            </a:r>
            <a:r>
              <a:rPr lang="en-US">
                <a:solidFill>
                  <a:srgbClr val="00C5CD"/>
                </a:solidFill>
                <a:highlight>
                  <a:srgbClr val="FFFFFF"/>
                </a:highlight>
                <a:latin typeface="Arial"/>
                <a:cs typeface="Arial"/>
              </a:rPr>
              <a:t> de </a:t>
            </a:r>
            <a:r>
              <a:rPr lang="en-US" err="1">
                <a:solidFill>
                  <a:srgbClr val="00C5CD"/>
                </a:solidFill>
                <a:highlight>
                  <a:srgbClr val="FFFFFF"/>
                </a:highlight>
                <a:latin typeface="Arial"/>
                <a:cs typeface="Arial"/>
              </a:rPr>
              <a:t>montagnes</a:t>
            </a:r>
            <a:r>
              <a:rPr lang="en-US">
                <a:solidFill>
                  <a:srgbClr val="00C5CD"/>
                </a:solidFill>
                <a:highlight>
                  <a:srgbClr val="FFFFFF"/>
                </a:highlight>
                <a:latin typeface="Arial"/>
                <a:cs typeface="Arial"/>
              </a:rPr>
              <a:t> et de glaciers dans les </a:t>
            </a:r>
            <a:r>
              <a:rPr lang="en-US" err="1">
                <a:solidFill>
                  <a:srgbClr val="00C5CD"/>
                </a:solidFill>
                <a:highlight>
                  <a:srgbClr val="FFFFFF"/>
                </a:highlight>
                <a:latin typeface="Arial"/>
                <a:cs typeface="Arial"/>
              </a:rPr>
              <a:t>Rocheuses</a:t>
            </a:r>
            <a:r>
              <a:rPr lang="en-US">
                <a:solidFill>
                  <a:srgbClr val="00C5CD"/>
                </a:solidFill>
                <a:highlight>
                  <a:srgbClr val="FFFFFF"/>
                </a:highlight>
                <a:latin typeface="Arial"/>
                <a:cs typeface="Arial"/>
              </a:rPr>
              <a:t> </a:t>
            </a:r>
            <a:r>
              <a:rPr lang="en-US" err="1">
                <a:solidFill>
                  <a:srgbClr val="00C5CD"/>
                </a:solidFill>
                <a:highlight>
                  <a:srgbClr val="FFFFFF"/>
                </a:highlight>
                <a:latin typeface="Arial"/>
                <a:cs typeface="Arial"/>
              </a:rPr>
              <a:t>canadiennes</a:t>
            </a:r>
            <a:r>
              <a:rPr lang="en-US">
                <a:solidFill>
                  <a:srgbClr val="00C5CD"/>
                </a:solidFill>
                <a:highlight>
                  <a:srgbClr val="FFFFFF"/>
                </a:highlight>
                <a:latin typeface="Arial"/>
                <a:cs typeface="Arial"/>
              </a:rPr>
              <a:t>. </a:t>
            </a:r>
            <a:r>
              <a:rPr lang="en-US" err="1">
                <a:solidFill>
                  <a:srgbClr val="00C5CD"/>
                </a:solidFill>
                <a:highlight>
                  <a:srgbClr val="FFFFFF"/>
                </a:highlight>
                <a:latin typeface="Arial"/>
                <a:cs typeface="Arial"/>
              </a:rPr>
              <a:t>C’est</a:t>
            </a:r>
            <a:r>
              <a:rPr lang="en-US">
                <a:solidFill>
                  <a:srgbClr val="00C5CD"/>
                </a:solidFill>
                <a:highlight>
                  <a:srgbClr val="FFFFFF"/>
                </a:highlight>
                <a:latin typeface="Arial"/>
                <a:cs typeface="Arial"/>
              </a:rPr>
              <a:t> </a:t>
            </a:r>
            <a:r>
              <a:rPr lang="en-US" err="1">
                <a:solidFill>
                  <a:srgbClr val="00C5CD"/>
                </a:solidFill>
                <a:highlight>
                  <a:srgbClr val="FFFFFF"/>
                </a:highlight>
                <a:latin typeface="Arial"/>
                <a:cs typeface="Arial"/>
              </a:rPr>
              <a:t>l’un</a:t>
            </a:r>
            <a:r>
              <a:rPr lang="en-US">
                <a:solidFill>
                  <a:srgbClr val="00C5CD"/>
                </a:solidFill>
                <a:highlight>
                  <a:srgbClr val="FFFFFF"/>
                </a:highlight>
                <a:latin typeface="Arial"/>
                <a:cs typeface="Arial"/>
              </a:rPr>
              <a:t> des </a:t>
            </a:r>
            <a:r>
              <a:rPr lang="en-US" err="1">
                <a:solidFill>
                  <a:srgbClr val="00C5CD"/>
                </a:solidFill>
                <a:highlight>
                  <a:srgbClr val="FFFFFF"/>
                </a:highlight>
                <a:latin typeface="Arial"/>
                <a:cs typeface="Arial"/>
              </a:rPr>
              <a:t>paysages</a:t>
            </a:r>
            <a:r>
              <a:rPr lang="en-US">
                <a:solidFill>
                  <a:srgbClr val="00C5CD"/>
                </a:solidFill>
                <a:highlight>
                  <a:srgbClr val="FFFFFF"/>
                </a:highlight>
                <a:latin typeface="Arial"/>
                <a:cs typeface="Arial"/>
              </a:rPr>
              <a:t> les plus </a:t>
            </a:r>
            <a:r>
              <a:rPr lang="en-US" err="1">
                <a:solidFill>
                  <a:srgbClr val="00C5CD"/>
                </a:solidFill>
                <a:highlight>
                  <a:srgbClr val="FFFFFF"/>
                </a:highlight>
                <a:latin typeface="Arial"/>
                <a:cs typeface="Arial"/>
              </a:rPr>
              <a:t>photographiés</a:t>
            </a:r>
            <a:r>
              <a:rPr lang="en-US">
                <a:solidFill>
                  <a:srgbClr val="00C5CD"/>
                </a:solidFill>
                <a:highlight>
                  <a:srgbClr val="FFFFFF"/>
                </a:highlight>
                <a:latin typeface="Arial"/>
                <a:cs typeface="Arial"/>
              </a:rPr>
              <a:t> du Canada. </a:t>
            </a:r>
            <a:r>
              <a:rPr lang="en-US" err="1">
                <a:solidFill>
                  <a:srgbClr val="00C5CD"/>
                </a:solidFill>
                <a:highlight>
                  <a:srgbClr val="FFFFFF"/>
                </a:highlight>
                <a:latin typeface="Arial"/>
                <a:cs typeface="Arial"/>
              </a:rPr>
              <a:t>Chaque</a:t>
            </a:r>
            <a:r>
              <a:rPr lang="en-US">
                <a:solidFill>
                  <a:srgbClr val="00C5CD"/>
                </a:solidFill>
                <a:highlight>
                  <a:srgbClr val="FFFFFF"/>
                </a:highlight>
                <a:latin typeface="Arial"/>
                <a:cs typeface="Arial"/>
              </a:rPr>
              <a:t> </a:t>
            </a:r>
            <a:r>
              <a:rPr lang="en-US" err="1">
                <a:solidFill>
                  <a:srgbClr val="00C5CD"/>
                </a:solidFill>
                <a:highlight>
                  <a:srgbClr val="FFFFFF"/>
                </a:highlight>
                <a:latin typeface="Arial"/>
                <a:cs typeface="Arial"/>
              </a:rPr>
              <a:t>année</a:t>
            </a:r>
            <a:r>
              <a:rPr lang="en-US">
                <a:solidFill>
                  <a:srgbClr val="00C5CD"/>
                </a:solidFill>
                <a:highlight>
                  <a:srgbClr val="FFFFFF"/>
                </a:highlight>
                <a:latin typeface="Arial"/>
                <a:cs typeface="Arial"/>
              </a:rPr>
              <a:t>, il y a des </a:t>
            </a:r>
            <a:r>
              <a:rPr lang="en-US" err="1">
                <a:solidFill>
                  <a:srgbClr val="00C5CD"/>
                </a:solidFill>
                <a:highlight>
                  <a:srgbClr val="FFFFFF"/>
                </a:highlight>
                <a:latin typeface="Arial"/>
                <a:cs typeface="Arial"/>
              </a:rPr>
              <a:t>milliers</a:t>
            </a:r>
            <a:r>
              <a:rPr lang="en-US">
                <a:solidFill>
                  <a:srgbClr val="00C5CD"/>
                </a:solidFill>
                <a:highlight>
                  <a:srgbClr val="FFFFFF"/>
                </a:highlight>
                <a:latin typeface="Arial"/>
                <a:cs typeface="Arial"/>
              </a:rPr>
              <a:t> de tourists qui </a:t>
            </a:r>
            <a:r>
              <a:rPr lang="en-US" err="1">
                <a:solidFill>
                  <a:srgbClr val="00C5CD"/>
                </a:solidFill>
                <a:highlight>
                  <a:srgbClr val="FFFFFF"/>
                </a:highlight>
                <a:latin typeface="Arial"/>
                <a:cs typeface="Arial"/>
              </a:rPr>
              <a:t>visitent</a:t>
            </a:r>
            <a:r>
              <a:rPr lang="en-US">
                <a:solidFill>
                  <a:srgbClr val="00C5CD"/>
                </a:solidFill>
                <a:highlight>
                  <a:srgbClr val="FFFFFF"/>
                </a:highlight>
                <a:latin typeface="Arial"/>
                <a:cs typeface="Arial"/>
              </a:rPr>
              <a:t> </a:t>
            </a:r>
            <a:r>
              <a:rPr lang="en-US" err="1">
                <a:solidFill>
                  <a:srgbClr val="00C5CD"/>
                </a:solidFill>
                <a:highlight>
                  <a:srgbClr val="FFFFFF"/>
                </a:highlight>
                <a:latin typeface="Arial"/>
                <a:cs typeface="Arial"/>
              </a:rPr>
              <a:t>ce</a:t>
            </a:r>
            <a:r>
              <a:rPr lang="en-US">
                <a:solidFill>
                  <a:srgbClr val="00C5CD"/>
                </a:solidFill>
                <a:highlight>
                  <a:srgbClr val="FFFFFF"/>
                </a:highlight>
                <a:latin typeface="Arial"/>
                <a:cs typeface="Arial"/>
              </a:rPr>
              <a:t> lac.</a:t>
            </a:r>
            <a:endParaRPr lang="en-US">
              <a:solidFill>
                <a:srgbClr val="00C5CD"/>
              </a:solidFill>
              <a:highlight>
                <a:srgbClr val="FFFFFF"/>
              </a:highlight>
              <a:latin typeface="Arial"/>
              <a:ea typeface="Calibri"/>
              <a:cs typeface="Arial"/>
            </a:endParaRPr>
          </a:p>
        </p:txBody>
      </p:sp>
      <p:cxnSp>
        <p:nvCxnSpPr>
          <p:cNvPr id="11" name="Connector: Elbow 10">
            <a:extLst>
              <a:ext uri="{FF2B5EF4-FFF2-40B4-BE49-F238E27FC236}">
                <a16:creationId xmlns:a16="http://schemas.microsoft.com/office/drawing/2014/main" id="{478B068C-D238-C55B-2115-1E2F7139256E}"/>
              </a:ext>
            </a:extLst>
          </p:cNvPr>
          <p:cNvCxnSpPr/>
          <p:nvPr/>
        </p:nvCxnSpPr>
        <p:spPr>
          <a:xfrm>
            <a:off x="8076787" y="2713287"/>
            <a:ext cx="1134004" cy="1135180"/>
          </a:xfrm>
          <a:prstGeom prst="bentConnector3">
            <a:avLst/>
          </a:prstGeom>
          <a:ln w="28575">
            <a:solidFill>
              <a:srgbClr val="002A31"/>
            </a:solidFill>
            <a:prstDash val="solid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793079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 descr="Une image contenant mammifère, chevreuil, plein air, arbre&#10;&#10;Le contenu généré par l’IA peut être incorrect.">
            <a:extLst>
              <a:ext uri="{FF2B5EF4-FFF2-40B4-BE49-F238E27FC236}">
                <a16:creationId xmlns:a16="http://schemas.microsoft.com/office/drawing/2014/main" id="{1241E493-DDA5-4421-C674-6D97AAD5DF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9" y="-2916"/>
            <a:ext cx="6120861" cy="3865724"/>
          </a:xfrm>
          <a:prstGeom prst="rect">
            <a:avLst/>
          </a:prstGeom>
        </p:spPr>
      </p:pic>
      <p:pic>
        <p:nvPicPr>
          <p:cNvPr id="17" name="Image 16" descr="Une image contenant oiseau aquatique, oiseau, macareux, plein air&#10;&#10;Le contenu généré par l’IA peut être incorrect.">
            <a:extLst>
              <a:ext uri="{FF2B5EF4-FFF2-40B4-BE49-F238E27FC236}">
                <a16:creationId xmlns:a16="http://schemas.microsoft.com/office/drawing/2014/main" id="{2BD0A990-11C4-3CBC-64B7-F9D010F4C7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6940" y="194"/>
            <a:ext cx="6145581" cy="3634482"/>
          </a:xfrm>
          <a:prstGeom prst="rect">
            <a:avLst/>
          </a:prstGeom>
        </p:spPr>
      </p:pic>
      <p:pic>
        <p:nvPicPr>
          <p:cNvPr id="11" name="Image 10" descr="Observation de l'ours noir au Canada">
            <a:extLst>
              <a:ext uri="{FF2B5EF4-FFF2-40B4-BE49-F238E27FC236}">
                <a16:creationId xmlns:a16="http://schemas.microsoft.com/office/drawing/2014/main" id="{43E69457-1480-69DD-E42E-B6F87A5948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877" y="3356634"/>
            <a:ext cx="6121481" cy="3462423"/>
          </a:xfrm>
          <a:prstGeom prst="rect">
            <a:avLst/>
          </a:prstGeom>
        </p:spPr>
      </p:pic>
      <p:pic>
        <p:nvPicPr>
          <p:cNvPr id="15" name="Espace réservé du contenu 3" descr="Une image contenant mammifère, mammifère aquatiques, dauphin, plein air&#10;&#10;Le contenu généré par l’IA peut être incorrect.">
            <a:extLst>
              <a:ext uri="{FF2B5EF4-FFF2-40B4-BE49-F238E27FC236}">
                <a16:creationId xmlns:a16="http://schemas.microsoft.com/office/drawing/2014/main" id="{3743FE00-CE4E-D3CD-DEAA-EAB941DB0E4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-66" r="13118"/>
          <a:stretch>
            <a:fillRect/>
          </a:stretch>
        </p:blipFill>
        <p:spPr>
          <a:xfrm>
            <a:off x="6062008" y="3355101"/>
            <a:ext cx="6150525" cy="3503096"/>
          </a:xfrm>
          <a:prstGeom prst="rect">
            <a:avLst/>
          </a:prstGeom>
        </p:spPr>
      </p:pic>
      <p:sp>
        <p:nvSpPr>
          <p:cNvPr id="16" name="Titre 15">
            <a:extLst>
              <a:ext uri="{FF2B5EF4-FFF2-40B4-BE49-F238E27FC236}">
                <a16:creationId xmlns:a16="http://schemas.microsoft.com/office/drawing/2014/main" id="{3A119EEB-54E6-13BB-D7B0-7EA181FCFE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63" y="310284"/>
            <a:ext cx="6578876" cy="422298"/>
          </a:xfrm>
        </p:spPr>
        <p:txBody>
          <a:bodyPr>
            <a:noAutofit/>
          </a:bodyPr>
          <a:lstStyle/>
          <a:p>
            <a:r>
              <a:rPr lang="fr-FR" sz="5400" u="sng">
                <a:solidFill>
                  <a:srgbClr val="FFFFFF"/>
                </a:solidFill>
                <a:ea typeface="Calibri Light"/>
                <a:cs typeface="Calibri Light"/>
              </a:rPr>
              <a:t>Animaux</a:t>
            </a:r>
            <a:endParaRPr lang="fr-FR" sz="5400" b="1" u="sng">
              <a:solidFill>
                <a:srgbClr val="FFFFFF"/>
              </a:solidFill>
              <a:ea typeface="Calibri Light"/>
              <a:cs typeface="Calibri Light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4A2FDF97-BE20-1AFB-C941-7BA1839832C2}"/>
              </a:ext>
            </a:extLst>
          </p:cNvPr>
          <p:cNvSpPr txBox="1"/>
          <p:nvPr/>
        </p:nvSpPr>
        <p:spPr>
          <a:xfrm>
            <a:off x="5207332" y="3909"/>
            <a:ext cx="868208" cy="344326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51435" tIns="25718" rIns="51435" bIns="2571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fr-FR" sz="1900">
                <a:ea typeface="Calibri"/>
                <a:cs typeface="Calibri"/>
              </a:rPr>
              <a:t>Wapiti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3266D117-9D8C-4967-15F6-2BE5F0F08352}"/>
              </a:ext>
            </a:extLst>
          </p:cNvPr>
          <p:cNvSpPr txBox="1"/>
          <p:nvPr/>
        </p:nvSpPr>
        <p:spPr>
          <a:xfrm>
            <a:off x="4732813" y="3298190"/>
            <a:ext cx="1319415" cy="344326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51435" tIns="25718" rIns="51435" bIns="2571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1900">
                <a:ea typeface="Calibri"/>
                <a:cs typeface="Calibri"/>
              </a:rPr>
              <a:t>L'Ours Noire</a:t>
            </a:r>
            <a:endParaRPr lang="en-US" sz="1900">
              <a:ea typeface="Calibri"/>
              <a:cs typeface="Calibri"/>
            </a:endParaRP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D9742DC8-4D28-B597-1037-E4B88CD36769}"/>
              </a:ext>
            </a:extLst>
          </p:cNvPr>
          <p:cNvSpPr txBox="1"/>
          <p:nvPr/>
        </p:nvSpPr>
        <p:spPr>
          <a:xfrm>
            <a:off x="10139190" y="5815"/>
            <a:ext cx="2065739" cy="344326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51435" tIns="25718" rIns="51435" bIns="2571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1900">
                <a:ea typeface="Calibri"/>
                <a:cs typeface="Calibri"/>
              </a:rPr>
              <a:t>Macareux Moines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2AA7FE5-8567-9251-A9E7-A88DAD1BCBCD}"/>
              </a:ext>
            </a:extLst>
          </p:cNvPr>
          <p:cNvSpPr txBox="1"/>
          <p:nvPr/>
        </p:nvSpPr>
        <p:spPr>
          <a:xfrm>
            <a:off x="11237952" y="3350025"/>
            <a:ext cx="975059" cy="3443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51435" tIns="25718" rIns="51435" bIns="2571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900" err="1">
                <a:ea typeface="Calibri"/>
                <a:cs typeface="Calibri"/>
              </a:rPr>
              <a:t>L'Orque</a:t>
            </a:r>
            <a:endParaRPr lang="en-US" sz="1900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477347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8E4908-949F-4F2A-A67F-1D82F368A3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91956" y="229846"/>
            <a:ext cx="6199095" cy="877360"/>
          </a:xfrm>
        </p:spPr>
        <p:txBody>
          <a:bodyPr vert="horz" lIns="51435" tIns="25718" rIns="51435" bIns="25718" rtlCol="0" anchor="b">
            <a:noAutofit/>
          </a:bodyPr>
          <a:lstStyle/>
          <a:p>
            <a:r>
              <a:rPr lang="en-US" sz="2000" b="1" i="1">
                <a:solidFill>
                  <a:srgbClr val="002060"/>
                </a:solidFill>
                <a:highlight>
                  <a:srgbClr val="FFFFFF"/>
                </a:highlight>
                <a:latin typeface="Arial"/>
                <a:cs typeface="Arial"/>
              </a:rPr>
              <a:t>Le Loup gris </a:t>
            </a:r>
            <a:r>
              <a:rPr lang="en-US" sz="2000">
                <a:solidFill>
                  <a:srgbClr val="002060"/>
                </a:solidFill>
                <a:highlight>
                  <a:srgbClr val="FFFFFF"/>
                </a:highlight>
                <a:latin typeface="Arial"/>
                <a:cs typeface="Arial"/>
              </a:rPr>
              <a:t>vit dans les forêts et les montagnes du Canada. Il chasse souvent en groupe pour attraper des animaux comme les cerfs ou les caribous. </a:t>
            </a:r>
            <a:endParaRPr lang="en-US" sz="2000">
              <a:solidFill>
                <a:srgbClr val="002060"/>
              </a:solidFill>
              <a:highlight>
                <a:srgbClr val="FFFFFF"/>
              </a:highlight>
              <a:latin typeface="Arial"/>
              <a:ea typeface="Calibri Light"/>
              <a:cs typeface="Arial"/>
            </a:endParaRPr>
          </a:p>
        </p:txBody>
      </p:sp>
      <p:pic>
        <p:nvPicPr>
          <p:cNvPr id="11" name="Picture Placeholder 10" descr="30 Adorable Baby Beavers To Celebrate International Beaver Day | Bored Panda">
            <a:extLst>
              <a:ext uri="{FF2B5EF4-FFF2-40B4-BE49-F238E27FC236}">
                <a16:creationId xmlns:a16="http://schemas.microsoft.com/office/drawing/2014/main" id="{0747F53E-0725-274A-00A7-73028DBC780A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5806" r="5" b="5"/>
          <a:stretch>
            <a:fillRect/>
          </a:stretch>
        </p:blipFill>
        <p:spPr>
          <a:xfrm>
            <a:off x="9318182" y="386"/>
            <a:ext cx="2869910" cy="2897563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258BFA-ACAC-81AD-0798-87A2683305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048736" y="5583678"/>
            <a:ext cx="6266334" cy="1400138"/>
          </a:xfrm>
        </p:spPr>
        <p:txBody>
          <a:bodyPr vert="horz" lIns="51435" tIns="25718" rIns="51435" bIns="25718" rtlCol="0" anchor="t">
            <a:noAutofit/>
          </a:bodyPr>
          <a:lstStyle/>
          <a:p>
            <a:r>
              <a:rPr lang="en-US" sz="2000" b="1" i="1" err="1">
                <a:solidFill>
                  <a:schemeClr val="accent5">
                    <a:lumMod val="76000"/>
                  </a:schemeClr>
                </a:solidFill>
                <a:latin typeface="Arial"/>
                <a:cs typeface="Arial"/>
              </a:rPr>
              <a:t>L’Ours</a:t>
            </a:r>
            <a:r>
              <a:rPr lang="en-US" sz="2000" b="1" i="1">
                <a:solidFill>
                  <a:schemeClr val="accent5">
                    <a:lumMod val="76000"/>
                  </a:schemeClr>
                </a:solidFill>
                <a:latin typeface="Arial"/>
                <a:cs typeface="Arial"/>
              </a:rPr>
              <a:t> </a:t>
            </a:r>
            <a:r>
              <a:rPr lang="en-US" sz="2000" b="1" i="1" err="1">
                <a:solidFill>
                  <a:schemeClr val="accent5">
                    <a:lumMod val="76000"/>
                  </a:schemeClr>
                </a:solidFill>
                <a:latin typeface="Arial"/>
                <a:cs typeface="Arial"/>
              </a:rPr>
              <a:t>polaire</a:t>
            </a:r>
            <a:r>
              <a:rPr lang="en-US" sz="2000">
                <a:solidFill>
                  <a:schemeClr val="accent5">
                    <a:lumMod val="76000"/>
                  </a:schemeClr>
                </a:solidFill>
                <a:latin typeface="Arial"/>
                <a:cs typeface="Arial"/>
              </a:rPr>
              <a:t> vit dans les </a:t>
            </a:r>
            <a:r>
              <a:rPr lang="en-US" sz="2000" err="1">
                <a:solidFill>
                  <a:schemeClr val="accent5">
                    <a:lumMod val="76000"/>
                  </a:schemeClr>
                </a:solidFill>
                <a:latin typeface="Arial"/>
                <a:cs typeface="Arial"/>
              </a:rPr>
              <a:t>régions</a:t>
            </a:r>
            <a:r>
              <a:rPr lang="en-US" sz="2000">
                <a:solidFill>
                  <a:schemeClr val="accent5">
                    <a:lumMod val="76000"/>
                  </a:schemeClr>
                </a:solidFill>
                <a:latin typeface="Arial"/>
                <a:cs typeface="Arial"/>
              </a:rPr>
              <a:t> très </a:t>
            </a:r>
            <a:r>
              <a:rPr lang="en-US" sz="2000" err="1">
                <a:solidFill>
                  <a:schemeClr val="accent5">
                    <a:lumMod val="76000"/>
                  </a:schemeClr>
                </a:solidFill>
                <a:latin typeface="Arial"/>
                <a:cs typeface="Arial"/>
              </a:rPr>
              <a:t>froides</a:t>
            </a:r>
            <a:r>
              <a:rPr lang="en-US" sz="2000">
                <a:solidFill>
                  <a:schemeClr val="accent5">
                    <a:lumMod val="76000"/>
                  </a:schemeClr>
                </a:solidFill>
                <a:latin typeface="Arial"/>
                <a:cs typeface="Arial"/>
              </a:rPr>
              <a:t> du </a:t>
            </a:r>
            <a:r>
              <a:rPr lang="en-US" sz="2000" err="1">
                <a:solidFill>
                  <a:schemeClr val="accent5">
                    <a:lumMod val="76000"/>
                  </a:schemeClr>
                </a:solidFill>
                <a:latin typeface="Arial"/>
                <a:cs typeface="Arial"/>
              </a:rPr>
              <a:t>nord</a:t>
            </a:r>
            <a:r>
              <a:rPr lang="en-US" sz="2000">
                <a:solidFill>
                  <a:schemeClr val="accent5">
                    <a:lumMod val="76000"/>
                  </a:schemeClr>
                </a:solidFill>
                <a:latin typeface="Arial"/>
                <a:cs typeface="Arial"/>
              </a:rPr>
              <a:t> du Canada. Il chasse surtout les </a:t>
            </a:r>
            <a:r>
              <a:rPr lang="en-US" sz="2000" err="1">
                <a:solidFill>
                  <a:schemeClr val="accent5">
                    <a:lumMod val="76000"/>
                  </a:schemeClr>
                </a:solidFill>
                <a:latin typeface="Arial"/>
                <a:cs typeface="Arial"/>
              </a:rPr>
              <a:t>phoques</a:t>
            </a:r>
            <a:r>
              <a:rPr lang="en-US" sz="2000">
                <a:solidFill>
                  <a:schemeClr val="accent5">
                    <a:lumMod val="76000"/>
                  </a:schemeClr>
                </a:solidFill>
                <a:latin typeface="Arial"/>
                <a:cs typeface="Arial"/>
              </a:rPr>
              <a:t> sur la glace. </a:t>
            </a:r>
            <a:endParaRPr lang="en-US" sz="2000">
              <a:solidFill>
                <a:schemeClr val="accent5">
                  <a:lumMod val="76000"/>
                </a:schemeClr>
              </a:solidFill>
              <a:latin typeface="Arial"/>
              <a:ea typeface="Calibri" panose="020F0502020204030204"/>
              <a:cs typeface="Arial"/>
            </a:endParaRPr>
          </a:p>
        </p:txBody>
      </p:sp>
      <p:pic>
        <p:nvPicPr>
          <p:cNvPr id="13" name="Picture 12" descr="T.kitchin 19574c, Gray Wolf, Canis by First Light">
            <a:extLst>
              <a:ext uri="{FF2B5EF4-FFF2-40B4-BE49-F238E27FC236}">
                <a16:creationId xmlns:a16="http://schemas.microsoft.com/office/drawing/2014/main" id="{D5996F79-54E4-D9B3-5EA1-4AEEADA1FD5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2649" r="4" b="1487"/>
          <a:stretch>
            <a:fillRect/>
          </a:stretch>
        </p:blipFill>
        <p:spPr>
          <a:xfrm>
            <a:off x="-6046" y="386"/>
            <a:ext cx="2886684" cy="3701367"/>
          </a:xfrm>
          <a:prstGeom prst="rect">
            <a:avLst/>
          </a:prstGeom>
        </p:spPr>
      </p:pic>
      <p:pic>
        <p:nvPicPr>
          <p:cNvPr id="14" name="Picture 13" descr="International Polar Bear Day 2026 Press Release | Polar Bears International">
            <a:extLst>
              <a:ext uri="{FF2B5EF4-FFF2-40B4-BE49-F238E27FC236}">
                <a16:creationId xmlns:a16="http://schemas.microsoft.com/office/drawing/2014/main" id="{E624FBCE-DDC1-BDAB-2913-C9E64E72054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7840" r="4" b="4"/>
          <a:stretch>
            <a:fillRect/>
          </a:stretch>
        </p:blipFill>
        <p:spPr>
          <a:xfrm>
            <a:off x="-6047" y="3988705"/>
            <a:ext cx="2886686" cy="2868919"/>
          </a:xfrm>
          <a:prstGeom prst="rect">
            <a:avLst/>
          </a:prstGeom>
        </p:spPr>
      </p:pic>
      <p:pic>
        <p:nvPicPr>
          <p:cNvPr id="15" name="Picture 14" descr="Caribou vs. Reindeer (U.S. National Park Service)">
            <a:extLst>
              <a:ext uri="{FF2B5EF4-FFF2-40B4-BE49-F238E27FC236}">
                <a16:creationId xmlns:a16="http://schemas.microsoft.com/office/drawing/2014/main" id="{528A0DA6-0B2D-1362-95CC-6B29A63DD0E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392" r="1941" b="2"/>
          <a:stretch>
            <a:fillRect/>
          </a:stretch>
        </p:blipFill>
        <p:spPr>
          <a:xfrm>
            <a:off x="9320409" y="3186529"/>
            <a:ext cx="2889261" cy="367109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62FC122-9A6F-AA18-F150-A664405B07AA}"/>
              </a:ext>
            </a:extLst>
          </p:cNvPr>
          <p:cNvSpPr txBox="1"/>
          <p:nvPr/>
        </p:nvSpPr>
        <p:spPr>
          <a:xfrm>
            <a:off x="2987724" y="1850554"/>
            <a:ext cx="6205120" cy="95218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51435" tIns="25718" rIns="51435" bIns="2571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950" b="1" i="1">
                <a:solidFill>
                  <a:srgbClr val="10362F"/>
                </a:solidFill>
                <a:latin typeface="Arial"/>
                <a:ea typeface="Arial"/>
                <a:cs typeface="Arial"/>
              </a:rPr>
              <a:t>Le Castor </a:t>
            </a:r>
            <a:r>
              <a:rPr lang="en-US" sz="1950">
                <a:solidFill>
                  <a:srgbClr val="10362F"/>
                </a:solidFill>
                <a:latin typeface="Arial"/>
                <a:ea typeface="Arial"/>
                <a:cs typeface="Arial"/>
              </a:rPr>
              <a:t>est </a:t>
            </a:r>
            <a:r>
              <a:rPr lang="en-US" sz="1950" err="1">
                <a:solidFill>
                  <a:srgbClr val="10362F"/>
                </a:solidFill>
                <a:latin typeface="Arial"/>
                <a:ea typeface="Arial"/>
                <a:cs typeface="Arial"/>
              </a:rPr>
              <a:t>l’animal</a:t>
            </a:r>
            <a:r>
              <a:rPr lang="en-US" sz="1950">
                <a:solidFill>
                  <a:srgbClr val="10362F"/>
                </a:solidFill>
                <a:latin typeface="Arial"/>
                <a:ea typeface="Arial"/>
                <a:cs typeface="Arial"/>
              </a:rPr>
              <a:t> national du Canada. Il est </a:t>
            </a:r>
            <a:r>
              <a:rPr lang="en-US" sz="1950" err="1">
                <a:solidFill>
                  <a:srgbClr val="10362F"/>
                </a:solidFill>
                <a:latin typeface="Arial"/>
                <a:ea typeface="Arial"/>
                <a:cs typeface="Arial"/>
              </a:rPr>
              <a:t>connu</a:t>
            </a:r>
            <a:r>
              <a:rPr lang="en-US" sz="1950">
                <a:solidFill>
                  <a:srgbClr val="10362F"/>
                </a:solidFill>
                <a:latin typeface="Arial"/>
                <a:ea typeface="Arial"/>
                <a:cs typeface="Arial"/>
              </a:rPr>
              <a:t> pour </a:t>
            </a:r>
            <a:r>
              <a:rPr lang="en-US" sz="1950" err="1">
                <a:solidFill>
                  <a:srgbClr val="10362F"/>
                </a:solidFill>
                <a:latin typeface="Arial"/>
                <a:ea typeface="Arial"/>
                <a:cs typeface="Arial"/>
              </a:rPr>
              <a:t>construire</a:t>
            </a:r>
            <a:r>
              <a:rPr lang="en-US" sz="1950">
                <a:solidFill>
                  <a:srgbClr val="10362F"/>
                </a:solidFill>
                <a:latin typeface="Arial"/>
                <a:ea typeface="Arial"/>
                <a:cs typeface="Arial"/>
              </a:rPr>
              <a:t> des barrages avec des branches et de la </a:t>
            </a:r>
            <a:r>
              <a:rPr lang="en-US" sz="1950" err="1">
                <a:solidFill>
                  <a:srgbClr val="10362F"/>
                </a:solidFill>
                <a:latin typeface="Arial"/>
                <a:ea typeface="Arial"/>
                <a:cs typeface="Arial"/>
              </a:rPr>
              <a:t>boue</a:t>
            </a:r>
            <a:r>
              <a:rPr lang="en-US" sz="1950">
                <a:solidFill>
                  <a:srgbClr val="10362F"/>
                </a:solidFill>
                <a:latin typeface="Arial"/>
                <a:ea typeface="Arial"/>
                <a:cs typeface="Arial"/>
              </a:rPr>
              <a:t>. Il vit dans les rivières et les lacs.</a:t>
            </a:r>
            <a:endParaRPr lang="en-US" sz="1950">
              <a:solidFill>
                <a:srgbClr val="10362F"/>
              </a:solidFill>
              <a:ea typeface="Calibri"/>
              <a:cs typeface="Calibri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898F1F4-709B-3ED2-DEA1-EC2B4B390602}"/>
              </a:ext>
            </a:extLst>
          </p:cNvPr>
          <p:cNvSpPr txBox="1"/>
          <p:nvPr/>
        </p:nvSpPr>
        <p:spPr>
          <a:xfrm>
            <a:off x="3051782" y="3995116"/>
            <a:ext cx="6077522" cy="102143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51435" tIns="25718" rIns="51435" bIns="2571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100" b="1" i="1">
                <a:solidFill>
                  <a:schemeClr val="accent2">
                    <a:lumMod val="76000"/>
                  </a:schemeClr>
                </a:solidFill>
                <a:ea typeface="+mn-lt"/>
                <a:cs typeface="+mn-lt"/>
              </a:rPr>
              <a:t>Le Caribou</a:t>
            </a:r>
            <a:r>
              <a:rPr lang="en-US" sz="2100">
                <a:solidFill>
                  <a:schemeClr val="accent2">
                    <a:lumMod val="76000"/>
                  </a:schemeClr>
                </a:solidFill>
                <a:ea typeface="+mn-lt"/>
                <a:cs typeface="+mn-lt"/>
              </a:rPr>
              <a:t> vit dans les </a:t>
            </a:r>
            <a:r>
              <a:rPr lang="en-US" sz="2100" err="1">
                <a:solidFill>
                  <a:schemeClr val="accent2">
                    <a:lumMod val="76000"/>
                  </a:schemeClr>
                </a:solidFill>
                <a:ea typeface="+mn-lt"/>
                <a:cs typeface="+mn-lt"/>
              </a:rPr>
              <a:t>régions</a:t>
            </a:r>
            <a:r>
              <a:rPr lang="en-US" sz="2100">
                <a:solidFill>
                  <a:schemeClr val="accent2">
                    <a:lumMod val="76000"/>
                  </a:schemeClr>
                </a:solidFill>
                <a:ea typeface="+mn-lt"/>
                <a:cs typeface="+mn-lt"/>
              </a:rPr>
              <a:t> </a:t>
            </a:r>
            <a:r>
              <a:rPr lang="en-US" sz="2100" err="1">
                <a:solidFill>
                  <a:schemeClr val="accent2">
                    <a:lumMod val="76000"/>
                  </a:schemeClr>
                </a:solidFill>
                <a:ea typeface="+mn-lt"/>
                <a:cs typeface="+mn-lt"/>
              </a:rPr>
              <a:t>nordiques</a:t>
            </a:r>
            <a:r>
              <a:rPr lang="en-US" sz="2100">
                <a:solidFill>
                  <a:schemeClr val="accent2">
                    <a:lumMod val="76000"/>
                  </a:schemeClr>
                </a:solidFill>
                <a:ea typeface="+mn-lt"/>
                <a:cs typeface="+mn-lt"/>
              </a:rPr>
              <a:t> et les </a:t>
            </a:r>
            <a:r>
              <a:rPr lang="en-US" sz="2100" err="1">
                <a:solidFill>
                  <a:schemeClr val="accent2">
                    <a:lumMod val="76000"/>
                  </a:schemeClr>
                </a:solidFill>
                <a:ea typeface="+mn-lt"/>
                <a:cs typeface="+mn-lt"/>
              </a:rPr>
              <a:t>forêts</a:t>
            </a:r>
            <a:r>
              <a:rPr lang="en-US" sz="2100">
                <a:solidFill>
                  <a:schemeClr val="accent2">
                    <a:lumMod val="76000"/>
                  </a:schemeClr>
                </a:solidFill>
                <a:ea typeface="+mn-lt"/>
                <a:cs typeface="+mn-lt"/>
              </a:rPr>
              <a:t> du Canada. </a:t>
            </a:r>
            <a:r>
              <a:rPr lang="en-US" sz="2100" err="1">
                <a:solidFill>
                  <a:schemeClr val="accent2">
                    <a:lumMod val="76000"/>
                  </a:schemeClr>
                </a:solidFill>
                <a:ea typeface="+mn-lt"/>
                <a:cs typeface="+mn-lt"/>
              </a:rPr>
              <a:t>Ils</a:t>
            </a:r>
            <a:r>
              <a:rPr lang="en-US" sz="2100">
                <a:solidFill>
                  <a:schemeClr val="accent2">
                    <a:lumMod val="76000"/>
                  </a:schemeClr>
                </a:solidFill>
                <a:ea typeface="+mn-lt"/>
                <a:cs typeface="+mn-lt"/>
              </a:rPr>
              <a:t> </a:t>
            </a:r>
            <a:r>
              <a:rPr lang="en-US" sz="2100" err="1">
                <a:solidFill>
                  <a:schemeClr val="accent2">
                    <a:lumMod val="76000"/>
                  </a:schemeClr>
                </a:solidFill>
                <a:ea typeface="+mn-lt"/>
                <a:cs typeface="+mn-lt"/>
              </a:rPr>
              <a:t>peuvent</a:t>
            </a:r>
            <a:r>
              <a:rPr lang="en-US" sz="2100">
                <a:solidFill>
                  <a:schemeClr val="accent2">
                    <a:lumMod val="76000"/>
                  </a:schemeClr>
                </a:solidFill>
                <a:ea typeface="+mn-lt"/>
                <a:cs typeface="+mn-lt"/>
              </a:rPr>
              <a:t> </a:t>
            </a:r>
            <a:r>
              <a:rPr lang="en-US" sz="2100" err="1">
                <a:solidFill>
                  <a:schemeClr val="accent2">
                    <a:lumMod val="76000"/>
                  </a:schemeClr>
                </a:solidFill>
                <a:ea typeface="+mn-lt"/>
                <a:cs typeface="+mn-lt"/>
              </a:rPr>
              <a:t>tous</a:t>
            </a:r>
            <a:r>
              <a:rPr lang="en-US" sz="2100">
                <a:solidFill>
                  <a:schemeClr val="accent2">
                    <a:lumMod val="76000"/>
                  </a:schemeClr>
                </a:solidFill>
                <a:ea typeface="+mn-lt"/>
                <a:cs typeface="+mn-lt"/>
              </a:rPr>
              <a:t> </a:t>
            </a:r>
            <a:r>
              <a:rPr lang="en-US" sz="2100" err="1">
                <a:solidFill>
                  <a:schemeClr val="accent2">
                    <a:lumMod val="76000"/>
                  </a:schemeClr>
                </a:solidFill>
                <a:ea typeface="+mn-lt"/>
                <a:cs typeface="+mn-lt"/>
              </a:rPr>
              <a:t>avoir</a:t>
            </a:r>
            <a:r>
              <a:rPr lang="en-US" sz="2100">
                <a:solidFill>
                  <a:schemeClr val="accent2">
                    <a:lumMod val="76000"/>
                  </a:schemeClr>
                </a:solidFill>
                <a:ea typeface="+mn-lt"/>
                <a:cs typeface="+mn-lt"/>
              </a:rPr>
              <a:t> des </a:t>
            </a:r>
            <a:r>
              <a:rPr lang="en-US" sz="2100" err="1">
                <a:solidFill>
                  <a:schemeClr val="accent2">
                    <a:lumMod val="76000"/>
                  </a:schemeClr>
                </a:solidFill>
                <a:ea typeface="+mn-lt"/>
                <a:cs typeface="+mn-lt"/>
              </a:rPr>
              <a:t>bois</a:t>
            </a:r>
            <a:r>
              <a:rPr lang="en-US" sz="2100">
                <a:solidFill>
                  <a:schemeClr val="accent2">
                    <a:lumMod val="76000"/>
                  </a:schemeClr>
                </a:solidFill>
                <a:ea typeface="+mn-lt"/>
                <a:cs typeface="+mn-lt"/>
              </a:rPr>
              <a:t> sur la tête. Il </a:t>
            </a:r>
            <a:r>
              <a:rPr lang="en-US" sz="2100" err="1">
                <a:solidFill>
                  <a:schemeClr val="accent2">
                    <a:lumMod val="76000"/>
                  </a:schemeClr>
                </a:solidFill>
                <a:ea typeface="+mn-lt"/>
                <a:cs typeface="+mn-lt"/>
              </a:rPr>
              <a:t>était</a:t>
            </a:r>
            <a:r>
              <a:rPr lang="en-US" sz="2100">
                <a:solidFill>
                  <a:schemeClr val="accent2">
                    <a:lumMod val="76000"/>
                  </a:schemeClr>
                </a:solidFill>
                <a:ea typeface="+mn-lt"/>
                <a:cs typeface="+mn-lt"/>
              </a:rPr>
              <a:t> très important pour les </a:t>
            </a:r>
            <a:r>
              <a:rPr lang="en-US" sz="2100" err="1">
                <a:solidFill>
                  <a:schemeClr val="accent2">
                    <a:lumMod val="76000"/>
                  </a:schemeClr>
                </a:solidFill>
                <a:ea typeface="+mn-lt"/>
                <a:cs typeface="+mn-lt"/>
              </a:rPr>
              <a:t>peuples</a:t>
            </a:r>
            <a:r>
              <a:rPr lang="en-US" sz="2100">
                <a:solidFill>
                  <a:schemeClr val="accent2">
                    <a:lumMod val="76000"/>
                  </a:schemeClr>
                </a:solidFill>
                <a:ea typeface="+mn-lt"/>
                <a:cs typeface="+mn-lt"/>
              </a:rPr>
              <a:t> </a:t>
            </a:r>
            <a:r>
              <a:rPr lang="en-US" sz="2100" err="1">
                <a:solidFill>
                  <a:schemeClr val="accent2">
                    <a:lumMod val="76000"/>
                  </a:schemeClr>
                </a:solidFill>
                <a:ea typeface="+mn-lt"/>
                <a:cs typeface="+mn-lt"/>
              </a:rPr>
              <a:t>Autochtones</a:t>
            </a:r>
            <a:endParaRPr lang="en-US" sz="2100" err="1">
              <a:solidFill>
                <a:schemeClr val="accent2">
                  <a:lumMod val="76000"/>
                </a:schemeClr>
              </a:solidFill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618705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6" name="Rectangle 65">
            <a:extLst>
              <a:ext uri="{FF2B5EF4-FFF2-40B4-BE49-F238E27FC236}">
                <a16:creationId xmlns:a16="http://schemas.microsoft.com/office/drawing/2014/main" id="{6B5E2835-4E47-45B3-9CFE-732FF7B054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Placeholder 4" descr="8 Wonders of Kansas People | James Naismith, Lawrence Kansas Sampler  Foundation">
            <a:extLst>
              <a:ext uri="{FF2B5EF4-FFF2-40B4-BE49-F238E27FC236}">
                <a16:creationId xmlns:a16="http://schemas.microsoft.com/office/drawing/2014/main" id="{DA41D2FF-EC9F-5F52-2AE2-9D76611B3FF7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1237" r="-1" b="22131"/>
          <a:stretch>
            <a:fillRect/>
          </a:stretch>
        </p:blipFill>
        <p:spPr>
          <a:xfrm>
            <a:off x="3242695" y="10"/>
            <a:ext cx="8949307" cy="6857990"/>
          </a:xfrm>
          <a:custGeom>
            <a:avLst/>
            <a:gdLst/>
            <a:ahLst/>
            <a:cxnLst/>
            <a:rect l="l" t="t" r="r" b="b"/>
            <a:pathLst>
              <a:path w="8949307" h="6858000">
                <a:moveTo>
                  <a:pt x="0" y="0"/>
                </a:moveTo>
                <a:lnTo>
                  <a:pt x="8949307" y="0"/>
                </a:lnTo>
                <a:lnTo>
                  <a:pt x="8949307" y="6858000"/>
                </a:lnTo>
                <a:lnTo>
                  <a:pt x="0" y="6858000"/>
                </a:lnTo>
                <a:lnTo>
                  <a:pt x="62983" y="6788730"/>
                </a:lnTo>
                <a:cubicBezTo>
                  <a:pt x="773509" y="5928900"/>
                  <a:pt x="1212979" y="4741056"/>
                  <a:pt x="1212979" y="3429000"/>
                </a:cubicBezTo>
                <a:cubicBezTo>
                  <a:pt x="1212979" y="2116944"/>
                  <a:pt x="773509" y="929100"/>
                  <a:pt x="62983" y="69271"/>
                </a:cubicBezTo>
                <a:close/>
              </a:path>
            </a:pathLst>
          </a:custGeom>
        </p:spPr>
      </p:pic>
      <p:sp useBgFill="1">
        <p:nvSpPr>
          <p:cNvPr id="67" name="Freeform: Shape 66">
            <a:extLst>
              <a:ext uri="{FF2B5EF4-FFF2-40B4-BE49-F238E27FC236}">
                <a16:creationId xmlns:a16="http://schemas.microsoft.com/office/drawing/2014/main" id="{5B45AD5D-AA52-4F7B-9362-576A39AD9E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455673" cy="6858000"/>
          </a:xfrm>
          <a:custGeom>
            <a:avLst/>
            <a:gdLst>
              <a:gd name="connsiteX0" fmla="*/ 0 w 4455673"/>
              <a:gd name="connsiteY0" fmla="*/ 0 h 6858000"/>
              <a:gd name="connsiteX1" fmla="*/ 3242695 w 4455673"/>
              <a:gd name="connsiteY1" fmla="*/ 0 h 6858000"/>
              <a:gd name="connsiteX2" fmla="*/ 3305678 w 4455673"/>
              <a:gd name="connsiteY2" fmla="*/ 69271 h 6858000"/>
              <a:gd name="connsiteX3" fmla="*/ 4455673 w 4455673"/>
              <a:gd name="connsiteY3" fmla="*/ 3429000 h 6858000"/>
              <a:gd name="connsiteX4" fmla="*/ 3305678 w 4455673"/>
              <a:gd name="connsiteY4" fmla="*/ 6788730 h 6858000"/>
              <a:gd name="connsiteX5" fmla="*/ 3242695 w 4455673"/>
              <a:gd name="connsiteY5" fmla="*/ 6858000 h 6858000"/>
              <a:gd name="connsiteX6" fmla="*/ 0 w 4455673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55673" h="6858000">
                <a:moveTo>
                  <a:pt x="0" y="0"/>
                </a:moveTo>
                <a:lnTo>
                  <a:pt x="3242695" y="0"/>
                </a:lnTo>
                <a:lnTo>
                  <a:pt x="3305678" y="69271"/>
                </a:lnTo>
                <a:cubicBezTo>
                  <a:pt x="4016204" y="929100"/>
                  <a:pt x="4455673" y="2116944"/>
                  <a:pt x="4455673" y="3429000"/>
                </a:cubicBezTo>
                <a:cubicBezTo>
                  <a:pt x="4455673" y="4741056"/>
                  <a:pt x="4016204" y="5928900"/>
                  <a:pt x="3305678" y="6788730"/>
                </a:cubicBezTo>
                <a:lnTo>
                  <a:pt x="3242695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D5D5D5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68" name="Freeform: Shape 67">
            <a:extLst>
              <a:ext uri="{FF2B5EF4-FFF2-40B4-BE49-F238E27FC236}">
                <a16:creationId xmlns:a16="http://schemas.microsoft.com/office/drawing/2014/main" id="{AEDD7960-4866-4399-BEF6-DD1431AB4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446529" cy="6858000"/>
          </a:xfrm>
          <a:custGeom>
            <a:avLst/>
            <a:gdLst>
              <a:gd name="connsiteX0" fmla="*/ 0 w 4446529"/>
              <a:gd name="connsiteY0" fmla="*/ 0 h 6858000"/>
              <a:gd name="connsiteX1" fmla="*/ 3233551 w 4446529"/>
              <a:gd name="connsiteY1" fmla="*/ 0 h 6858000"/>
              <a:gd name="connsiteX2" fmla="*/ 3296534 w 4446529"/>
              <a:gd name="connsiteY2" fmla="*/ 69271 h 6858000"/>
              <a:gd name="connsiteX3" fmla="*/ 4446529 w 4446529"/>
              <a:gd name="connsiteY3" fmla="*/ 3429000 h 6858000"/>
              <a:gd name="connsiteX4" fmla="*/ 3296534 w 4446529"/>
              <a:gd name="connsiteY4" fmla="*/ 6788730 h 6858000"/>
              <a:gd name="connsiteX5" fmla="*/ 3233551 w 4446529"/>
              <a:gd name="connsiteY5" fmla="*/ 6858000 h 6858000"/>
              <a:gd name="connsiteX6" fmla="*/ 0 w 4446529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46529" h="6858000">
                <a:moveTo>
                  <a:pt x="0" y="0"/>
                </a:moveTo>
                <a:lnTo>
                  <a:pt x="3233551" y="0"/>
                </a:lnTo>
                <a:lnTo>
                  <a:pt x="3296534" y="69271"/>
                </a:lnTo>
                <a:cubicBezTo>
                  <a:pt x="4007060" y="929100"/>
                  <a:pt x="4446529" y="2116944"/>
                  <a:pt x="4446529" y="3429000"/>
                </a:cubicBezTo>
                <a:cubicBezTo>
                  <a:pt x="4446529" y="4741056"/>
                  <a:pt x="4007060" y="5928900"/>
                  <a:pt x="3296534" y="6788730"/>
                </a:cubicBezTo>
                <a:lnTo>
                  <a:pt x="3233551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6E30267-D792-59E2-AC43-5C841AD7E5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222" y="-1765"/>
            <a:ext cx="5483511" cy="71029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 u="sng" err="1">
                <a:ea typeface="Calibri Light"/>
                <a:cs typeface="Calibri Light"/>
              </a:rPr>
              <a:t>L'Invention</a:t>
            </a:r>
            <a:r>
              <a:rPr lang="en-US" sz="3600" u="sng">
                <a:ea typeface="Calibri Light"/>
                <a:cs typeface="Calibri Light"/>
              </a:rPr>
              <a:t> du Basketball</a:t>
            </a: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375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5" name="Text Placeholder 3">
            <a:extLst>
              <a:ext uri="{FF2B5EF4-FFF2-40B4-BE49-F238E27FC236}">
                <a16:creationId xmlns:a16="http://schemas.microsoft.com/office/drawing/2014/main" id="{E6881136-2D7C-9898-509A-74426ECD0C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43831" y="1220791"/>
            <a:ext cx="3773116" cy="3260732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2800" b="1" i="1">
                <a:ea typeface="Calibri"/>
                <a:cs typeface="Calibri"/>
              </a:rPr>
              <a:t>Le Basketball </a:t>
            </a:r>
            <a:r>
              <a:rPr lang="en-US" sz="2800">
                <a:ea typeface="Calibri"/>
                <a:cs typeface="Calibri"/>
              </a:rPr>
              <a:t>a </a:t>
            </a:r>
            <a:r>
              <a:rPr lang="en-US" sz="2800" err="1">
                <a:ea typeface="Calibri"/>
                <a:cs typeface="Calibri"/>
              </a:rPr>
              <a:t>été</a:t>
            </a:r>
            <a:r>
              <a:rPr lang="en-US" sz="2800">
                <a:ea typeface="Calibri"/>
                <a:cs typeface="Calibri"/>
              </a:rPr>
              <a:t> </a:t>
            </a:r>
            <a:r>
              <a:rPr lang="en-US" sz="2800" err="1">
                <a:ea typeface="Calibri"/>
                <a:cs typeface="Calibri"/>
              </a:rPr>
              <a:t>inventé</a:t>
            </a:r>
            <a:r>
              <a:rPr lang="en-US" sz="2800">
                <a:ea typeface="Calibri"/>
                <a:cs typeface="Calibri"/>
              </a:rPr>
              <a:t> par </a:t>
            </a:r>
            <a:r>
              <a:rPr lang="en-US" sz="2800" b="1" i="1">
                <a:ea typeface="Calibri"/>
                <a:cs typeface="Calibri"/>
              </a:rPr>
              <a:t>James Naismith</a:t>
            </a:r>
            <a:r>
              <a:rPr lang="en-US" sz="2800">
                <a:ea typeface="Calibri"/>
                <a:cs typeface="Calibri"/>
              </a:rPr>
              <a:t>, un Canadien.</a:t>
            </a:r>
          </a:p>
          <a:p>
            <a:br>
              <a:rPr lang="en-US" sz="2800">
                <a:ea typeface="Calibri"/>
                <a:cs typeface="Calibri"/>
              </a:rPr>
            </a:br>
            <a:r>
              <a:rPr lang="en-US" sz="2800">
                <a:ea typeface="Calibri"/>
                <a:cs typeface="Calibri"/>
              </a:rPr>
              <a:t>Deux équipes </a:t>
            </a:r>
            <a:r>
              <a:rPr lang="en-US" sz="2800" err="1">
                <a:ea typeface="Calibri"/>
                <a:cs typeface="Calibri"/>
              </a:rPr>
              <a:t>essaient</a:t>
            </a:r>
            <a:r>
              <a:rPr lang="en-US" sz="2800">
                <a:ea typeface="Calibri"/>
                <a:cs typeface="Calibri"/>
              </a:rPr>
              <a:t> de </a:t>
            </a:r>
            <a:r>
              <a:rPr lang="en-US" sz="2800" err="1">
                <a:ea typeface="Calibri"/>
                <a:cs typeface="Calibri"/>
              </a:rPr>
              <a:t>marquer</a:t>
            </a:r>
            <a:r>
              <a:rPr lang="en-US" sz="2800">
                <a:ea typeface="Calibri"/>
                <a:cs typeface="Calibri"/>
              </a:rPr>
              <a:t> des points </a:t>
            </a:r>
            <a:r>
              <a:rPr lang="en-US" sz="2800" err="1">
                <a:ea typeface="Calibri"/>
                <a:cs typeface="Calibri"/>
              </a:rPr>
              <a:t>en</a:t>
            </a:r>
            <a:r>
              <a:rPr lang="en-US" sz="2800">
                <a:ea typeface="Calibri"/>
                <a:cs typeface="Calibri"/>
              </a:rPr>
              <a:t> </a:t>
            </a:r>
            <a:r>
              <a:rPr lang="en-US" sz="2800" err="1">
                <a:ea typeface="Calibri"/>
                <a:cs typeface="Calibri"/>
              </a:rPr>
              <a:t>lançant</a:t>
            </a:r>
            <a:r>
              <a:rPr lang="en-US" sz="2800">
                <a:ea typeface="Calibri"/>
                <a:cs typeface="Calibri"/>
              </a:rPr>
              <a:t> le ballon dans un panier.</a:t>
            </a:r>
          </a:p>
        </p:txBody>
      </p:sp>
    </p:spTree>
    <p:extLst>
      <p:ext uri="{BB962C8B-B14F-4D97-AF65-F5344CB8AC3E}">
        <p14:creationId xmlns:p14="http://schemas.microsoft.com/office/powerpoint/2010/main" val="42551851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012FFF8D-BD7D-93A7-77FA-2449194FBA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1" y="117550"/>
            <a:ext cx="2110312" cy="709932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6600" u="sng"/>
              <a:t>Sport</a:t>
            </a:r>
            <a:endParaRPr lang="en-US" sz="6600" u="sng">
              <a:ea typeface="Calibri Light"/>
              <a:cs typeface="Calibri Light"/>
            </a:endParaRPr>
          </a:p>
        </p:txBody>
      </p:sp>
      <p:sp>
        <p:nvSpPr>
          <p:cNvPr id="8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sX0" fmla="*/ 0 w 3474720"/>
              <a:gd name="csY0" fmla="*/ 0 h 18288"/>
              <a:gd name="csX1" fmla="*/ 694944 w 3474720"/>
              <a:gd name="csY1" fmla="*/ 0 h 18288"/>
              <a:gd name="csX2" fmla="*/ 1355141 w 3474720"/>
              <a:gd name="csY2" fmla="*/ 0 h 18288"/>
              <a:gd name="csX3" fmla="*/ 2015338 w 3474720"/>
              <a:gd name="csY3" fmla="*/ 0 h 18288"/>
              <a:gd name="csX4" fmla="*/ 2779776 w 3474720"/>
              <a:gd name="csY4" fmla="*/ 0 h 18288"/>
              <a:gd name="csX5" fmla="*/ 3474720 w 3474720"/>
              <a:gd name="csY5" fmla="*/ 0 h 18288"/>
              <a:gd name="csX6" fmla="*/ 3474720 w 3474720"/>
              <a:gd name="csY6" fmla="*/ 18288 h 18288"/>
              <a:gd name="csX7" fmla="*/ 2779776 w 3474720"/>
              <a:gd name="csY7" fmla="*/ 18288 h 18288"/>
              <a:gd name="csX8" fmla="*/ 2189074 w 3474720"/>
              <a:gd name="csY8" fmla="*/ 18288 h 18288"/>
              <a:gd name="csX9" fmla="*/ 1528877 w 3474720"/>
              <a:gd name="csY9" fmla="*/ 18288 h 18288"/>
              <a:gd name="csX10" fmla="*/ 868680 w 3474720"/>
              <a:gd name="csY10" fmla="*/ 18288 h 18288"/>
              <a:gd name="csX11" fmla="*/ 0 w 3474720"/>
              <a:gd name="csY11" fmla="*/ 18288 h 18288"/>
              <a:gd name="csX12" fmla="*/ 0 w 3474720"/>
              <a:gd name="csY12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2234EE4D-E28A-B2E7-3248-BE7C22C985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50066" y="2582439"/>
            <a:ext cx="4756206" cy="4318196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3200" b="1" i="1"/>
              <a:t>Le Hockey sur Glace</a:t>
            </a:r>
            <a:r>
              <a:rPr lang="en-US" sz="3200"/>
              <a:t> est </a:t>
            </a:r>
            <a:r>
              <a:rPr lang="en-US" sz="3200" err="1"/>
              <a:t>composé</a:t>
            </a:r>
            <a:r>
              <a:rPr lang="en-US" sz="3200"/>
              <a:t> de deux équipe de 10 </a:t>
            </a:r>
            <a:r>
              <a:rPr lang="en-US" sz="3200" err="1"/>
              <a:t>joueurs</a:t>
            </a:r>
            <a:r>
              <a:rPr lang="en-US" sz="3200"/>
              <a:t>, le sport est sur la glace, </a:t>
            </a:r>
            <a:r>
              <a:rPr lang="en-US" sz="3200" err="1"/>
              <a:t>c'est</a:t>
            </a:r>
            <a:r>
              <a:rPr lang="en-US" sz="3200"/>
              <a:t> </a:t>
            </a:r>
            <a:r>
              <a:rPr lang="en-US" sz="3200" err="1"/>
              <a:t>aussi</a:t>
            </a:r>
            <a:r>
              <a:rPr lang="en-US" sz="3200"/>
              <a:t> un sport </a:t>
            </a:r>
            <a:r>
              <a:rPr lang="en-US" sz="3200" err="1"/>
              <a:t>assez</a:t>
            </a:r>
            <a:r>
              <a:rPr lang="en-US" sz="3200"/>
              <a:t> violent, on </a:t>
            </a:r>
            <a:r>
              <a:rPr lang="en-US" sz="3200" err="1"/>
              <a:t>utilise</a:t>
            </a:r>
            <a:r>
              <a:rPr lang="en-US" sz="3200"/>
              <a:t> </a:t>
            </a:r>
            <a:r>
              <a:rPr lang="en-US" sz="3200" err="1"/>
              <a:t>une</a:t>
            </a:r>
            <a:r>
              <a:rPr lang="en-US" sz="3200"/>
              <a:t> crosse et un palais. </a:t>
            </a:r>
            <a:r>
              <a:rPr lang="en-US" sz="3200" err="1"/>
              <a:t>Depuis</a:t>
            </a:r>
            <a:r>
              <a:rPr lang="en-US" sz="3200"/>
              <a:t> 1994, le hockey sur glace est un sport national au Canada.</a:t>
            </a:r>
            <a:br>
              <a:rPr lang="en-US" sz="3200"/>
            </a:br>
            <a:endParaRPr lang="en-US" sz="3200">
              <a:ea typeface="Calibri" panose="020F0502020204030204"/>
              <a:cs typeface="Calibri" panose="020F0502020204030204"/>
            </a:endParaRPr>
          </a:p>
        </p:txBody>
      </p:sp>
      <p:pic>
        <p:nvPicPr>
          <p:cNvPr id="5" name="Espace réservé pour une image  4" descr="Canada | Activités, sports et loisirs | Routard.com">
            <a:extLst>
              <a:ext uri="{FF2B5EF4-FFF2-40B4-BE49-F238E27FC236}">
                <a16:creationId xmlns:a16="http://schemas.microsoft.com/office/drawing/2014/main" id="{35145203-8F47-7790-EE74-9ABF37DE60FB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10112" r="15413" b="1"/>
          <a:stretch>
            <a:fillRect/>
          </a:stretch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A760270-BB4B-2130-D341-E4BB8BF69758}"/>
              </a:ext>
            </a:extLst>
          </p:cNvPr>
          <p:cNvSpPr txBox="1"/>
          <p:nvPr/>
        </p:nvSpPr>
        <p:spPr>
          <a:xfrm>
            <a:off x="149433" y="962007"/>
            <a:ext cx="5221513" cy="72904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51435" tIns="25718" rIns="51435" bIns="2571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Aft>
                <a:spcPts val="600"/>
              </a:spcAft>
            </a:pPr>
            <a:r>
              <a:rPr lang="en-US" sz="4400" u="sng">
                <a:ea typeface="Calibri"/>
                <a:cs typeface="Calibri"/>
              </a:rPr>
              <a:t>Le Hockey sur Glace</a:t>
            </a:r>
          </a:p>
        </p:txBody>
      </p:sp>
    </p:spTree>
    <p:extLst>
      <p:ext uri="{BB962C8B-B14F-4D97-AF65-F5344CB8AC3E}">
        <p14:creationId xmlns:p14="http://schemas.microsoft.com/office/powerpoint/2010/main" val="13470628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le 1">
            <a:extLst>
              <a:ext uri="{FF2B5EF4-FFF2-40B4-BE49-F238E27FC236}">
                <a16:creationId xmlns:a16="http://schemas.microsoft.com/office/drawing/2014/main" id="{1F40222D-673C-4D53-A93C-C95CC2CBC5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71510" y="5876"/>
            <a:ext cx="3434180" cy="101348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6000" u="sng"/>
              <a:t>La Crosse</a:t>
            </a:r>
            <a:endParaRPr lang="en-US" sz="6000" u="sng">
              <a:ea typeface="Calibri Light"/>
              <a:cs typeface="Calibri Light"/>
            </a:endParaRPr>
          </a:p>
        </p:txBody>
      </p:sp>
      <p:pic>
        <p:nvPicPr>
          <p:cNvPr id="5" name="Picture Placeholder 4" descr="USA Lacrosse | Governing Body of Lacrosse in the United States">
            <a:extLst>
              <a:ext uri="{FF2B5EF4-FFF2-40B4-BE49-F238E27FC236}">
                <a16:creationId xmlns:a16="http://schemas.microsoft.com/office/drawing/2014/main" id="{E670E61B-0D46-C865-CCA6-98E7061D5AC2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18944" r="18944"/>
          <a:stretch>
            <a:fillRect/>
          </a:stretch>
        </p:blipFill>
        <p:spPr>
          <a:xfrm>
            <a:off x="-9886" y="10"/>
            <a:ext cx="7572605" cy="6857990"/>
          </a:xfrm>
          <a:prstGeom prst="rect">
            <a:avLst/>
          </a:prstGeom>
        </p:spPr>
      </p:pic>
      <p:sp>
        <p:nvSpPr>
          <p:cNvPr id="38" name="Text Placeholder 3">
            <a:extLst>
              <a:ext uri="{FF2B5EF4-FFF2-40B4-BE49-F238E27FC236}">
                <a16:creationId xmlns:a16="http://schemas.microsoft.com/office/drawing/2014/main" id="{C356D24F-3E93-5C7C-07BE-129DB8D39E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735334" y="1916992"/>
            <a:ext cx="4451880" cy="3584677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3200" b="1" i="1"/>
              <a:t>La Crosse</a:t>
            </a:r>
            <a:r>
              <a:rPr lang="en-US" sz="3200"/>
              <a:t> est le sport national </a:t>
            </a:r>
            <a:r>
              <a:rPr lang="en-US" sz="3200" err="1"/>
              <a:t>d’été</a:t>
            </a:r>
            <a:r>
              <a:rPr lang="en-US" sz="3200"/>
              <a:t> du Canada. Ce sport </a:t>
            </a:r>
            <a:r>
              <a:rPr lang="en-US" sz="3200" err="1"/>
              <a:t>vient</a:t>
            </a:r>
            <a:r>
              <a:rPr lang="en-US" sz="3200"/>
              <a:t> des </a:t>
            </a:r>
            <a:r>
              <a:rPr lang="en-US" sz="3200" err="1"/>
              <a:t>peuples</a:t>
            </a:r>
            <a:r>
              <a:rPr lang="en-US" sz="3200"/>
              <a:t> </a:t>
            </a:r>
            <a:r>
              <a:rPr lang="en-US" sz="3200" err="1"/>
              <a:t>autochtones</a:t>
            </a:r>
            <a:r>
              <a:rPr lang="en-US" sz="3200"/>
              <a:t>. Les </a:t>
            </a:r>
            <a:r>
              <a:rPr lang="en-US" sz="3200" err="1"/>
              <a:t>joueurs</a:t>
            </a:r>
            <a:r>
              <a:rPr lang="en-US" sz="3200"/>
              <a:t> </a:t>
            </a:r>
            <a:r>
              <a:rPr lang="en-US" sz="3200" err="1"/>
              <a:t>utilisent</a:t>
            </a:r>
            <a:r>
              <a:rPr lang="en-US" sz="3200"/>
              <a:t> un </a:t>
            </a:r>
            <a:r>
              <a:rPr lang="en-US" sz="3200" err="1"/>
              <a:t>bâton</a:t>
            </a:r>
            <a:r>
              <a:rPr lang="en-US" sz="3200"/>
              <a:t> avec un filet pour </a:t>
            </a:r>
            <a:r>
              <a:rPr lang="en-US" sz="3200" err="1"/>
              <a:t>attraper</a:t>
            </a:r>
            <a:r>
              <a:rPr lang="en-US" sz="3200"/>
              <a:t> et lancer la </a:t>
            </a:r>
            <a:r>
              <a:rPr lang="en-US" sz="3200" err="1"/>
              <a:t>balle</a:t>
            </a:r>
            <a:r>
              <a:rPr lang="en-US" sz="3200"/>
              <a:t>.</a:t>
            </a:r>
            <a:endParaRPr lang="en-US" sz="3200">
              <a:ea typeface="Calibri" panose="020F0502020204030204"/>
              <a:cs typeface="Calibri" panose="020F0502020204030204"/>
            </a:endParaRPr>
          </a:p>
          <a:p>
            <a:pPr indent="-228600">
              <a:buFont typeface="Arial" panose="020B0604020202020204" pitchFamily="34" charset="0"/>
              <a:buChar char="•"/>
            </a:pPr>
            <a:endParaRPr lang="en-US" sz="3200">
              <a:ea typeface="Calibri" panose="020F0502020204030204"/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4791560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ki Finder | Find the perfect ski | Stöckli">
            <a:extLst>
              <a:ext uri="{FF2B5EF4-FFF2-40B4-BE49-F238E27FC236}">
                <a16:creationId xmlns:a16="http://schemas.microsoft.com/office/drawing/2014/main" id="{DF7BC105-C81A-5DFF-16AF-57D7D5FB517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rcRect r="11529"/>
          <a:stretch>
            <a:fillRect/>
          </a:stretch>
        </p:blipFill>
        <p:spPr>
          <a:xfrm>
            <a:off x="20" y="14875"/>
            <a:ext cx="12191980" cy="685595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9A6FD0E-CDCC-9033-7F3A-B09A66EECB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098" y="7853236"/>
            <a:ext cx="4624342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endParaRPr lang="en-US" sz="4400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BF80318-CA4A-EBF0-4F78-764BAB44B1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476596" y="7858403"/>
            <a:ext cx="4558309" cy="3181684"/>
          </a:xfrm>
        </p:spPr>
        <p:txBody>
          <a:bodyPr vert="horz" lIns="91440" tIns="45720" rIns="91440" bIns="45720" rtlCol="0" anchor="t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endParaRPr lang="en-US" sz="1800"/>
          </a:p>
        </p:txBody>
      </p:sp>
      <p:pic>
        <p:nvPicPr>
          <p:cNvPr id="9" name="Picture 8" descr="10 best places for snowboarding in the US">
            <a:extLst>
              <a:ext uri="{FF2B5EF4-FFF2-40B4-BE49-F238E27FC236}">
                <a16:creationId xmlns:a16="http://schemas.microsoft.com/office/drawing/2014/main" id="{FAFB3603-875A-F22E-16B1-2C710464FB7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4146" r="24746" b="-2"/>
          <a:stretch>
            <a:fillRect/>
          </a:stretch>
        </p:blipFill>
        <p:spPr>
          <a:xfrm>
            <a:off x="20" y="10104"/>
            <a:ext cx="4552718" cy="5946218"/>
          </a:xfrm>
          <a:custGeom>
            <a:avLst/>
            <a:gdLst/>
            <a:ahLst/>
            <a:cxnLst/>
            <a:rect l="l" t="t" r="r" b="b"/>
            <a:pathLst>
              <a:path w="4552738" h="5946218">
                <a:moveTo>
                  <a:pt x="0" y="0"/>
                </a:moveTo>
                <a:lnTo>
                  <a:pt x="193217" y="10418"/>
                </a:lnTo>
                <a:cubicBezTo>
                  <a:pt x="612089" y="35802"/>
                  <a:pt x="1030148" y="71660"/>
                  <a:pt x="1446580" y="128061"/>
                </a:cubicBezTo>
                <a:cubicBezTo>
                  <a:pt x="1735723" y="167547"/>
                  <a:pt x="2027715" y="194943"/>
                  <a:pt x="2320927" y="163517"/>
                </a:cubicBezTo>
                <a:cubicBezTo>
                  <a:pt x="2335563" y="161905"/>
                  <a:pt x="2352239" y="156669"/>
                  <a:pt x="2364438" y="161905"/>
                </a:cubicBezTo>
                <a:cubicBezTo>
                  <a:pt x="2506776" y="220729"/>
                  <a:pt x="2662121" y="178424"/>
                  <a:pt x="2809744" y="215490"/>
                </a:cubicBezTo>
                <a:cubicBezTo>
                  <a:pt x="2771925" y="358517"/>
                  <a:pt x="2609662" y="346832"/>
                  <a:pt x="2518162" y="445944"/>
                </a:cubicBezTo>
                <a:cubicBezTo>
                  <a:pt x="2667409" y="485424"/>
                  <a:pt x="2801610" y="525312"/>
                  <a:pt x="2937846" y="555124"/>
                </a:cubicBezTo>
                <a:cubicBezTo>
                  <a:pt x="3082216" y="586550"/>
                  <a:pt x="3204622" y="671561"/>
                  <a:pt x="3345734" y="709433"/>
                </a:cubicBezTo>
                <a:cubicBezTo>
                  <a:pt x="3375832" y="717492"/>
                  <a:pt x="3412025" y="745693"/>
                  <a:pt x="3422598" y="773089"/>
                </a:cubicBezTo>
                <a:cubicBezTo>
                  <a:pt x="3456757" y="861726"/>
                  <a:pt x="4138745" y="1110310"/>
                  <a:pt x="4058225" y="1189273"/>
                </a:cubicBezTo>
                <a:cubicBezTo>
                  <a:pt x="4024878" y="1221909"/>
                  <a:pt x="3981773" y="1245276"/>
                  <a:pt x="3936629" y="1277508"/>
                </a:cubicBezTo>
                <a:cubicBezTo>
                  <a:pt x="4004547" y="1338344"/>
                  <a:pt x="4080998" y="1364935"/>
                  <a:pt x="4162334" y="1383065"/>
                </a:cubicBezTo>
                <a:cubicBezTo>
                  <a:pt x="4186736" y="1388705"/>
                  <a:pt x="4210728" y="1399986"/>
                  <a:pt x="4213168" y="1427383"/>
                </a:cubicBezTo>
                <a:cubicBezTo>
                  <a:pt x="4215607" y="1455987"/>
                  <a:pt x="4190800" y="1467266"/>
                  <a:pt x="4170061" y="1480564"/>
                </a:cubicBezTo>
                <a:cubicBezTo>
                  <a:pt x="4141188" y="1499095"/>
                  <a:pt x="4113127" y="1515214"/>
                  <a:pt x="4076527" y="1517630"/>
                </a:cubicBezTo>
                <a:cubicBezTo>
                  <a:pt x="4016337" y="1521257"/>
                  <a:pt x="3987466" y="1572826"/>
                  <a:pt x="3952493" y="1611502"/>
                </a:cubicBezTo>
                <a:cubicBezTo>
                  <a:pt x="3932973" y="1633259"/>
                  <a:pt x="3923211" y="1677172"/>
                  <a:pt x="3957370" y="1684828"/>
                </a:cubicBezTo>
                <a:cubicBezTo>
                  <a:pt x="4039518" y="1703363"/>
                  <a:pt x="4033011" y="1756946"/>
                  <a:pt x="4030981" y="1817782"/>
                </a:cubicBezTo>
                <a:cubicBezTo>
                  <a:pt x="4028133" y="1893124"/>
                  <a:pt x="3979737" y="1927770"/>
                  <a:pt x="3920363" y="1956780"/>
                </a:cubicBezTo>
                <a:cubicBezTo>
                  <a:pt x="3900029" y="1966851"/>
                  <a:pt x="3871158" y="1966449"/>
                  <a:pt x="3863429" y="1997874"/>
                </a:cubicBezTo>
                <a:cubicBezTo>
                  <a:pt x="3896777" y="2027688"/>
                  <a:pt x="3937444" y="2003517"/>
                  <a:pt x="3973233" y="2011975"/>
                </a:cubicBezTo>
                <a:cubicBezTo>
                  <a:pt x="4002918" y="2018824"/>
                  <a:pt x="4052127" y="2015199"/>
                  <a:pt x="4011458" y="2069991"/>
                </a:cubicBezTo>
                <a:cubicBezTo>
                  <a:pt x="3999664" y="2085704"/>
                  <a:pt x="4013491" y="2097792"/>
                  <a:pt x="4028540" y="2099000"/>
                </a:cubicBezTo>
                <a:cubicBezTo>
                  <a:pt x="4148913" y="2111489"/>
                  <a:pt x="4093606" y="2222285"/>
                  <a:pt x="4132241" y="2280703"/>
                </a:cubicBezTo>
                <a:cubicBezTo>
                  <a:pt x="4142812" y="2296818"/>
                  <a:pt x="4131425" y="2324618"/>
                  <a:pt x="4114752" y="2331466"/>
                </a:cubicBezTo>
                <a:cubicBezTo>
                  <a:pt x="4008205" y="2376592"/>
                  <a:pt x="3993565" y="2484163"/>
                  <a:pt x="3941916" y="2576828"/>
                </a:cubicBezTo>
                <a:cubicBezTo>
                  <a:pt x="3998039" y="2613488"/>
                  <a:pt x="4065138" y="2621547"/>
                  <a:pt x="4125732" y="2645318"/>
                </a:cubicBezTo>
                <a:cubicBezTo>
                  <a:pt x="4188768" y="2670298"/>
                  <a:pt x="4188768" y="2688831"/>
                  <a:pt x="4136714" y="2761349"/>
                </a:cubicBezTo>
                <a:cubicBezTo>
                  <a:pt x="4272135" y="2777064"/>
                  <a:pt x="4272135" y="2777064"/>
                  <a:pt x="4230249" y="2891080"/>
                </a:cubicBezTo>
                <a:cubicBezTo>
                  <a:pt x="4343713" y="2901557"/>
                  <a:pt x="4418537" y="2955542"/>
                  <a:pt x="4436023" y="3073591"/>
                </a:cubicBezTo>
                <a:cubicBezTo>
                  <a:pt x="4444564" y="3130800"/>
                  <a:pt x="4495804" y="3157792"/>
                  <a:pt x="4552738" y="3196068"/>
                </a:cubicBezTo>
                <a:cubicBezTo>
                  <a:pt x="4481978" y="3233136"/>
                  <a:pt x="4433989" y="3310489"/>
                  <a:pt x="4351436" y="3228700"/>
                </a:cubicBezTo>
                <a:cubicBezTo>
                  <a:pt x="4321344" y="3198888"/>
                  <a:pt x="4324186" y="3236761"/>
                  <a:pt x="4320122" y="3247637"/>
                </a:cubicBezTo>
                <a:cubicBezTo>
                  <a:pt x="4310364" y="3274227"/>
                  <a:pt x="4330695" y="3291956"/>
                  <a:pt x="4344116" y="3312099"/>
                </a:cubicBezTo>
                <a:cubicBezTo>
                  <a:pt x="4357130" y="3332244"/>
                  <a:pt x="4372586" y="3353596"/>
                  <a:pt x="4376244" y="3376163"/>
                </a:cubicBezTo>
                <a:cubicBezTo>
                  <a:pt x="4378682" y="3391874"/>
                  <a:pt x="4366890" y="3414835"/>
                  <a:pt x="4353877" y="3426522"/>
                </a:cubicBezTo>
                <a:cubicBezTo>
                  <a:pt x="4285554" y="3488163"/>
                  <a:pt x="4326221" y="3626757"/>
                  <a:pt x="4196898" y="3644486"/>
                </a:cubicBezTo>
                <a:cubicBezTo>
                  <a:pt x="4138745" y="3652541"/>
                  <a:pt x="4110687" y="3703306"/>
                  <a:pt x="4067986" y="3731106"/>
                </a:cubicBezTo>
                <a:cubicBezTo>
                  <a:pt x="3919551" y="3828201"/>
                  <a:pt x="3820322" y="3953097"/>
                  <a:pt x="3774370" y="4124729"/>
                </a:cubicBezTo>
                <a:cubicBezTo>
                  <a:pt x="3761764" y="4172269"/>
                  <a:pt x="3713368" y="4210546"/>
                  <a:pt x="3682054" y="4252444"/>
                </a:cubicBezTo>
                <a:cubicBezTo>
                  <a:pt x="3697103" y="4283064"/>
                  <a:pt x="3779250" y="4216990"/>
                  <a:pt x="3750377" y="4297567"/>
                </a:cubicBezTo>
                <a:cubicBezTo>
                  <a:pt x="3728417" y="4358002"/>
                  <a:pt x="3672294" y="4395470"/>
                  <a:pt x="3619425" y="4431328"/>
                </a:cubicBezTo>
                <a:cubicBezTo>
                  <a:pt x="3559239" y="4472019"/>
                  <a:pt x="3492545" y="4504653"/>
                  <a:pt x="3465296" y="4579993"/>
                </a:cubicBezTo>
                <a:cubicBezTo>
                  <a:pt x="3459603" y="4596110"/>
                  <a:pt x="3441305" y="4613031"/>
                  <a:pt x="3425038" y="4619479"/>
                </a:cubicBezTo>
                <a:cubicBezTo>
                  <a:pt x="2576720" y="5945389"/>
                  <a:pt x="488463" y="5954251"/>
                  <a:pt x="247714" y="5944983"/>
                </a:cubicBezTo>
                <a:cubicBezTo>
                  <a:pt x="174818" y="5942062"/>
                  <a:pt x="102913" y="5934760"/>
                  <a:pt x="31834" y="5923857"/>
                </a:cubicBezTo>
                <a:lnTo>
                  <a:pt x="0" y="5917408"/>
                </a:lnTo>
                <a:close/>
              </a:path>
            </a:pathLst>
          </a:custGeom>
        </p:spPr>
      </p:pic>
      <p:pic>
        <p:nvPicPr>
          <p:cNvPr id="13" name="Picture 12" descr="How to choose the right ski equipment?">
            <a:extLst>
              <a:ext uri="{FF2B5EF4-FFF2-40B4-BE49-F238E27FC236}">
                <a16:creationId xmlns:a16="http://schemas.microsoft.com/office/drawing/2014/main" id="{566FD521-B4A0-1B54-251F-C6539B64DD8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4254" r="10684" b="-1"/>
          <a:stretch>
            <a:fillRect/>
          </a:stretch>
        </p:blipFill>
        <p:spPr>
          <a:xfrm>
            <a:off x="8653074" y="-2"/>
            <a:ext cx="3538926" cy="4290182"/>
          </a:xfrm>
          <a:custGeom>
            <a:avLst/>
            <a:gdLst/>
            <a:ahLst/>
            <a:cxnLst/>
            <a:rect l="l" t="t" r="r" b="b"/>
            <a:pathLst>
              <a:path w="3538926" h="4290182">
                <a:moveTo>
                  <a:pt x="1370437" y="0"/>
                </a:moveTo>
                <a:lnTo>
                  <a:pt x="3538926" y="0"/>
                </a:lnTo>
                <a:lnTo>
                  <a:pt x="3538926" y="4256362"/>
                </a:lnTo>
                <a:lnTo>
                  <a:pt x="3455334" y="4273195"/>
                </a:lnTo>
                <a:cubicBezTo>
                  <a:pt x="3401009" y="4281478"/>
                  <a:pt x="3346052" y="4287025"/>
                  <a:pt x="3290337" y="4289244"/>
                </a:cubicBezTo>
                <a:cubicBezTo>
                  <a:pt x="3106332" y="4296285"/>
                  <a:pt x="1510274" y="4289552"/>
                  <a:pt x="861903" y="3282295"/>
                </a:cubicBezTo>
                <a:cubicBezTo>
                  <a:pt x="849470" y="3277397"/>
                  <a:pt x="835485" y="3264542"/>
                  <a:pt x="831133" y="3252299"/>
                </a:cubicBezTo>
                <a:cubicBezTo>
                  <a:pt x="810307" y="3195065"/>
                  <a:pt x="759333" y="3170274"/>
                  <a:pt x="713332" y="3139362"/>
                </a:cubicBezTo>
                <a:cubicBezTo>
                  <a:pt x="672925" y="3112122"/>
                  <a:pt x="630030" y="3083658"/>
                  <a:pt x="613246" y="3037747"/>
                </a:cubicBezTo>
                <a:cubicBezTo>
                  <a:pt x="591178" y="2976535"/>
                  <a:pt x="653963" y="3026730"/>
                  <a:pt x="665465" y="3003469"/>
                </a:cubicBezTo>
                <a:cubicBezTo>
                  <a:pt x="641532" y="2971640"/>
                  <a:pt x="604543" y="2942562"/>
                  <a:pt x="594908" y="2906447"/>
                </a:cubicBezTo>
                <a:cubicBezTo>
                  <a:pt x="559787" y="2776063"/>
                  <a:pt x="483946" y="2681183"/>
                  <a:pt x="370497" y="2607422"/>
                </a:cubicBezTo>
                <a:cubicBezTo>
                  <a:pt x="337860" y="2586304"/>
                  <a:pt x="316415" y="2547739"/>
                  <a:pt x="271969" y="2541620"/>
                </a:cubicBezTo>
                <a:cubicBezTo>
                  <a:pt x="173127" y="2528152"/>
                  <a:pt x="204209" y="2422866"/>
                  <a:pt x="151990" y="2376038"/>
                </a:cubicBezTo>
                <a:cubicBezTo>
                  <a:pt x="142044" y="2367161"/>
                  <a:pt x="133031" y="2349717"/>
                  <a:pt x="134895" y="2337782"/>
                </a:cubicBezTo>
                <a:cubicBezTo>
                  <a:pt x="137691" y="2320639"/>
                  <a:pt x="149504" y="2304419"/>
                  <a:pt x="159450" y="2289115"/>
                </a:cubicBezTo>
                <a:cubicBezTo>
                  <a:pt x="169707" y="2273813"/>
                  <a:pt x="185247" y="2260344"/>
                  <a:pt x="177788" y="2240145"/>
                </a:cubicBezTo>
                <a:cubicBezTo>
                  <a:pt x="174683" y="2231882"/>
                  <a:pt x="176855" y="2203112"/>
                  <a:pt x="153855" y="2225759"/>
                </a:cubicBezTo>
                <a:cubicBezTo>
                  <a:pt x="90759" y="2287892"/>
                  <a:pt x="54081" y="2229129"/>
                  <a:pt x="0" y="2200970"/>
                </a:cubicBezTo>
                <a:cubicBezTo>
                  <a:pt x="43514" y="2171892"/>
                  <a:pt x="82677" y="2151388"/>
                  <a:pt x="89205" y="2107927"/>
                </a:cubicBezTo>
                <a:cubicBezTo>
                  <a:pt x="102570" y="2018249"/>
                  <a:pt x="159758" y="1977237"/>
                  <a:pt x="246479" y="1969279"/>
                </a:cubicBezTo>
                <a:cubicBezTo>
                  <a:pt x="214465" y="1882663"/>
                  <a:pt x="214465" y="1882663"/>
                  <a:pt x="317968" y="1870725"/>
                </a:cubicBezTo>
                <a:cubicBezTo>
                  <a:pt x="278183" y="1815635"/>
                  <a:pt x="278183" y="1801556"/>
                  <a:pt x="326361" y="1782580"/>
                </a:cubicBezTo>
                <a:cubicBezTo>
                  <a:pt x="372673" y="1764521"/>
                  <a:pt x="423957" y="1758400"/>
                  <a:pt x="466852" y="1730550"/>
                </a:cubicBezTo>
                <a:cubicBezTo>
                  <a:pt x="427377" y="1660155"/>
                  <a:pt x="416187" y="1578436"/>
                  <a:pt x="334753" y="1544155"/>
                </a:cubicBezTo>
                <a:cubicBezTo>
                  <a:pt x="322010" y="1538952"/>
                  <a:pt x="313307" y="1517834"/>
                  <a:pt x="321386" y="1505592"/>
                </a:cubicBezTo>
                <a:cubicBezTo>
                  <a:pt x="350915" y="1461214"/>
                  <a:pt x="308644" y="1377045"/>
                  <a:pt x="400645" y="1367557"/>
                </a:cubicBezTo>
                <a:cubicBezTo>
                  <a:pt x="412147" y="1366640"/>
                  <a:pt x="422716" y="1357456"/>
                  <a:pt x="413701" y="1345520"/>
                </a:cubicBezTo>
                <a:cubicBezTo>
                  <a:pt x="382618" y="1303896"/>
                  <a:pt x="420228" y="1306649"/>
                  <a:pt x="442916" y="1301447"/>
                </a:cubicBezTo>
                <a:cubicBezTo>
                  <a:pt x="470270" y="1295021"/>
                  <a:pt x="501352" y="1313384"/>
                  <a:pt x="526840" y="1290735"/>
                </a:cubicBezTo>
                <a:cubicBezTo>
                  <a:pt x="520932" y="1266862"/>
                  <a:pt x="498866" y="1267167"/>
                  <a:pt x="483325" y="1259517"/>
                </a:cubicBezTo>
                <a:cubicBezTo>
                  <a:pt x="437945" y="1237479"/>
                  <a:pt x="400956" y="1211159"/>
                  <a:pt x="398780" y="1153924"/>
                </a:cubicBezTo>
                <a:cubicBezTo>
                  <a:pt x="397228" y="1107708"/>
                  <a:pt x="392254" y="1067003"/>
                  <a:pt x="455041" y="1052922"/>
                </a:cubicBezTo>
                <a:cubicBezTo>
                  <a:pt x="481149" y="1047106"/>
                  <a:pt x="473687" y="1013747"/>
                  <a:pt x="458768" y="997218"/>
                </a:cubicBezTo>
                <a:cubicBezTo>
                  <a:pt x="432038" y="967837"/>
                  <a:pt x="409972" y="928661"/>
                  <a:pt x="363968" y="925907"/>
                </a:cubicBezTo>
                <a:cubicBezTo>
                  <a:pt x="335995" y="924071"/>
                  <a:pt x="314548" y="911826"/>
                  <a:pt x="292481" y="897749"/>
                </a:cubicBezTo>
                <a:cubicBezTo>
                  <a:pt x="276630" y="887646"/>
                  <a:pt x="257670" y="879078"/>
                  <a:pt x="259533" y="857348"/>
                </a:cubicBezTo>
                <a:cubicBezTo>
                  <a:pt x="261399" y="836535"/>
                  <a:pt x="279736" y="827966"/>
                  <a:pt x="298387" y="823681"/>
                </a:cubicBezTo>
                <a:cubicBezTo>
                  <a:pt x="360552" y="809909"/>
                  <a:pt x="418983" y="789708"/>
                  <a:pt x="470893" y="743493"/>
                </a:cubicBezTo>
                <a:cubicBezTo>
                  <a:pt x="436390" y="719007"/>
                  <a:pt x="403444" y="701256"/>
                  <a:pt x="377957" y="676463"/>
                </a:cubicBezTo>
                <a:cubicBezTo>
                  <a:pt x="316415" y="616477"/>
                  <a:pt x="837660" y="427634"/>
                  <a:pt x="863768" y="360299"/>
                </a:cubicBezTo>
                <a:cubicBezTo>
                  <a:pt x="871849" y="339488"/>
                  <a:pt x="899511" y="318064"/>
                  <a:pt x="922515" y="311942"/>
                </a:cubicBezTo>
                <a:cubicBezTo>
                  <a:pt x="1030367" y="283171"/>
                  <a:pt x="1123922" y="218591"/>
                  <a:pt x="1234265" y="194718"/>
                </a:cubicBezTo>
                <a:cubicBezTo>
                  <a:pt x="1338390" y="172070"/>
                  <a:pt x="1440960" y="141768"/>
                  <a:pt x="1555030" y="111776"/>
                </a:cubicBezTo>
                <a:cubicBezTo>
                  <a:pt x="1520063" y="74130"/>
                  <a:pt x="1471575" y="57526"/>
                  <a:pt x="1428216" y="36752"/>
                </a:cubicBezTo>
                <a:close/>
              </a:path>
            </a:pathLst>
          </a:cu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F8510CB-5E09-807A-6F0C-8EF5C3DABB84}"/>
              </a:ext>
            </a:extLst>
          </p:cNvPr>
          <p:cNvSpPr txBox="1"/>
          <p:nvPr/>
        </p:nvSpPr>
        <p:spPr>
          <a:xfrm>
            <a:off x="5106737" y="5474369"/>
            <a:ext cx="6149474" cy="138499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100" b="1" i="1"/>
              <a:t>Le Ski </a:t>
            </a:r>
            <a:r>
              <a:rPr lang="en-US" sz="2100"/>
              <a:t>est très </a:t>
            </a:r>
            <a:r>
              <a:rPr lang="en-US" sz="2100" err="1"/>
              <a:t>populaire</a:t>
            </a:r>
            <a:r>
              <a:rPr lang="en-US" sz="2100"/>
              <a:t> dans les </a:t>
            </a:r>
            <a:r>
              <a:rPr lang="en-US" sz="2100" err="1"/>
              <a:t>montagnes</a:t>
            </a:r>
            <a:r>
              <a:rPr lang="en-US" sz="2100"/>
              <a:t> du Canada. Les gens descendent les </a:t>
            </a:r>
            <a:r>
              <a:rPr lang="en-US" sz="2100" err="1"/>
              <a:t>pentes</a:t>
            </a:r>
            <a:r>
              <a:rPr lang="en-US" sz="2100"/>
              <a:t> </a:t>
            </a:r>
            <a:r>
              <a:rPr lang="en-US" sz="2100" err="1"/>
              <a:t>enneigées</a:t>
            </a:r>
            <a:r>
              <a:rPr lang="en-US" sz="2100"/>
              <a:t> avec des skis. </a:t>
            </a:r>
            <a:r>
              <a:rPr lang="en-US" sz="2100" err="1"/>
              <a:t>C’est</a:t>
            </a:r>
            <a:r>
              <a:rPr lang="en-US" sz="2100"/>
              <a:t> </a:t>
            </a:r>
            <a:r>
              <a:rPr lang="en-US" sz="2100" err="1"/>
              <a:t>une</a:t>
            </a:r>
            <a:r>
              <a:rPr lang="en-US" sz="2100"/>
              <a:t> </a:t>
            </a:r>
            <a:r>
              <a:rPr lang="en-US" sz="2100" err="1"/>
              <a:t>activité</a:t>
            </a:r>
            <a:r>
              <a:rPr lang="en-US" sz="2100"/>
              <a:t> très </a:t>
            </a:r>
            <a:r>
              <a:rPr lang="en-US" sz="2100" err="1"/>
              <a:t>pratiquée</a:t>
            </a:r>
            <a:r>
              <a:rPr lang="en-US" sz="2100"/>
              <a:t> </a:t>
            </a:r>
            <a:r>
              <a:rPr lang="en-US" sz="2100" err="1"/>
              <a:t>en</a:t>
            </a:r>
            <a:r>
              <a:rPr lang="en-US" sz="2100"/>
              <a:t> hiver.</a:t>
            </a:r>
            <a:endParaRPr lang="en-US" sz="2100">
              <a:ea typeface="Calibri"/>
              <a:cs typeface="Calibri"/>
            </a:endParaRPr>
          </a:p>
          <a:p>
            <a:pPr algn="ctr"/>
            <a:endParaRPr lang="en-US" sz="2100">
              <a:ea typeface="Calibri"/>
              <a:cs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8031B97-08A8-13AD-1CD0-430653F785FE}"/>
              </a:ext>
            </a:extLst>
          </p:cNvPr>
          <p:cNvSpPr txBox="1"/>
          <p:nvPr/>
        </p:nvSpPr>
        <p:spPr>
          <a:xfrm>
            <a:off x="5601367" y="4338052"/>
            <a:ext cx="6096000" cy="124649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900" b="1" i="1">
                <a:latin typeface="Arial"/>
                <a:ea typeface="Arial"/>
                <a:cs typeface="Arial"/>
              </a:rPr>
              <a:t>Le Snowboard</a:t>
            </a:r>
            <a:r>
              <a:rPr lang="en-US" sz="1900" b="0" i="0">
                <a:latin typeface="Arial"/>
                <a:ea typeface="Arial"/>
                <a:cs typeface="Arial"/>
              </a:rPr>
              <a:t> est </a:t>
            </a:r>
            <a:r>
              <a:rPr lang="en-US" sz="1900" b="0" i="0" err="1">
                <a:latin typeface="Arial"/>
                <a:ea typeface="Arial"/>
                <a:cs typeface="Arial"/>
              </a:rPr>
              <a:t>aussi</a:t>
            </a:r>
            <a:r>
              <a:rPr lang="en-US" sz="1900" b="0" i="0">
                <a:latin typeface="Arial"/>
                <a:ea typeface="Arial"/>
                <a:cs typeface="Arial"/>
              </a:rPr>
              <a:t> </a:t>
            </a:r>
            <a:r>
              <a:rPr lang="en-US" sz="1900" b="0" i="0" err="1">
                <a:latin typeface="Arial"/>
                <a:ea typeface="Arial"/>
                <a:cs typeface="Arial"/>
              </a:rPr>
              <a:t>populaire</a:t>
            </a:r>
            <a:r>
              <a:rPr lang="en-US" sz="1900" b="0" i="0">
                <a:latin typeface="Arial"/>
                <a:ea typeface="Arial"/>
                <a:cs typeface="Arial"/>
              </a:rPr>
              <a:t> dans les stations de ski </a:t>
            </a:r>
            <a:r>
              <a:rPr lang="en-US" sz="1900" b="0" i="0" err="1">
                <a:latin typeface="Arial"/>
                <a:ea typeface="Arial"/>
                <a:cs typeface="Arial"/>
              </a:rPr>
              <a:t>canadiennes</a:t>
            </a:r>
            <a:r>
              <a:rPr lang="en-US" sz="1900" b="0" i="0">
                <a:latin typeface="Arial"/>
                <a:ea typeface="Arial"/>
                <a:cs typeface="Arial"/>
              </a:rPr>
              <a:t>. Les </a:t>
            </a:r>
            <a:r>
              <a:rPr lang="en-US" sz="1900" b="0" i="0" err="1">
                <a:latin typeface="Arial"/>
                <a:ea typeface="Arial"/>
                <a:cs typeface="Arial"/>
              </a:rPr>
              <a:t>sportifs</a:t>
            </a:r>
            <a:r>
              <a:rPr lang="en-US" sz="1900" b="0" i="0">
                <a:latin typeface="Arial"/>
                <a:ea typeface="Arial"/>
                <a:cs typeface="Arial"/>
              </a:rPr>
              <a:t> </a:t>
            </a:r>
            <a:r>
              <a:rPr lang="en-US" sz="1900" b="0" i="0" err="1">
                <a:latin typeface="Arial"/>
                <a:ea typeface="Arial"/>
                <a:cs typeface="Arial"/>
              </a:rPr>
              <a:t>glissent</a:t>
            </a:r>
            <a:r>
              <a:rPr lang="en-US" sz="1900" b="0" i="0">
                <a:latin typeface="Arial"/>
                <a:ea typeface="Arial"/>
                <a:cs typeface="Arial"/>
              </a:rPr>
              <a:t> sur la </a:t>
            </a:r>
            <a:r>
              <a:rPr lang="en-US" sz="1900" b="0" i="0" err="1">
                <a:latin typeface="Arial"/>
                <a:ea typeface="Arial"/>
                <a:cs typeface="Arial"/>
              </a:rPr>
              <a:t>neige</a:t>
            </a:r>
            <a:r>
              <a:rPr lang="en-US" sz="1900" b="0" i="0">
                <a:latin typeface="Arial"/>
                <a:ea typeface="Arial"/>
                <a:cs typeface="Arial"/>
              </a:rPr>
              <a:t> avec </a:t>
            </a:r>
            <a:r>
              <a:rPr lang="en-US" sz="1900" b="0" i="0" err="1">
                <a:latin typeface="Arial"/>
                <a:ea typeface="Arial"/>
                <a:cs typeface="Arial"/>
              </a:rPr>
              <a:t>une</a:t>
            </a:r>
            <a:r>
              <a:rPr lang="en-US" sz="1900" b="0" i="0">
                <a:latin typeface="Arial"/>
                <a:ea typeface="Arial"/>
                <a:cs typeface="Arial"/>
              </a:rPr>
              <a:t> </a:t>
            </a:r>
            <a:r>
              <a:rPr lang="en-US" sz="1900" b="0" i="0" err="1">
                <a:latin typeface="Arial"/>
                <a:ea typeface="Arial"/>
                <a:cs typeface="Arial"/>
              </a:rPr>
              <a:t>planche</a:t>
            </a:r>
            <a:r>
              <a:rPr lang="en-US" sz="1900" b="0" i="0">
                <a:latin typeface="Arial"/>
                <a:ea typeface="Arial"/>
                <a:cs typeface="Arial"/>
              </a:rPr>
              <a:t>.</a:t>
            </a:r>
            <a:endParaRPr lang="en-US" sz="1900">
              <a:ea typeface="Calibri"/>
              <a:cs typeface="Calibri"/>
            </a:endParaRPr>
          </a:p>
          <a:p>
            <a:pPr algn="ctr"/>
            <a:endParaRPr lang="en-US"/>
          </a:p>
        </p:txBody>
      </p:sp>
      <p:pic>
        <p:nvPicPr>
          <p:cNvPr id="8" name="Picture Placeholder 9" descr="The most influential riders in snowboarding">
            <a:extLst>
              <a:ext uri="{FF2B5EF4-FFF2-40B4-BE49-F238E27FC236}">
                <a16:creationId xmlns:a16="http://schemas.microsoft.com/office/drawing/2014/main" id="{C9F242CE-2481-F0AA-F481-E89860C0EC7D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5"/>
          <a:srcRect l="24124"/>
          <a:stretch>
            <a:fillRect/>
          </a:stretch>
        </p:blipFill>
        <p:spPr>
          <a:xfrm>
            <a:off x="4073772" y="15766"/>
            <a:ext cx="4582933" cy="3882960"/>
          </a:xfrm>
          <a:custGeom>
            <a:avLst/>
            <a:gdLst/>
            <a:ahLst/>
            <a:cxnLst/>
            <a:rect l="l" t="t" r="r" b="b"/>
            <a:pathLst>
              <a:path w="4101288" h="3418797">
                <a:moveTo>
                  <a:pt x="989912" y="0"/>
                </a:moveTo>
                <a:lnTo>
                  <a:pt x="3844502" y="0"/>
                </a:lnTo>
                <a:lnTo>
                  <a:pt x="3760850" y="25406"/>
                </a:lnTo>
                <a:cubicBezTo>
                  <a:pt x="3711615" y="43967"/>
                  <a:pt x="3663870" y="67007"/>
                  <a:pt x="3618425" y="98254"/>
                </a:cubicBezTo>
                <a:cubicBezTo>
                  <a:pt x="3626136" y="110145"/>
                  <a:pt x="3665355" y="144049"/>
                  <a:pt x="3649272" y="146579"/>
                </a:cubicBezTo>
                <a:cubicBezTo>
                  <a:pt x="3604102" y="153917"/>
                  <a:pt x="3564000" y="178711"/>
                  <a:pt x="3522797" y="199205"/>
                </a:cubicBezTo>
                <a:cubicBezTo>
                  <a:pt x="3504948" y="208060"/>
                  <a:pt x="3483356" y="219700"/>
                  <a:pt x="3491728" y="251325"/>
                </a:cubicBezTo>
                <a:cubicBezTo>
                  <a:pt x="3506932" y="260181"/>
                  <a:pt x="3518169" y="247783"/>
                  <a:pt x="3530727" y="246772"/>
                </a:cubicBezTo>
                <a:cubicBezTo>
                  <a:pt x="3543507" y="245761"/>
                  <a:pt x="3572153" y="252336"/>
                  <a:pt x="3564219" y="256638"/>
                </a:cubicBezTo>
                <a:cubicBezTo>
                  <a:pt x="3528083" y="276121"/>
                  <a:pt x="3593085" y="322928"/>
                  <a:pt x="3550339" y="322928"/>
                </a:cubicBezTo>
                <a:cubicBezTo>
                  <a:pt x="3478728" y="323181"/>
                  <a:pt x="3440609" y="406169"/>
                  <a:pt x="3371643" y="408447"/>
                </a:cubicBezTo>
                <a:cubicBezTo>
                  <a:pt x="3360627" y="408698"/>
                  <a:pt x="3355338" y="423373"/>
                  <a:pt x="3355558" y="436278"/>
                </a:cubicBezTo>
                <a:cubicBezTo>
                  <a:pt x="3355558" y="451712"/>
                  <a:pt x="3365694" y="454494"/>
                  <a:pt x="3376931" y="456013"/>
                </a:cubicBezTo>
                <a:cubicBezTo>
                  <a:pt x="3394118" y="458289"/>
                  <a:pt x="3411965" y="436278"/>
                  <a:pt x="3434660" y="466133"/>
                </a:cubicBezTo>
                <a:cubicBezTo>
                  <a:pt x="3393898" y="483590"/>
                  <a:pt x="3353135" y="501049"/>
                  <a:pt x="3353797" y="561013"/>
                </a:cubicBezTo>
                <a:cubicBezTo>
                  <a:pt x="3354015" y="577205"/>
                  <a:pt x="3337050" y="583277"/>
                  <a:pt x="3324270" y="587325"/>
                </a:cubicBezTo>
                <a:cubicBezTo>
                  <a:pt x="3303117" y="593904"/>
                  <a:pt x="3285272" y="605543"/>
                  <a:pt x="3273812" y="628061"/>
                </a:cubicBezTo>
                <a:cubicBezTo>
                  <a:pt x="3274033" y="632362"/>
                  <a:pt x="3274254" y="636917"/>
                  <a:pt x="3272930" y="640459"/>
                </a:cubicBezTo>
                <a:cubicBezTo>
                  <a:pt x="3276676" y="694855"/>
                  <a:pt x="3307523" y="693336"/>
                  <a:pt x="3341676" y="684230"/>
                </a:cubicBezTo>
                <a:cubicBezTo>
                  <a:pt x="3382439" y="673096"/>
                  <a:pt x="3422762" y="652855"/>
                  <a:pt x="3465728" y="672338"/>
                </a:cubicBezTo>
                <a:cubicBezTo>
                  <a:pt x="3405133" y="698397"/>
                  <a:pt x="3339253" y="700422"/>
                  <a:pt x="3282405" y="737615"/>
                </a:cubicBezTo>
                <a:cubicBezTo>
                  <a:pt x="3490406" y="744447"/>
                  <a:pt x="3674169" y="627048"/>
                  <a:pt x="3875781" y="582013"/>
                </a:cubicBezTo>
                <a:cubicBezTo>
                  <a:pt x="3868951" y="612120"/>
                  <a:pt x="3852646" y="618193"/>
                  <a:pt x="3837883" y="622747"/>
                </a:cubicBezTo>
                <a:cubicBezTo>
                  <a:pt x="3763408" y="645519"/>
                  <a:pt x="3698188" y="690809"/>
                  <a:pt x="3630322" y="730023"/>
                </a:cubicBezTo>
                <a:cubicBezTo>
                  <a:pt x="3602340" y="746216"/>
                  <a:pt x="3582066" y="762411"/>
                  <a:pt x="3571492" y="797327"/>
                </a:cubicBezTo>
                <a:cubicBezTo>
                  <a:pt x="3562015" y="828953"/>
                  <a:pt x="3543728" y="843628"/>
                  <a:pt x="3509797" y="834518"/>
                </a:cubicBezTo>
                <a:cubicBezTo>
                  <a:pt x="3482254" y="826927"/>
                  <a:pt x="3452068" y="830975"/>
                  <a:pt x="3423203" y="833760"/>
                </a:cubicBezTo>
                <a:cubicBezTo>
                  <a:pt x="3389931" y="836796"/>
                  <a:pt x="3352693" y="872470"/>
                  <a:pt x="3361728" y="890941"/>
                </a:cubicBezTo>
                <a:cubicBezTo>
                  <a:pt x="3377151" y="922314"/>
                  <a:pt x="3402931" y="906627"/>
                  <a:pt x="3425847" y="903084"/>
                </a:cubicBezTo>
                <a:cubicBezTo>
                  <a:pt x="3451848" y="898784"/>
                  <a:pt x="3500100" y="889927"/>
                  <a:pt x="3500982" y="893723"/>
                </a:cubicBezTo>
                <a:cubicBezTo>
                  <a:pt x="3517950" y="972410"/>
                  <a:pt x="3637374" y="903845"/>
                  <a:pt x="3663154" y="896758"/>
                </a:cubicBezTo>
                <a:cubicBezTo>
                  <a:pt x="3695322" y="887904"/>
                  <a:pt x="3725509" y="904097"/>
                  <a:pt x="3756136" y="907891"/>
                </a:cubicBezTo>
                <a:cubicBezTo>
                  <a:pt x="3783459" y="911433"/>
                  <a:pt x="3937918" y="922314"/>
                  <a:pt x="3969866" y="888915"/>
                </a:cubicBezTo>
                <a:cubicBezTo>
                  <a:pt x="3974273" y="914976"/>
                  <a:pt x="3965020" y="925602"/>
                  <a:pt x="3957306" y="937494"/>
                </a:cubicBezTo>
                <a:cubicBezTo>
                  <a:pt x="3946511" y="954445"/>
                  <a:pt x="3944747" y="966337"/>
                  <a:pt x="3965239" y="979747"/>
                </a:cubicBezTo>
                <a:cubicBezTo>
                  <a:pt x="4023630" y="1018206"/>
                  <a:pt x="4022747" y="1019470"/>
                  <a:pt x="3968324" y="1071591"/>
                </a:cubicBezTo>
                <a:cubicBezTo>
                  <a:pt x="3965678" y="1073867"/>
                  <a:pt x="3966782" y="1081459"/>
                  <a:pt x="3966341" y="1086519"/>
                </a:cubicBezTo>
                <a:cubicBezTo>
                  <a:pt x="3980663" y="1094615"/>
                  <a:pt x="3997409" y="1074373"/>
                  <a:pt x="4014153" y="1096133"/>
                </a:cubicBezTo>
                <a:cubicBezTo>
                  <a:pt x="3941222" y="1191771"/>
                  <a:pt x="3829950" y="1215299"/>
                  <a:pt x="3729254" y="1287157"/>
                </a:cubicBezTo>
                <a:cubicBezTo>
                  <a:pt x="3810780" y="1310939"/>
                  <a:pt x="3859696" y="1227952"/>
                  <a:pt x="3919628" y="1238578"/>
                </a:cubicBezTo>
                <a:cubicBezTo>
                  <a:pt x="3949596" y="1264639"/>
                  <a:pt x="3860577" y="1306386"/>
                  <a:pt x="3945409" y="1318784"/>
                </a:cubicBezTo>
                <a:cubicBezTo>
                  <a:pt x="3908610" y="1341555"/>
                  <a:pt x="3881289" y="1363817"/>
                  <a:pt x="3855951" y="1390133"/>
                </a:cubicBezTo>
                <a:cubicBezTo>
                  <a:pt x="3810780" y="1437192"/>
                  <a:pt x="3801967" y="1468060"/>
                  <a:pt x="3822900" y="1531314"/>
                </a:cubicBezTo>
                <a:cubicBezTo>
                  <a:pt x="3836562" y="1572808"/>
                  <a:pt x="3856611" y="1611013"/>
                  <a:pt x="3838986" y="1660349"/>
                </a:cubicBezTo>
                <a:cubicBezTo>
                  <a:pt x="3826646" y="1694254"/>
                  <a:pt x="3831494" y="1716517"/>
                  <a:pt x="3877323" y="1701337"/>
                </a:cubicBezTo>
                <a:cubicBezTo>
                  <a:pt x="3926679" y="1685144"/>
                  <a:pt x="3945187" y="1715505"/>
                  <a:pt x="3932849" y="1774963"/>
                </a:cubicBezTo>
                <a:cubicBezTo>
                  <a:pt x="3924917" y="1813169"/>
                  <a:pt x="3933291" y="1824806"/>
                  <a:pt x="3967221" y="1820505"/>
                </a:cubicBezTo>
                <a:cubicBezTo>
                  <a:pt x="4004680" y="1815698"/>
                  <a:pt x="4040375" y="1790649"/>
                  <a:pt x="4086646" y="1802795"/>
                </a:cubicBezTo>
                <a:cubicBezTo>
                  <a:pt x="4049631" y="1872120"/>
                  <a:pt x="3970527" y="1852385"/>
                  <a:pt x="3927340" y="1918423"/>
                </a:cubicBezTo>
                <a:cubicBezTo>
                  <a:pt x="3978900" y="1918674"/>
                  <a:pt x="4018341" y="1918423"/>
                  <a:pt x="4056460" y="1903999"/>
                </a:cubicBezTo>
                <a:cubicBezTo>
                  <a:pt x="4072325" y="1898179"/>
                  <a:pt x="4089732" y="1892109"/>
                  <a:pt x="4098545" y="1912096"/>
                </a:cubicBezTo>
                <a:cubicBezTo>
                  <a:pt x="4108901" y="1936132"/>
                  <a:pt x="4087529" y="1945241"/>
                  <a:pt x="4074527" y="1949542"/>
                </a:cubicBezTo>
                <a:cubicBezTo>
                  <a:pt x="4037951" y="1961686"/>
                  <a:pt x="4009969" y="1990529"/>
                  <a:pt x="3979782" y="2013047"/>
                </a:cubicBezTo>
                <a:cubicBezTo>
                  <a:pt x="3913460" y="2062386"/>
                  <a:pt x="3840746" y="2103626"/>
                  <a:pt x="3784559" y="2185097"/>
                </a:cubicBezTo>
                <a:cubicBezTo>
                  <a:pt x="3855290" y="2164349"/>
                  <a:pt x="3907951" y="2116025"/>
                  <a:pt x="3973612" y="2106157"/>
                </a:cubicBezTo>
                <a:cubicBezTo>
                  <a:pt x="3916764" y="2180290"/>
                  <a:pt x="3843611" y="2229120"/>
                  <a:pt x="3774426" y="2283011"/>
                </a:cubicBezTo>
                <a:cubicBezTo>
                  <a:pt x="3754594" y="2298192"/>
                  <a:pt x="3734543" y="2308566"/>
                  <a:pt x="3730136" y="2341710"/>
                </a:cubicBezTo>
                <a:cubicBezTo>
                  <a:pt x="3721542" y="2405976"/>
                  <a:pt x="3695763" y="2459107"/>
                  <a:pt x="3640678" y="2487444"/>
                </a:cubicBezTo>
                <a:cubicBezTo>
                  <a:pt x="3640238" y="2487699"/>
                  <a:pt x="3643322" y="2497314"/>
                  <a:pt x="3645085" y="2503890"/>
                </a:cubicBezTo>
                <a:cubicBezTo>
                  <a:pt x="3678797" y="2505916"/>
                  <a:pt x="3705458" y="2467963"/>
                  <a:pt x="3748425" y="2480360"/>
                </a:cubicBezTo>
                <a:cubicBezTo>
                  <a:pt x="3707220" y="2531974"/>
                  <a:pt x="3672847" y="2578277"/>
                  <a:pt x="3614458" y="2602819"/>
                </a:cubicBezTo>
                <a:cubicBezTo>
                  <a:pt x="3567745" y="2622300"/>
                  <a:pt x="3510016" y="2633686"/>
                  <a:pt x="3476083" y="2696937"/>
                </a:cubicBezTo>
                <a:cubicBezTo>
                  <a:pt x="3515524" y="2709337"/>
                  <a:pt x="3544831" y="2693651"/>
                  <a:pt x="3574357" y="2682517"/>
                </a:cubicBezTo>
                <a:cubicBezTo>
                  <a:pt x="3619525" y="2665312"/>
                  <a:pt x="3664255" y="2645832"/>
                  <a:pt x="3709425" y="2628625"/>
                </a:cubicBezTo>
                <a:cubicBezTo>
                  <a:pt x="3726611" y="2622047"/>
                  <a:pt x="3745340" y="2617491"/>
                  <a:pt x="3756357" y="2648866"/>
                </a:cubicBezTo>
                <a:cubicBezTo>
                  <a:pt x="3698847" y="2655446"/>
                  <a:pt x="3664475" y="2697951"/>
                  <a:pt x="3628340" y="2737926"/>
                </a:cubicBezTo>
                <a:cubicBezTo>
                  <a:pt x="3608067" y="2760445"/>
                  <a:pt x="3591541" y="2790554"/>
                  <a:pt x="3554967" y="2779169"/>
                </a:cubicBezTo>
                <a:cubicBezTo>
                  <a:pt x="3535796" y="2773097"/>
                  <a:pt x="3523678" y="2790046"/>
                  <a:pt x="3525662" y="2810794"/>
                </a:cubicBezTo>
                <a:cubicBezTo>
                  <a:pt x="3532932" y="2883915"/>
                  <a:pt x="3488203" y="2909469"/>
                  <a:pt x="3441932" y="2923637"/>
                </a:cubicBezTo>
                <a:cubicBezTo>
                  <a:pt x="3354236" y="2950204"/>
                  <a:pt x="3281303" y="3012697"/>
                  <a:pt x="3196032" y="3046854"/>
                </a:cubicBezTo>
                <a:cubicBezTo>
                  <a:pt x="3113184" y="3079999"/>
                  <a:pt x="3049065" y="3158685"/>
                  <a:pt x="2965998" y="3199927"/>
                </a:cubicBezTo>
                <a:cubicBezTo>
                  <a:pt x="2905843" y="3229783"/>
                  <a:pt x="2848335" y="3268239"/>
                  <a:pt x="2786418" y="3295311"/>
                </a:cubicBezTo>
                <a:cubicBezTo>
                  <a:pt x="2639894" y="3359324"/>
                  <a:pt x="2490503" y="3410685"/>
                  <a:pt x="2332519" y="3418022"/>
                </a:cubicBezTo>
                <a:cubicBezTo>
                  <a:pt x="2202077" y="3423842"/>
                  <a:pt x="1070633" y="3418277"/>
                  <a:pt x="611003" y="2585615"/>
                </a:cubicBezTo>
                <a:cubicBezTo>
                  <a:pt x="602189" y="2581565"/>
                  <a:pt x="592275" y="2570939"/>
                  <a:pt x="589190" y="2560818"/>
                </a:cubicBezTo>
                <a:cubicBezTo>
                  <a:pt x="574427" y="2513505"/>
                  <a:pt x="538291" y="2493011"/>
                  <a:pt x="505681" y="2467457"/>
                </a:cubicBezTo>
                <a:cubicBezTo>
                  <a:pt x="477036" y="2444939"/>
                  <a:pt x="446628" y="2421409"/>
                  <a:pt x="434730" y="2383456"/>
                </a:cubicBezTo>
                <a:cubicBezTo>
                  <a:pt x="419086" y="2332854"/>
                  <a:pt x="463594" y="2374348"/>
                  <a:pt x="471748" y="2355119"/>
                </a:cubicBezTo>
                <a:cubicBezTo>
                  <a:pt x="454782" y="2328807"/>
                  <a:pt x="428560" y="2304770"/>
                  <a:pt x="421730" y="2274915"/>
                </a:cubicBezTo>
                <a:cubicBezTo>
                  <a:pt x="396833" y="2167131"/>
                  <a:pt x="343069" y="2088698"/>
                  <a:pt x="262645" y="2027722"/>
                </a:cubicBezTo>
                <a:cubicBezTo>
                  <a:pt x="239509" y="2010264"/>
                  <a:pt x="224307" y="1978384"/>
                  <a:pt x="192799" y="1973326"/>
                </a:cubicBezTo>
                <a:cubicBezTo>
                  <a:pt x="122730" y="1962193"/>
                  <a:pt x="144764" y="1875156"/>
                  <a:pt x="107746" y="1836446"/>
                </a:cubicBezTo>
                <a:cubicBezTo>
                  <a:pt x="100695" y="1829107"/>
                  <a:pt x="94306" y="1814687"/>
                  <a:pt x="95627" y="1804821"/>
                </a:cubicBezTo>
                <a:cubicBezTo>
                  <a:pt x="97609" y="1790649"/>
                  <a:pt x="105983" y="1777240"/>
                  <a:pt x="113034" y="1764589"/>
                </a:cubicBezTo>
                <a:cubicBezTo>
                  <a:pt x="120306" y="1751939"/>
                  <a:pt x="131322" y="1740806"/>
                  <a:pt x="126034" y="1724108"/>
                </a:cubicBezTo>
                <a:cubicBezTo>
                  <a:pt x="123833" y="1717277"/>
                  <a:pt x="125373" y="1693494"/>
                  <a:pt x="109068" y="1712215"/>
                </a:cubicBezTo>
                <a:cubicBezTo>
                  <a:pt x="64340" y="1763578"/>
                  <a:pt x="38339" y="1715001"/>
                  <a:pt x="0" y="1691723"/>
                </a:cubicBezTo>
                <a:cubicBezTo>
                  <a:pt x="30848" y="1667686"/>
                  <a:pt x="58610" y="1650735"/>
                  <a:pt x="63238" y="1614808"/>
                </a:cubicBezTo>
                <a:cubicBezTo>
                  <a:pt x="72712" y="1540674"/>
                  <a:pt x="113253" y="1506772"/>
                  <a:pt x="174729" y="1500192"/>
                </a:cubicBezTo>
                <a:cubicBezTo>
                  <a:pt x="152034" y="1428591"/>
                  <a:pt x="152034" y="1428591"/>
                  <a:pt x="225408" y="1418722"/>
                </a:cubicBezTo>
                <a:cubicBezTo>
                  <a:pt x="197204" y="1373181"/>
                  <a:pt x="197204" y="1361542"/>
                  <a:pt x="231358" y="1345855"/>
                </a:cubicBezTo>
                <a:cubicBezTo>
                  <a:pt x="264188" y="1330927"/>
                  <a:pt x="300543" y="1325867"/>
                  <a:pt x="330952" y="1302844"/>
                </a:cubicBezTo>
                <a:cubicBezTo>
                  <a:pt x="302967" y="1244651"/>
                  <a:pt x="295035" y="1177097"/>
                  <a:pt x="237307" y="1148758"/>
                </a:cubicBezTo>
                <a:cubicBezTo>
                  <a:pt x="228273" y="1144458"/>
                  <a:pt x="222103" y="1127000"/>
                  <a:pt x="227831" y="1116880"/>
                </a:cubicBezTo>
                <a:cubicBezTo>
                  <a:pt x="248764" y="1080194"/>
                  <a:pt x="218798" y="1010614"/>
                  <a:pt x="284017" y="1002772"/>
                </a:cubicBezTo>
                <a:cubicBezTo>
                  <a:pt x="292171" y="1002013"/>
                  <a:pt x="299663" y="994421"/>
                  <a:pt x="293273" y="984554"/>
                </a:cubicBezTo>
                <a:cubicBezTo>
                  <a:pt x="271238" y="950145"/>
                  <a:pt x="297900" y="952421"/>
                  <a:pt x="313983" y="948120"/>
                </a:cubicBezTo>
                <a:cubicBezTo>
                  <a:pt x="333375" y="942809"/>
                  <a:pt x="355409" y="957988"/>
                  <a:pt x="373477" y="939265"/>
                </a:cubicBezTo>
                <a:cubicBezTo>
                  <a:pt x="369289" y="919530"/>
                  <a:pt x="353646" y="919783"/>
                  <a:pt x="342629" y="913458"/>
                </a:cubicBezTo>
                <a:cubicBezTo>
                  <a:pt x="310460" y="895240"/>
                  <a:pt x="284238" y="873483"/>
                  <a:pt x="282695" y="826169"/>
                </a:cubicBezTo>
                <a:cubicBezTo>
                  <a:pt x="281595" y="787964"/>
                  <a:pt x="278069" y="754314"/>
                  <a:pt x="322578" y="742675"/>
                </a:cubicBezTo>
                <a:cubicBezTo>
                  <a:pt x="341086" y="737866"/>
                  <a:pt x="335797" y="710289"/>
                  <a:pt x="325221" y="696626"/>
                </a:cubicBezTo>
                <a:cubicBezTo>
                  <a:pt x="306272" y="672338"/>
                  <a:pt x="290629" y="639953"/>
                  <a:pt x="258017" y="637675"/>
                </a:cubicBezTo>
                <a:cubicBezTo>
                  <a:pt x="238187" y="636158"/>
                  <a:pt x="222983" y="626035"/>
                  <a:pt x="207340" y="614398"/>
                </a:cubicBezTo>
                <a:cubicBezTo>
                  <a:pt x="196103" y="606047"/>
                  <a:pt x="182662" y="598964"/>
                  <a:pt x="183983" y="581001"/>
                </a:cubicBezTo>
                <a:cubicBezTo>
                  <a:pt x="185306" y="563795"/>
                  <a:pt x="198305" y="556711"/>
                  <a:pt x="211526" y="553169"/>
                </a:cubicBezTo>
                <a:cubicBezTo>
                  <a:pt x="255595" y="541784"/>
                  <a:pt x="297017" y="525085"/>
                  <a:pt x="333816" y="486880"/>
                </a:cubicBezTo>
                <a:cubicBezTo>
                  <a:pt x="309357" y="466639"/>
                  <a:pt x="286001" y="451964"/>
                  <a:pt x="267934" y="431469"/>
                </a:cubicBezTo>
                <a:cubicBezTo>
                  <a:pt x="224307" y="381881"/>
                  <a:pt x="593817" y="225772"/>
                  <a:pt x="612325" y="170108"/>
                </a:cubicBezTo>
                <a:cubicBezTo>
                  <a:pt x="618054" y="152904"/>
                  <a:pt x="637663" y="135194"/>
                  <a:pt x="653971" y="130133"/>
                </a:cubicBezTo>
                <a:cubicBezTo>
                  <a:pt x="730427" y="106350"/>
                  <a:pt x="796748" y="52963"/>
                  <a:pt x="874970" y="33228"/>
                </a:cubicBezTo>
                <a:cubicBezTo>
                  <a:pt x="911877" y="23867"/>
                  <a:pt x="948509" y="12925"/>
                  <a:pt x="986021" y="1223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28959976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D45B8A-0DF5-7EE4-2D60-40CA9DC18B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01" y="11502"/>
            <a:ext cx="2566389" cy="895711"/>
          </a:xfrm>
        </p:spPr>
        <p:txBody>
          <a:bodyPr>
            <a:normAutofit/>
          </a:bodyPr>
          <a:lstStyle/>
          <a:p>
            <a:r>
              <a:rPr lang="en-US" sz="5600" u="sng">
                <a:ea typeface="Calibri Light"/>
                <a:cs typeface="Calibri Light"/>
              </a:rPr>
              <a:t>Le Quiz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7185436-8CBD-19B8-9223-D1365F449493}"/>
              </a:ext>
            </a:extLst>
          </p:cNvPr>
          <p:cNvSpPr txBox="1"/>
          <p:nvPr/>
        </p:nvSpPr>
        <p:spPr>
          <a:xfrm>
            <a:off x="2286253" y="7189"/>
            <a:ext cx="7792275" cy="720966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457200" indent="-457200">
              <a:buAutoNum type="arabicPeriod"/>
            </a:pPr>
            <a:r>
              <a:rPr lang="en-US" sz="2200" b="1">
                <a:latin typeface="Arial"/>
                <a:ea typeface="Arial"/>
                <a:cs typeface="Arial"/>
              </a:rPr>
              <a:t>Qui</a:t>
            </a:r>
            <a:r>
              <a:rPr lang="en-US" sz="2200" b="1" i="0">
                <a:latin typeface="Arial"/>
                <a:ea typeface="Arial"/>
                <a:cs typeface="Arial"/>
              </a:rPr>
              <a:t> </a:t>
            </a:r>
            <a:r>
              <a:rPr lang="en-US" sz="2200" b="1" i="0" err="1">
                <a:latin typeface="Arial"/>
                <a:ea typeface="Arial"/>
                <a:cs typeface="Arial"/>
              </a:rPr>
              <a:t>vivait</a:t>
            </a:r>
            <a:r>
              <a:rPr lang="en-US" sz="2200" b="1" i="0">
                <a:latin typeface="Arial"/>
                <a:ea typeface="Arial"/>
                <a:cs typeface="Arial"/>
              </a:rPr>
              <a:t> au Canada avant </a:t>
            </a:r>
            <a:r>
              <a:rPr lang="en-US" sz="2200" b="1" i="0" err="1">
                <a:latin typeface="Arial"/>
                <a:ea typeface="Arial"/>
                <a:cs typeface="Arial"/>
              </a:rPr>
              <a:t>l’arrivée</a:t>
            </a:r>
            <a:r>
              <a:rPr lang="en-US" sz="2200" b="1" i="0">
                <a:latin typeface="Arial"/>
                <a:ea typeface="Arial"/>
                <a:cs typeface="Arial"/>
              </a:rPr>
              <a:t> des </a:t>
            </a:r>
            <a:r>
              <a:rPr lang="en-US" sz="2200" b="1" i="0" err="1">
                <a:latin typeface="Arial"/>
                <a:ea typeface="Arial"/>
                <a:cs typeface="Arial"/>
              </a:rPr>
              <a:t>Européens</a:t>
            </a:r>
            <a:r>
              <a:rPr lang="en-US" sz="2200" b="1" i="0">
                <a:latin typeface="Arial"/>
                <a:ea typeface="Arial"/>
                <a:cs typeface="Arial"/>
              </a:rPr>
              <a:t> ?</a:t>
            </a:r>
            <a:endParaRPr lang="en-US" sz="2200" b="1">
              <a:ea typeface="Calibri" panose="020F0502020204030204"/>
              <a:cs typeface="Calibri" panose="020F0502020204030204"/>
            </a:endParaRPr>
          </a:p>
          <a:p>
            <a:r>
              <a:rPr lang="en-US" sz="2200">
                <a:latin typeface="Arial"/>
                <a:ea typeface="Arial"/>
                <a:cs typeface="Arial"/>
              </a:rPr>
              <a:t>  </a:t>
            </a:r>
            <a:r>
              <a:rPr lang="en-US" sz="2200" b="0" i="0">
                <a:latin typeface="Arial"/>
                <a:ea typeface="Arial"/>
                <a:cs typeface="Arial"/>
              </a:rPr>
              <a:t>a) Les Vikings</a:t>
            </a:r>
          </a:p>
          <a:p>
            <a:r>
              <a:rPr lang="en-US" sz="2200">
                <a:latin typeface="Arial"/>
                <a:ea typeface="Arial"/>
                <a:cs typeface="Arial"/>
              </a:rPr>
              <a:t>  </a:t>
            </a:r>
            <a:r>
              <a:rPr lang="en-US" sz="2200" b="0" i="0">
                <a:latin typeface="Arial"/>
                <a:ea typeface="Arial"/>
                <a:cs typeface="Arial"/>
              </a:rPr>
              <a:t>b) Les </a:t>
            </a:r>
            <a:r>
              <a:rPr lang="en-US" sz="2200" b="0" i="0" err="1">
                <a:latin typeface="Arial"/>
                <a:ea typeface="Arial"/>
                <a:cs typeface="Arial"/>
              </a:rPr>
              <a:t>peuples</a:t>
            </a:r>
            <a:r>
              <a:rPr lang="en-US" sz="2200" b="0" i="0">
                <a:latin typeface="Arial"/>
                <a:ea typeface="Arial"/>
                <a:cs typeface="Arial"/>
              </a:rPr>
              <a:t> </a:t>
            </a:r>
            <a:r>
              <a:rPr lang="en-US" sz="2200" b="0" i="0" err="1">
                <a:latin typeface="Arial"/>
                <a:ea typeface="Arial"/>
                <a:cs typeface="Arial"/>
              </a:rPr>
              <a:t>Autochtones</a:t>
            </a:r>
            <a:endParaRPr lang="en-US" sz="2200" b="0" i="0">
              <a:latin typeface="Arial"/>
              <a:ea typeface="Arial"/>
              <a:cs typeface="Arial"/>
            </a:endParaRPr>
          </a:p>
          <a:p>
            <a:r>
              <a:rPr lang="en-US" sz="2200">
                <a:latin typeface="Arial"/>
                <a:ea typeface="Arial"/>
                <a:cs typeface="Arial"/>
              </a:rPr>
              <a:t>  </a:t>
            </a:r>
            <a:r>
              <a:rPr lang="en-US" sz="2200" b="0" i="0">
                <a:latin typeface="Arial"/>
                <a:ea typeface="Arial"/>
                <a:cs typeface="Arial"/>
              </a:rPr>
              <a:t>c) Les Français</a:t>
            </a:r>
          </a:p>
          <a:p>
            <a:r>
              <a:rPr lang="en-US" sz="2200" b="1">
                <a:latin typeface="Arial"/>
                <a:ea typeface="Arial"/>
                <a:cs typeface="Arial"/>
              </a:rPr>
              <a:t>2.   </a:t>
            </a:r>
            <a:r>
              <a:rPr lang="en-US" sz="2200" b="1" i="0">
                <a:latin typeface="Arial"/>
                <a:ea typeface="Arial"/>
                <a:cs typeface="Arial"/>
              </a:rPr>
              <a:t>Qui a </a:t>
            </a:r>
            <a:r>
              <a:rPr lang="en-US" sz="2200" b="1" i="0" err="1">
                <a:latin typeface="Arial"/>
                <a:ea typeface="Arial"/>
                <a:cs typeface="Arial"/>
              </a:rPr>
              <a:t>fondé</a:t>
            </a:r>
            <a:r>
              <a:rPr lang="en-US" sz="2200" b="1" i="0">
                <a:latin typeface="Arial"/>
                <a:ea typeface="Arial"/>
                <a:cs typeface="Arial"/>
              </a:rPr>
              <a:t> Québec City ?</a:t>
            </a:r>
          </a:p>
          <a:p>
            <a:r>
              <a:rPr lang="en-US" sz="2200">
                <a:latin typeface="Arial"/>
                <a:ea typeface="Arial"/>
                <a:cs typeface="Arial"/>
              </a:rPr>
              <a:t>   </a:t>
            </a:r>
            <a:r>
              <a:rPr lang="en-US" sz="2200" b="0" i="0">
                <a:latin typeface="Arial"/>
                <a:ea typeface="Arial"/>
                <a:cs typeface="Arial"/>
              </a:rPr>
              <a:t>a) Leif Erikson</a:t>
            </a:r>
          </a:p>
          <a:p>
            <a:r>
              <a:rPr lang="en-US" sz="2200">
                <a:latin typeface="Arial"/>
                <a:ea typeface="Arial"/>
                <a:cs typeface="Arial"/>
              </a:rPr>
              <a:t>   </a:t>
            </a:r>
            <a:r>
              <a:rPr lang="en-US" sz="2200" b="0" i="0">
                <a:latin typeface="Arial"/>
                <a:ea typeface="Arial"/>
                <a:cs typeface="Arial"/>
              </a:rPr>
              <a:t>b) Samuel de Champlain</a:t>
            </a:r>
          </a:p>
          <a:p>
            <a:r>
              <a:rPr lang="en-US" sz="2200">
                <a:latin typeface="Arial"/>
                <a:ea typeface="Arial"/>
                <a:cs typeface="Arial"/>
              </a:rPr>
              <a:t>   </a:t>
            </a:r>
            <a:r>
              <a:rPr lang="en-US" sz="2200" b="0" i="0">
                <a:latin typeface="Arial"/>
                <a:ea typeface="Arial"/>
                <a:cs typeface="Arial"/>
              </a:rPr>
              <a:t>c) Jacques Cartier</a:t>
            </a:r>
          </a:p>
          <a:p>
            <a:r>
              <a:rPr lang="en-US" sz="2200" b="1">
                <a:latin typeface="Arial"/>
                <a:ea typeface="Arial"/>
                <a:cs typeface="Arial"/>
              </a:rPr>
              <a:t>3.   Qui</a:t>
            </a:r>
            <a:r>
              <a:rPr lang="en-US" sz="2200" b="1" i="0">
                <a:latin typeface="Arial"/>
                <a:ea typeface="Arial"/>
                <a:cs typeface="Arial"/>
              </a:rPr>
              <a:t> </a:t>
            </a:r>
            <a:r>
              <a:rPr lang="en-US" sz="2200" b="1" i="0" err="1">
                <a:latin typeface="Arial"/>
                <a:ea typeface="Arial"/>
                <a:cs typeface="Arial"/>
              </a:rPr>
              <a:t>a</a:t>
            </a:r>
            <a:r>
              <a:rPr lang="en-US" sz="2200" b="1" i="0">
                <a:latin typeface="Arial"/>
                <a:ea typeface="Arial"/>
                <a:cs typeface="Arial"/>
              </a:rPr>
              <a:t> </a:t>
            </a:r>
            <a:r>
              <a:rPr lang="en-US" sz="2200" b="1" i="0" err="1">
                <a:latin typeface="Arial"/>
                <a:ea typeface="Arial"/>
                <a:cs typeface="Arial"/>
              </a:rPr>
              <a:t>inventé</a:t>
            </a:r>
            <a:r>
              <a:rPr lang="en-US" sz="2200" b="1" i="0">
                <a:latin typeface="Arial"/>
                <a:ea typeface="Arial"/>
                <a:cs typeface="Arial"/>
              </a:rPr>
              <a:t> le basketball ?</a:t>
            </a:r>
          </a:p>
          <a:p>
            <a:r>
              <a:rPr lang="en-US" sz="2200">
                <a:latin typeface="Arial"/>
                <a:ea typeface="Arial"/>
                <a:cs typeface="Arial"/>
              </a:rPr>
              <a:t>   </a:t>
            </a:r>
            <a:r>
              <a:rPr lang="en-US" sz="2200" b="0" i="0">
                <a:latin typeface="Arial"/>
                <a:ea typeface="Arial"/>
                <a:cs typeface="Arial"/>
              </a:rPr>
              <a:t>a) Michael Jordan</a:t>
            </a:r>
          </a:p>
          <a:p>
            <a:r>
              <a:rPr lang="en-US" sz="2200">
                <a:latin typeface="Arial"/>
                <a:ea typeface="Arial"/>
                <a:cs typeface="Arial"/>
              </a:rPr>
              <a:t>   </a:t>
            </a:r>
            <a:r>
              <a:rPr lang="en-US" sz="2200" b="0" i="0">
                <a:latin typeface="Arial"/>
                <a:ea typeface="Arial"/>
                <a:cs typeface="Arial"/>
              </a:rPr>
              <a:t>b) LeBron James</a:t>
            </a:r>
          </a:p>
          <a:p>
            <a:r>
              <a:rPr lang="en-US" sz="2200">
                <a:latin typeface="Arial"/>
                <a:ea typeface="Arial"/>
                <a:cs typeface="Arial"/>
              </a:rPr>
              <a:t>   </a:t>
            </a:r>
            <a:r>
              <a:rPr lang="en-US" sz="2200" b="0" i="0">
                <a:latin typeface="Arial"/>
                <a:ea typeface="Arial"/>
                <a:cs typeface="Arial"/>
              </a:rPr>
              <a:t>c) James Naismith</a:t>
            </a:r>
          </a:p>
          <a:p>
            <a:r>
              <a:rPr lang="en-US" sz="2200" b="1">
                <a:latin typeface="Arial"/>
                <a:ea typeface="Arial"/>
                <a:cs typeface="Arial"/>
              </a:rPr>
              <a:t>4.   </a:t>
            </a:r>
            <a:r>
              <a:rPr lang="en-US" sz="2200" b="1" err="1">
                <a:latin typeface="Arial"/>
                <a:ea typeface="Arial"/>
                <a:cs typeface="Arial"/>
              </a:rPr>
              <a:t>Quelles</a:t>
            </a:r>
            <a:r>
              <a:rPr lang="en-US" sz="2200" b="1" i="0">
                <a:latin typeface="Arial"/>
                <a:ea typeface="Arial"/>
                <a:cs typeface="Arial"/>
              </a:rPr>
              <a:t> </a:t>
            </a:r>
            <a:r>
              <a:rPr lang="en-US" sz="2200" b="1" i="0" err="1">
                <a:latin typeface="Arial"/>
                <a:ea typeface="Arial"/>
                <a:cs typeface="Arial"/>
              </a:rPr>
              <a:t>sont</a:t>
            </a:r>
            <a:r>
              <a:rPr lang="en-US" sz="2200" b="1" i="0">
                <a:latin typeface="Arial"/>
                <a:ea typeface="Arial"/>
                <a:cs typeface="Arial"/>
              </a:rPr>
              <a:t> les spécialités du Canada ?</a:t>
            </a:r>
          </a:p>
          <a:p>
            <a:r>
              <a:rPr lang="en-US" sz="2200">
                <a:latin typeface="Arial"/>
                <a:ea typeface="Arial"/>
                <a:cs typeface="Arial"/>
              </a:rPr>
              <a:t>   </a:t>
            </a:r>
            <a:r>
              <a:rPr lang="en-US" sz="2200" b="0" i="0">
                <a:latin typeface="Arial"/>
                <a:ea typeface="Arial"/>
                <a:cs typeface="Arial"/>
              </a:rPr>
              <a:t>a) Poutine et sirop </a:t>
            </a:r>
            <a:r>
              <a:rPr lang="en-US" sz="2200" b="0" i="0" err="1">
                <a:latin typeface="Arial"/>
                <a:ea typeface="Arial"/>
                <a:cs typeface="Arial"/>
              </a:rPr>
              <a:t>d’érable</a:t>
            </a:r>
            <a:endParaRPr lang="en-US" sz="2200" b="0" i="0">
              <a:latin typeface="Arial"/>
              <a:ea typeface="Arial"/>
              <a:cs typeface="Arial"/>
            </a:endParaRPr>
          </a:p>
          <a:p>
            <a:r>
              <a:rPr lang="en-US" sz="2200">
                <a:latin typeface="Arial"/>
                <a:ea typeface="Arial"/>
                <a:cs typeface="Arial"/>
              </a:rPr>
              <a:t>   </a:t>
            </a:r>
            <a:r>
              <a:rPr lang="en-US" sz="2200" b="0" i="0">
                <a:latin typeface="Arial"/>
                <a:ea typeface="Arial"/>
                <a:cs typeface="Arial"/>
              </a:rPr>
              <a:t>b) Pizza et </a:t>
            </a:r>
            <a:r>
              <a:rPr lang="en-US" sz="2200" b="0" i="0" err="1">
                <a:latin typeface="Arial"/>
                <a:ea typeface="Arial"/>
                <a:cs typeface="Arial"/>
              </a:rPr>
              <a:t>chocolat</a:t>
            </a:r>
            <a:endParaRPr lang="en-US" sz="2200" b="0" i="0">
              <a:latin typeface="Arial"/>
              <a:ea typeface="Arial"/>
              <a:cs typeface="Arial"/>
            </a:endParaRPr>
          </a:p>
          <a:p>
            <a:r>
              <a:rPr lang="en-US" sz="2200">
                <a:latin typeface="Arial"/>
                <a:ea typeface="Arial"/>
                <a:cs typeface="Arial"/>
              </a:rPr>
              <a:t>   </a:t>
            </a:r>
            <a:r>
              <a:rPr lang="en-US" sz="2200" b="0" i="0">
                <a:latin typeface="Arial"/>
                <a:ea typeface="Arial"/>
                <a:cs typeface="Arial"/>
              </a:rPr>
              <a:t>c) Sushi et ramen</a:t>
            </a:r>
          </a:p>
          <a:p>
            <a:r>
              <a:rPr lang="en-US" sz="2200" b="1">
                <a:latin typeface="Arial"/>
                <a:ea typeface="Arial"/>
                <a:cs typeface="Arial"/>
              </a:rPr>
              <a:t>5.   Quels</a:t>
            </a:r>
            <a:r>
              <a:rPr lang="en-US" sz="2200" b="1" i="0">
                <a:latin typeface="Arial"/>
                <a:ea typeface="Arial"/>
                <a:cs typeface="Arial"/>
              </a:rPr>
              <a:t> </a:t>
            </a:r>
            <a:r>
              <a:rPr lang="en-US" sz="2200" b="1" i="0" err="1">
                <a:latin typeface="Arial"/>
                <a:ea typeface="Arial"/>
                <a:cs typeface="Arial"/>
              </a:rPr>
              <a:t>animaux</a:t>
            </a:r>
            <a:r>
              <a:rPr lang="en-US" sz="2200" b="1" i="0">
                <a:latin typeface="Arial"/>
                <a:ea typeface="Arial"/>
                <a:cs typeface="Arial"/>
              </a:rPr>
              <a:t> </a:t>
            </a:r>
            <a:r>
              <a:rPr lang="en-US" sz="2200" b="1" i="0" err="1">
                <a:latin typeface="Arial"/>
                <a:ea typeface="Arial"/>
                <a:cs typeface="Arial"/>
              </a:rPr>
              <a:t>peut</a:t>
            </a:r>
            <a:r>
              <a:rPr lang="en-US" sz="2200" b="1" i="0">
                <a:latin typeface="Arial"/>
                <a:ea typeface="Arial"/>
                <a:cs typeface="Arial"/>
              </a:rPr>
              <a:t>-on voir au Canada ?</a:t>
            </a:r>
          </a:p>
          <a:p>
            <a:r>
              <a:rPr lang="en-US" sz="2200">
                <a:latin typeface="Arial"/>
                <a:ea typeface="Arial"/>
                <a:cs typeface="Arial"/>
              </a:rPr>
              <a:t>    </a:t>
            </a:r>
            <a:r>
              <a:rPr lang="en-US" sz="2200" b="0" i="0">
                <a:latin typeface="Arial"/>
                <a:ea typeface="Arial"/>
                <a:cs typeface="Arial"/>
              </a:rPr>
              <a:t>a) Wapiti, </a:t>
            </a:r>
            <a:r>
              <a:rPr lang="en-US" sz="2200" b="0" i="0" err="1">
                <a:latin typeface="Arial"/>
                <a:ea typeface="Arial"/>
                <a:cs typeface="Arial"/>
              </a:rPr>
              <a:t>Orque</a:t>
            </a:r>
            <a:r>
              <a:rPr lang="en-US" sz="2200" b="0" i="0">
                <a:latin typeface="Arial"/>
                <a:ea typeface="Arial"/>
                <a:cs typeface="Arial"/>
              </a:rPr>
              <a:t>, Castor, Loup gris, </a:t>
            </a:r>
            <a:r>
              <a:rPr lang="en-US" sz="2200" b="0" i="0" err="1">
                <a:latin typeface="Arial"/>
                <a:ea typeface="Arial"/>
                <a:cs typeface="Arial"/>
              </a:rPr>
              <a:t>Macareux</a:t>
            </a:r>
            <a:r>
              <a:rPr lang="en-US" sz="2200" b="0" i="0">
                <a:latin typeface="Arial"/>
                <a:ea typeface="Arial"/>
                <a:cs typeface="Arial"/>
              </a:rPr>
              <a:t> </a:t>
            </a:r>
            <a:r>
              <a:rPr lang="en-US" sz="2200" b="0" i="0" err="1">
                <a:latin typeface="Arial"/>
                <a:ea typeface="Arial"/>
                <a:cs typeface="Arial"/>
              </a:rPr>
              <a:t>moine</a:t>
            </a:r>
            <a:endParaRPr lang="en-US" sz="2200" b="0" i="0">
              <a:latin typeface="Arial"/>
              <a:ea typeface="Arial"/>
              <a:cs typeface="Arial"/>
            </a:endParaRPr>
          </a:p>
          <a:p>
            <a:r>
              <a:rPr lang="en-US" sz="2200">
                <a:latin typeface="Arial"/>
                <a:ea typeface="Arial"/>
                <a:cs typeface="Arial"/>
              </a:rPr>
              <a:t>    </a:t>
            </a:r>
            <a:r>
              <a:rPr lang="en-US" sz="2200" b="0" i="0">
                <a:latin typeface="Arial"/>
                <a:ea typeface="Arial"/>
                <a:cs typeface="Arial"/>
              </a:rPr>
              <a:t>b) </a:t>
            </a:r>
            <a:r>
              <a:rPr lang="en-US" sz="2200" b="0" i="0" err="1">
                <a:latin typeface="Arial"/>
                <a:ea typeface="Arial"/>
                <a:cs typeface="Arial"/>
              </a:rPr>
              <a:t>Kangourou</a:t>
            </a:r>
            <a:r>
              <a:rPr lang="en-US" sz="2200" b="0" i="0">
                <a:latin typeface="Arial"/>
                <a:ea typeface="Arial"/>
                <a:cs typeface="Arial"/>
              </a:rPr>
              <a:t>, Panda, Lion</a:t>
            </a:r>
            <a:r>
              <a:rPr lang="en-US" sz="2200">
                <a:latin typeface="Arial"/>
                <a:ea typeface="Arial"/>
                <a:cs typeface="Arial"/>
              </a:rPr>
              <a:t>, </a:t>
            </a:r>
            <a:r>
              <a:rPr lang="en-US" sz="2200" err="1">
                <a:latin typeface="Arial"/>
                <a:ea typeface="Arial"/>
                <a:cs typeface="Arial"/>
              </a:rPr>
              <a:t>Guèpard</a:t>
            </a:r>
            <a:endParaRPr lang="en-US" sz="2200" b="0" i="0" err="1">
              <a:latin typeface="Arial"/>
              <a:ea typeface="Arial"/>
              <a:cs typeface="Arial"/>
            </a:endParaRPr>
          </a:p>
          <a:p>
            <a:r>
              <a:rPr lang="en-US" sz="2200">
                <a:latin typeface="Arial"/>
                <a:ea typeface="Arial"/>
                <a:cs typeface="Arial"/>
              </a:rPr>
              <a:t>    </a:t>
            </a:r>
            <a:r>
              <a:rPr lang="en-US" sz="2200" b="0" i="0">
                <a:latin typeface="Arial"/>
                <a:ea typeface="Arial"/>
                <a:cs typeface="Arial"/>
              </a:rPr>
              <a:t>c) </a:t>
            </a:r>
            <a:r>
              <a:rPr lang="en-US" sz="2200" b="0" i="0" err="1">
                <a:latin typeface="Arial"/>
                <a:ea typeface="Arial"/>
                <a:cs typeface="Arial"/>
              </a:rPr>
              <a:t>Pingouin</a:t>
            </a:r>
            <a:r>
              <a:rPr lang="en-US" sz="2200" b="0" i="0">
                <a:latin typeface="Arial"/>
                <a:ea typeface="Arial"/>
                <a:cs typeface="Arial"/>
              </a:rPr>
              <a:t>, Koala, Tigre</a:t>
            </a:r>
          </a:p>
          <a:p>
            <a:pPr algn="ctr"/>
            <a:endParaRPr lang="en-US" sz="2250">
              <a:ea typeface="Calibri"/>
              <a:cs typeface="Calibri"/>
            </a:endParaRPr>
          </a:p>
        </p:txBody>
      </p:sp>
      <p:pic>
        <p:nvPicPr>
          <p:cNvPr id="10" name="Graphic 9" descr="Customer review with solid fill">
            <a:extLst>
              <a:ext uri="{FF2B5EF4-FFF2-40B4-BE49-F238E27FC236}">
                <a16:creationId xmlns:a16="http://schemas.microsoft.com/office/drawing/2014/main" id="{5B288915-1E64-390F-54A2-DE660A66D6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136605" y="548679"/>
            <a:ext cx="3220072" cy="3267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9703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Rectangle 61">
            <a:extLst>
              <a:ext uri="{FF2B5EF4-FFF2-40B4-BE49-F238E27FC236}">
                <a16:creationId xmlns:a16="http://schemas.microsoft.com/office/drawing/2014/main" id="{1A9F7B4E-B03D-4F64-BE33-00D074458D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 3" descr="Les 8 plus beaux lacs du Canada">
            <a:extLst>
              <a:ext uri="{FF2B5EF4-FFF2-40B4-BE49-F238E27FC236}">
                <a16:creationId xmlns:a16="http://schemas.microsoft.com/office/drawing/2014/main" id="{AB6AE5E3-C7E0-6BFC-428C-F29739B517D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0000"/>
          </a:blip>
          <a:srcRect b="16667"/>
          <a:stretch>
            <a:fillRect/>
          </a:stretch>
        </p:blipFill>
        <p:spPr>
          <a:xfrm>
            <a:off x="20" y="10"/>
            <a:ext cx="12191979" cy="685799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5AE27BC1-F3B7-4C0A-B5B3-3B5670933D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365125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5400" u="sng">
                <a:solidFill>
                  <a:schemeClr val="bg1"/>
                </a:solidFill>
              </a:rPr>
              <a:t>Sommaire</a:t>
            </a:r>
          </a:p>
        </p:txBody>
      </p:sp>
      <p:sp>
        <p:nvSpPr>
          <p:cNvPr id="64" name="sketchy line">
            <a:extLst>
              <a:ext uri="{FF2B5EF4-FFF2-40B4-BE49-F238E27FC236}">
                <a16:creationId xmlns:a16="http://schemas.microsoft.com/office/drawing/2014/main" id="{7E2BE7F7-CA89-4002-ACCE-A478AEA24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4399" y="1681544"/>
            <a:ext cx="9692640" cy="18288"/>
          </a:xfrm>
          <a:custGeom>
            <a:avLst/>
            <a:gdLst>
              <a:gd name="csX0" fmla="*/ 0 w 9692640"/>
              <a:gd name="csY0" fmla="*/ 0 h 18288"/>
              <a:gd name="csX1" fmla="*/ 401552 w 9692640"/>
              <a:gd name="csY1" fmla="*/ 0 h 18288"/>
              <a:gd name="csX2" fmla="*/ 996957 w 9692640"/>
              <a:gd name="csY2" fmla="*/ 0 h 18288"/>
              <a:gd name="csX3" fmla="*/ 1398509 w 9692640"/>
              <a:gd name="csY3" fmla="*/ 0 h 18288"/>
              <a:gd name="csX4" fmla="*/ 2090841 w 9692640"/>
              <a:gd name="csY4" fmla="*/ 0 h 18288"/>
              <a:gd name="csX5" fmla="*/ 2686246 w 9692640"/>
              <a:gd name="csY5" fmla="*/ 0 h 18288"/>
              <a:gd name="csX6" fmla="*/ 3475504 w 9692640"/>
              <a:gd name="csY6" fmla="*/ 0 h 18288"/>
              <a:gd name="csX7" fmla="*/ 4361688 w 9692640"/>
              <a:gd name="csY7" fmla="*/ 0 h 18288"/>
              <a:gd name="csX8" fmla="*/ 5054019 w 9692640"/>
              <a:gd name="csY8" fmla="*/ 0 h 18288"/>
              <a:gd name="csX9" fmla="*/ 5940204 w 9692640"/>
              <a:gd name="csY9" fmla="*/ 0 h 18288"/>
              <a:gd name="csX10" fmla="*/ 6632535 w 9692640"/>
              <a:gd name="csY10" fmla="*/ 0 h 18288"/>
              <a:gd name="csX11" fmla="*/ 7034087 w 9692640"/>
              <a:gd name="csY11" fmla="*/ 0 h 18288"/>
              <a:gd name="csX12" fmla="*/ 7532566 w 9692640"/>
              <a:gd name="csY12" fmla="*/ 0 h 18288"/>
              <a:gd name="csX13" fmla="*/ 8418750 w 9692640"/>
              <a:gd name="csY13" fmla="*/ 0 h 18288"/>
              <a:gd name="csX14" fmla="*/ 9692640 w 9692640"/>
              <a:gd name="csY14" fmla="*/ 0 h 18288"/>
              <a:gd name="csX15" fmla="*/ 9692640 w 9692640"/>
              <a:gd name="csY15" fmla="*/ 18288 h 18288"/>
              <a:gd name="csX16" fmla="*/ 9000309 w 9692640"/>
              <a:gd name="csY16" fmla="*/ 18288 h 18288"/>
              <a:gd name="csX17" fmla="*/ 8307977 w 9692640"/>
              <a:gd name="csY17" fmla="*/ 18288 h 18288"/>
              <a:gd name="csX18" fmla="*/ 7712572 w 9692640"/>
              <a:gd name="csY18" fmla="*/ 18288 h 18288"/>
              <a:gd name="csX19" fmla="*/ 7214093 w 9692640"/>
              <a:gd name="csY19" fmla="*/ 18288 h 18288"/>
              <a:gd name="csX20" fmla="*/ 6327909 w 9692640"/>
              <a:gd name="csY20" fmla="*/ 18288 h 18288"/>
              <a:gd name="csX21" fmla="*/ 5635578 w 9692640"/>
              <a:gd name="csY21" fmla="*/ 18288 h 18288"/>
              <a:gd name="csX22" fmla="*/ 4846320 w 9692640"/>
              <a:gd name="csY22" fmla="*/ 18288 h 18288"/>
              <a:gd name="csX23" fmla="*/ 4444768 w 9692640"/>
              <a:gd name="csY23" fmla="*/ 18288 h 18288"/>
              <a:gd name="csX24" fmla="*/ 3946289 w 9692640"/>
              <a:gd name="csY24" fmla="*/ 18288 h 18288"/>
              <a:gd name="csX25" fmla="*/ 3253958 w 9692640"/>
              <a:gd name="csY25" fmla="*/ 18288 h 18288"/>
              <a:gd name="csX26" fmla="*/ 2464700 w 9692640"/>
              <a:gd name="csY26" fmla="*/ 18288 h 18288"/>
              <a:gd name="csX27" fmla="*/ 2063148 w 9692640"/>
              <a:gd name="csY27" fmla="*/ 18288 h 18288"/>
              <a:gd name="csX28" fmla="*/ 1661595 w 9692640"/>
              <a:gd name="csY28" fmla="*/ 18288 h 18288"/>
              <a:gd name="csX29" fmla="*/ 969264 w 9692640"/>
              <a:gd name="csY29" fmla="*/ 18288 h 18288"/>
              <a:gd name="csX30" fmla="*/ 0 w 9692640"/>
              <a:gd name="csY30" fmla="*/ 18288 h 18288"/>
              <a:gd name="csX31" fmla="*/ 0 w 9692640"/>
              <a:gd name="csY31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</a:cxnLst>
            <a:rect l="l" t="t" r="r" b="b"/>
            <a:pathLst>
              <a:path w="9692640" h="18288" fill="none" extrusionOk="0">
                <a:moveTo>
                  <a:pt x="0" y="0"/>
                </a:moveTo>
                <a:cubicBezTo>
                  <a:pt x="142992" y="4732"/>
                  <a:pt x="265909" y="-3365"/>
                  <a:pt x="401552" y="0"/>
                </a:cubicBezTo>
                <a:cubicBezTo>
                  <a:pt x="537195" y="3365"/>
                  <a:pt x="738153" y="6482"/>
                  <a:pt x="996957" y="0"/>
                </a:cubicBezTo>
                <a:cubicBezTo>
                  <a:pt x="1255762" y="-6482"/>
                  <a:pt x="1280511" y="12509"/>
                  <a:pt x="1398509" y="0"/>
                </a:cubicBezTo>
                <a:cubicBezTo>
                  <a:pt x="1516507" y="-12509"/>
                  <a:pt x="1782573" y="-31523"/>
                  <a:pt x="2090841" y="0"/>
                </a:cubicBezTo>
                <a:cubicBezTo>
                  <a:pt x="2399109" y="31523"/>
                  <a:pt x="2488380" y="26286"/>
                  <a:pt x="2686246" y="0"/>
                </a:cubicBezTo>
                <a:cubicBezTo>
                  <a:pt x="2884112" y="-26286"/>
                  <a:pt x="3186024" y="-14734"/>
                  <a:pt x="3475504" y="0"/>
                </a:cubicBezTo>
                <a:cubicBezTo>
                  <a:pt x="3764984" y="14734"/>
                  <a:pt x="4053017" y="43292"/>
                  <a:pt x="4361688" y="0"/>
                </a:cubicBezTo>
                <a:cubicBezTo>
                  <a:pt x="4670359" y="-43292"/>
                  <a:pt x="4736164" y="-729"/>
                  <a:pt x="5054019" y="0"/>
                </a:cubicBezTo>
                <a:cubicBezTo>
                  <a:pt x="5371874" y="729"/>
                  <a:pt x="5543528" y="-22963"/>
                  <a:pt x="5940204" y="0"/>
                </a:cubicBezTo>
                <a:cubicBezTo>
                  <a:pt x="6336881" y="22963"/>
                  <a:pt x="6423838" y="6469"/>
                  <a:pt x="6632535" y="0"/>
                </a:cubicBezTo>
                <a:cubicBezTo>
                  <a:pt x="6841232" y="-6469"/>
                  <a:pt x="6852819" y="17036"/>
                  <a:pt x="7034087" y="0"/>
                </a:cubicBezTo>
                <a:cubicBezTo>
                  <a:pt x="7215355" y="-17036"/>
                  <a:pt x="7313136" y="11151"/>
                  <a:pt x="7532566" y="0"/>
                </a:cubicBezTo>
                <a:cubicBezTo>
                  <a:pt x="7751996" y="-11151"/>
                  <a:pt x="8015001" y="25614"/>
                  <a:pt x="8418750" y="0"/>
                </a:cubicBezTo>
                <a:cubicBezTo>
                  <a:pt x="8822499" y="-25614"/>
                  <a:pt x="9163239" y="48603"/>
                  <a:pt x="9692640" y="0"/>
                </a:cubicBezTo>
                <a:cubicBezTo>
                  <a:pt x="9691955" y="4437"/>
                  <a:pt x="9693170" y="10717"/>
                  <a:pt x="9692640" y="18288"/>
                </a:cubicBezTo>
                <a:cubicBezTo>
                  <a:pt x="9545125" y="42172"/>
                  <a:pt x="9164259" y="6706"/>
                  <a:pt x="9000309" y="18288"/>
                </a:cubicBezTo>
                <a:cubicBezTo>
                  <a:pt x="8836359" y="29870"/>
                  <a:pt x="8521035" y="-14108"/>
                  <a:pt x="8307977" y="18288"/>
                </a:cubicBezTo>
                <a:cubicBezTo>
                  <a:pt x="8094919" y="50684"/>
                  <a:pt x="7881757" y="11235"/>
                  <a:pt x="7712572" y="18288"/>
                </a:cubicBezTo>
                <a:cubicBezTo>
                  <a:pt x="7543387" y="25341"/>
                  <a:pt x="7358861" y="20625"/>
                  <a:pt x="7214093" y="18288"/>
                </a:cubicBezTo>
                <a:cubicBezTo>
                  <a:pt x="7069325" y="15951"/>
                  <a:pt x="6523705" y="52160"/>
                  <a:pt x="6327909" y="18288"/>
                </a:cubicBezTo>
                <a:cubicBezTo>
                  <a:pt x="6132113" y="-15584"/>
                  <a:pt x="5923847" y="21204"/>
                  <a:pt x="5635578" y="18288"/>
                </a:cubicBezTo>
                <a:cubicBezTo>
                  <a:pt x="5347309" y="15372"/>
                  <a:pt x="5114749" y="50642"/>
                  <a:pt x="4846320" y="18288"/>
                </a:cubicBezTo>
                <a:cubicBezTo>
                  <a:pt x="4577891" y="-14066"/>
                  <a:pt x="4576701" y="1487"/>
                  <a:pt x="4444768" y="18288"/>
                </a:cubicBezTo>
                <a:cubicBezTo>
                  <a:pt x="4312835" y="35089"/>
                  <a:pt x="4112575" y="15158"/>
                  <a:pt x="3946289" y="18288"/>
                </a:cubicBezTo>
                <a:cubicBezTo>
                  <a:pt x="3780003" y="21418"/>
                  <a:pt x="3396009" y="18797"/>
                  <a:pt x="3253958" y="18288"/>
                </a:cubicBezTo>
                <a:cubicBezTo>
                  <a:pt x="3111907" y="17779"/>
                  <a:pt x="2760272" y="57223"/>
                  <a:pt x="2464700" y="18288"/>
                </a:cubicBezTo>
                <a:cubicBezTo>
                  <a:pt x="2169128" y="-20647"/>
                  <a:pt x="2232262" y="7960"/>
                  <a:pt x="2063148" y="18288"/>
                </a:cubicBezTo>
                <a:cubicBezTo>
                  <a:pt x="1894034" y="28616"/>
                  <a:pt x="1799338" y="3019"/>
                  <a:pt x="1661595" y="18288"/>
                </a:cubicBezTo>
                <a:cubicBezTo>
                  <a:pt x="1523852" y="33557"/>
                  <a:pt x="1113928" y="-4352"/>
                  <a:pt x="969264" y="18288"/>
                </a:cubicBezTo>
                <a:cubicBezTo>
                  <a:pt x="824600" y="40928"/>
                  <a:pt x="356149" y="-3128"/>
                  <a:pt x="0" y="18288"/>
                </a:cubicBezTo>
                <a:cubicBezTo>
                  <a:pt x="-540" y="12521"/>
                  <a:pt x="894" y="7749"/>
                  <a:pt x="0" y="0"/>
                </a:cubicBezTo>
                <a:close/>
              </a:path>
              <a:path w="9692640" h="18288" stroke="0" extrusionOk="0">
                <a:moveTo>
                  <a:pt x="0" y="0"/>
                </a:moveTo>
                <a:cubicBezTo>
                  <a:pt x="162642" y="3864"/>
                  <a:pt x="346119" y="-18364"/>
                  <a:pt x="498479" y="0"/>
                </a:cubicBezTo>
                <a:cubicBezTo>
                  <a:pt x="650839" y="18364"/>
                  <a:pt x="712065" y="-9389"/>
                  <a:pt x="900031" y="0"/>
                </a:cubicBezTo>
                <a:cubicBezTo>
                  <a:pt x="1087997" y="9389"/>
                  <a:pt x="1177291" y="3685"/>
                  <a:pt x="1398509" y="0"/>
                </a:cubicBezTo>
                <a:cubicBezTo>
                  <a:pt x="1619727" y="-3685"/>
                  <a:pt x="1874008" y="-8897"/>
                  <a:pt x="2090841" y="0"/>
                </a:cubicBezTo>
                <a:cubicBezTo>
                  <a:pt x="2307674" y="8897"/>
                  <a:pt x="2573432" y="-313"/>
                  <a:pt x="2880099" y="0"/>
                </a:cubicBezTo>
                <a:cubicBezTo>
                  <a:pt x="3186766" y="313"/>
                  <a:pt x="3422577" y="10664"/>
                  <a:pt x="3766283" y="0"/>
                </a:cubicBezTo>
                <a:cubicBezTo>
                  <a:pt x="4109989" y="-10664"/>
                  <a:pt x="4342683" y="-32873"/>
                  <a:pt x="4652467" y="0"/>
                </a:cubicBezTo>
                <a:cubicBezTo>
                  <a:pt x="4962251" y="32873"/>
                  <a:pt x="5122120" y="29155"/>
                  <a:pt x="5247872" y="0"/>
                </a:cubicBezTo>
                <a:cubicBezTo>
                  <a:pt x="5373625" y="-29155"/>
                  <a:pt x="5749491" y="1706"/>
                  <a:pt x="6037130" y="0"/>
                </a:cubicBezTo>
                <a:cubicBezTo>
                  <a:pt x="6324769" y="-1706"/>
                  <a:pt x="6531407" y="1172"/>
                  <a:pt x="6729461" y="0"/>
                </a:cubicBezTo>
                <a:cubicBezTo>
                  <a:pt x="6927515" y="-1172"/>
                  <a:pt x="7096794" y="-1520"/>
                  <a:pt x="7324867" y="0"/>
                </a:cubicBezTo>
                <a:cubicBezTo>
                  <a:pt x="7552940" y="1520"/>
                  <a:pt x="7878827" y="-17110"/>
                  <a:pt x="8114124" y="0"/>
                </a:cubicBezTo>
                <a:cubicBezTo>
                  <a:pt x="8349421" y="17110"/>
                  <a:pt x="8334208" y="15114"/>
                  <a:pt x="8515677" y="0"/>
                </a:cubicBezTo>
                <a:cubicBezTo>
                  <a:pt x="8697146" y="-15114"/>
                  <a:pt x="9236164" y="22466"/>
                  <a:pt x="9692640" y="0"/>
                </a:cubicBezTo>
                <a:cubicBezTo>
                  <a:pt x="9692735" y="8251"/>
                  <a:pt x="9692514" y="12333"/>
                  <a:pt x="9692640" y="18288"/>
                </a:cubicBezTo>
                <a:cubicBezTo>
                  <a:pt x="9410102" y="47398"/>
                  <a:pt x="9172773" y="7109"/>
                  <a:pt x="9000309" y="18288"/>
                </a:cubicBezTo>
                <a:cubicBezTo>
                  <a:pt x="8827845" y="29467"/>
                  <a:pt x="8713608" y="28372"/>
                  <a:pt x="8501830" y="18288"/>
                </a:cubicBezTo>
                <a:cubicBezTo>
                  <a:pt x="8290052" y="8204"/>
                  <a:pt x="7893416" y="3561"/>
                  <a:pt x="7712572" y="18288"/>
                </a:cubicBezTo>
                <a:cubicBezTo>
                  <a:pt x="7531728" y="33015"/>
                  <a:pt x="7480716" y="17052"/>
                  <a:pt x="7311020" y="18288"/>
                </a:cubicBezTo>
                <a:cubicBezTo>
                  <a:pt x="7141324" y="19524"/>
                  <a:pt x="6962706" y="15975"/>
                  <a:pt x="6618688" y="18288"/>
                </a:cubicBezTo>
                <a:cubicBezTo>
                  <a:pt x="6274670" y="20601"/>
                  <a:pt x="6230664" y="-1692"/>
                  <a:pt x="6120210" y="18288"/>
                </a:cubicBezTo>
                <a:cubicBezTo>
                  <a:pt x="6009756" y="38268"/>
                  <a:pt x="5442516" y="28115"/>
                  <a:pt x="5234026" y="18288"/>
                </a:cubicBezTo>
                <a:cubicBezTo>
                  <a:pt x="5025536" y="8461"/>
                  <a:pt x="4953693" y="18182"/>
                  <a:pt x="4832473" y="18288"/>
                </a:cubicBezTo>
                <a:cubicBezTo>
                  <a:pt x="4711253" y="18394"/>
                  <a:pt x="4414565" y="-11251"/>
                  <a:pt x="4140142" y="18288"/>
                </a:cubicBezTo>
                <a:cubicBezTo>
                  <a:pt x="3865719" y="47827"/>
                  <a:pt x="3819081" y="16772"/>
                  <a:pt x="3738590" y="18288"/>
                </a:cubicBezTo>
                <a:cubicBezTo>
                  <a:pt x="3658099" y="19804"/>
                  <a:pt x="3427576" y="1385"/>
                  <a:pt x="3240111" y="18288"/>
                </a:cubicBezTo>
                <a:cubicBezTo>
                  <a:pt x="3052646" y="35191"/>
                  <a:pt x="2749652" y="-13914"/>
                  <a:pt x="2450853" y="18288"/>
                </a:cubicBezTo>
                <a:cubicBezTo>
                  <a:pt x="2152054" y="50490"/>
                  <a:pt x="1928331" y="61101"/>
                  <a:pt x="1564669" y="18288"/>
                </a:cubicBezTo>
                <a:cubicBezTo>
                  <a:pt x="1201007" y="-24525"/>
                  <a:pt x="1217828" y="-275"/>
                  <a:pt x="1066190" y="18288"/>
                </a:cubicBezTo>
                <a:cubicBezTo>
                  <a:pt x="914552" y="36851"/>
                  <a:pt x="418290" y="-14785"/>
                  <a:pt x="0" y="18288"/>
                </a:cubicBezTo>
                <a:cubicBezTo>
                  <a:pt x="641" y="14236"/>
                  <a:pt x="889" y="7550"/>
                  <a:pt x="0" y="0"/>
                </a:cubicBezTo>
                <a:close/>
              </a:path>
            </a:pathLst>
          </a:custGeom>
          <a:solidFill>
            <a:srgbClr val="FFFFFF">
              <a:alpha val="75000"/>
            </a:srgbClr>
          </a:solidFill>
          <a:ln w="44450" cap="rnd">
            <a:solidFill>
              <a:schemeClr val="bg1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78CCA587-9299-4243-B767-70127A6BB0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2004446"/>
            <a:ext cx="10515600" cy="4176897"/>
          </a:xfrm>
        </p:spPr>
        <p:txBody>
          <a:bodyPr vert="horz" lIns="91440" tIns="45720" rIns="91440" bIns="45720" rtlCol="0" anchor="t">
            <a:normAutofit/>
          </a:bodyPr>
          <a:lstStyle/>
          <a:p>
            <a:pPr indent="-228600" algn="l">
              <a:buFont typeface="Arial" panose="020B0604020202020204" pitchFamily="34" charset="0"/>
              <a:buChar char="•"/>
            </a:pPr>
            <a:r>
              <a:rPr lang="en-US" sz="3000">
                <a:solidFill>
                  <a:schemeClr val="bg1"/>
                </a:solidFill>
              </a:rPr>
              <a:t>1. Histoire</a:t>
            </a:r>
            <a:endParaRPr lang="en-US" sz="3000">
              <a:solidFill>
                <a:schemeClr val="bg1"/>
              </a:solidFill>
              <a:ea typeface="Calibri"/>
              <a:cs typeface="Calibri"/>
            </a:endParaRPr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en-US" sz="3000">
                <a:solidFill>
                  <a:schemeClr val="bg1"/>
                </a:solidFill>
              </a:rPr>
              <a:t>2. </a:t>
            </a:r>
            <a:r>
              <a:rPr lang="en-US" sz="3000" err="1">
                <a:solidFill>
                  <a:schemeClr val="bg1"/>
                </a:solidFill>
              </a:rPr>
              <a:t>Géographie</a:t>
            </a:r>
            <a:endParaRPr lang="en-US" sz="3000">
              <a:solidFill>
                <a:schemeClr val="bg1"/>
              </a:solidFill>
              <a:ea typeface="Calibri"/>
              <a:cs typeface="Calibri"/>
            </a:endParaRPr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en-US" sz="3000">
                <a:solidFill>
                  <a:schemeClr val="bg1"/>
                </a:solidFill>
              </a:rPr>
              <a:t>3. Spécialités</a:t>
            </a:r>
            <a:endParaRPr lang="en-US" sz="3000">
              <a:solidFill>
                <a:schemeClr val="bg1"/>
              </a:solidFill>
              <a:ea typeface="Calibri"/>
              <a:cs typeface="Calibri"/>
            </a:endParaRPr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en-US" sz="3000">
                <a:solidFill>
                  <a:schemeClr val="bg1"/>
                </a:solidFill>
              </a:rPr>
              <a:t>4.Animaux</a:t>
            </a:r>
            <a:endParaRPr lang="en-US" sz="3000">
              <a:solidFill>
                <a:schemeClr val="bg1"/>
              </a:solidFill>
              <a:ea typeface="Calibri"/>
              <a:cs typeface="Calibri"/>
            </a:endParaRPr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en-US" sz="3000">
                <a:solidFill>
                  <a:schemeClr val="bg1"/>
                </a:solidFill>
              </a:rPr>
              <a:t>5. Sports</a:t>
            </a:r>
            <a:endParaRPr lang="en-US" sz="3000">
              <a:solidFill>
                <a:schemeClr val="bg1"/>
              </a:solidFill>
              <a:ea typeface="Calibri"/>
              <a:cs typeface="Calibri"/>
            </a:endParaRPr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en-US" sz="3000">
                <a:solidFill>
                  <a:schemeClr val="bg1"/>
                </a:solidFill>
                <a:ea typeface="Calibri"/>
                <a:cs typeface="Calibri"/>
              </a:rPr>
              <a:t>6. Quiz</a:t>
            </a:r>
            <a:endParaRPr lang="en-US" sz="3000">
              <a:solidFill>
                <a:schemeClr val="bg1"/>
              </a:solidFill>
            </a:endParaRPr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en-US" sz="3000">
                <a:solidFill>
                  <a:schemeClr val="bg1"/>
                </a:solidFill>
              </a:rPr>
              <a:t>7.Vidéo</a:t>
            </a:r>
            <a:endParaRPr lang="en-US" sz="3000">
              <a:solidFill>
                <a:schemeClr val="bg1"/>
              </a:solidFill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200634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8691A9A-F088-425A-AC24-4FAECAD074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26797" y="1796"/>
            <a:ext cx="2948425" cy="633143"/>
          </a:xfrm>
        </p:spPr>
        <p:txBody>
          <a:bodyPr vert="horz" lIns="51435" tIns="25718" rIns="51435" bIns="25718" rtlCol="0" anchor="ctr">
            <a:noAutofit/>
          </a:bodyPr>
          <a:lstStyle/>
          <a:p>
            <a:r>
              <a:rPr lang="fr-FR" sz="6000" u="sng" err="1">
                <a:ea typeface="Calibri Light"/>
                <a:cs typeface="Calibri Light"/>
              </a:rPr>
              <a:t>Histoir</a:t>
            </a:r>
            <a:r>
              <a:rPr lang="fr-FR" sz="6000" u="sng">
                <a:ea typeface="Calibri Light"/>
                <a:cs typeface="Calibri Light"/>
              </a:rPr>
              <a:t>e</a:t>
            </a:r>
          </a:p>
        </p:txBody>
      </p:sp>
      <p:pic>
        <p:nvPicPr>
          <p:cNvPr id="8" name="Espace réservé du contenu 7" descr="Les voix de la terre Nous ne sommes pas seuls - Les Autochtones à travers  le monde | Premières Nations">
            <a:extLst>
              <a:ext uri="{FF2B5EF4-FFF2-40B4-BE49-F238E27FC236}">
                <a16:creationId xmlns:a16="http://schemas.microsoft.com/office/drawing/2014/main" id="{ADD6E4EA-A80A-D74F-A30E-E3DAFF0041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938" y="6461"/>
            <a:ext cx="7368420" cy="535952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7" name="Encre 6">
                <a:extLst>
                  <a:ext uri="{FF2B5EF4-FFF2-40B4-BE49-F238E27FC236}">
                    <a16:creationId xmlns:a16="http://schemas.microsoft.com/office/drawing/2014/main" id="{2B739FEE-3381-6E3C-26E7-E2B8A14F4B12}"/>
                  </a:ext>
                </a:extLst>
              </p14:cNvPr>
              <p14:cNvContentPartPr/>
              <p14:nvPr/>
            </p14:nvContentPartPr>
            <p14:xfrm>
              <a:off x="7625746" y="5172628"/>
              <a:ext cx="3728" cy="3728"/>
            </p14:xfrm>
          </p:contentPart>
        </mc:Choice>
        <mc:Fallback xmlns="">
          <p:pic>
            <p:nvPicPr>
              <p:cNvPr id="7" name="Encre 6">
                <a:extLst>
                  <a:ext uri="{FF2B5EF4-FFF2-40B4-BE49-F238E27FC236}">
                    <a16:creationId xmlns:a16="http://schemas.microsoft.com/office/drawing/2014/main" id="{2B739FEE-3381-6E3C-26E7-E2B8A14F4B12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439346" y="4986228"/>
                <a:ext cx="372800" cy="372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B69D010B-E817-6F3C-8CA2-39B9EB42DC3C}"/>
                  </a:ext>
                </a:extLst>
              </p14:cNvPr>
              <p14:cNvContentPartPr/>
              <p14:nvPr/>
            </p14:nvContentPartPr>
            <p14:xfrm>
              <a:off x="4590373" y="4015367"/>
              <a:ext cx="4352" cy="4352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B69D010B-E817-6F3C-8CA2-39B9EB42DC3C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481573" y="3906567"/>
                <a:ext cx="217600" cy="217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3" name="Encre 12">
                <a:extLst>
                  <a:ext uri="{FF2B5EF4-FFF2-40B4-BE49-F238E27FC236}">
                    <a16:creationId xmlns:a16="http://schemas.microsoft.com/office/drawing/2014/main" id="{676386A4-F7A3-EFFC-51D4-939DE033FFA6}"/>
                  </a:ext>
                </a:extLst>
              </p14:cNvPr>
              <p14:cNvContentPartPr/>
              <p14:nvPr/>
            </p14:nvContentPartPr>
            <p14:xfrm>
              <a:off x="5329372" y="4414381"/>
              <a:ext cx="4352" cy="4352"/>
            </p14:xfrm>
          </p:contentPart>
        </mc:Choice>
        <mc:Fallback xmlns="">
          <p:pic>
            <p:nvPicPr>
              <p:cNvPr id="13" name="Encre 12">
                <a:extLst>
                  <a:ext uri="{FF2B5EF4-FFF2-40B4-BE49-F238E27FC236}">
                    <a16:creationId xmlns:a16="http://schemas.microsoft.com/office/drawing/2014/main" id="{676386A4-F7A3-EFFC-51D4-939DE033FFA6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220572" y="4305581"/>
                <a:ext cx="217600" cy="217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4" name="Encre 13">
                <a:extLst>
                  <a:ext uri="{FF2B5EF4-FFF2-40B4-BE49-F238E27FC236}">
                    <a16:creationId xmlns:a16="http://schemas.microsoft.com/office/drawing/2014/main" id="{371B50B8-3847-3D60-59BD-955CF56EA7AA}"/>
                  </a:ext>
                </a:extLst>
              </p14:cNvPr>
              <p14:cNvContentPartPr/>
              <p14:nvPr/>
            </p14:nvContentPartPr>
            <p14:xfrm>
              <a:off x="5326052" y="4406633"/>
              <a:ext cx="4352" cy="4352"/>
            </p14:xfrm>
          </p:contentPart>
        </mc:Choice>
        <mc:Fallback xmlns="">
          <p:pic>
            <p:nvPicPr>
              <p:cNvPr id="14" name="Encre 13">
                <a:extLst>
                  <a:ext uri="{FF2B5EF4-FFF2-40B4-BE49-F238E27FC236}">
                    <a16:creationId xmlns:a16="http://schemas.microsoft.com/office/drawing/2014/main" id="{371B50B8-3847-3D60-59BD-955CF56EA7AA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217252" y="4297833"/>
                <a:ext cx="217600" cy="217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5" name="Encre 14">
                <a:extLst>
                  <a:ext uri="{FF2B5EF4-FFF2-40B4-BE49-F238E27FC236}">
                    <a16:creationId xmlns:a16="http://schemas.microsoft.com/office/drawing/2014/main" id="{EC70219E-9A59-69BE-0423-7A99A541503A}"/>
                  </a:ext>
                </a:extLst>
              </p14:cNvPr>
              <p14:cNvContentPartPr/>
              <p14:nvPr/>
            </p14:nvContentPartPr>
            <p14:xfrm>
              <a:off x="5351509" y="4416595"/>
              <a:ext cx="4352" cy="4352"/>
            </p14:xfrm>
          </p:contentPart>
        </mc:Choice>
        <mc:Fallback xmlns="">
          <p:pic>
            <p:nvPicPr>
              <p:cNvPr id="15" name="Encre 14">
                <a:extLst>
                  <a:ext uri="{FF2B5EF4-FFF2-40B4-BE49-F238E27FC236}">
                    <a16:creationId xmlns:a16="http://schemas.microsoft.com/office/drawing/2014/main" id="{EC70219E-9A59-69BE-0423-7A99A541503A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242709" y="4307795"/>
                <a:ext cx="217600" cy="217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6" name="Encre 15">
                <a:extLst>
                  <a:ext uri="{FF2B5EF4-FFF2-40B4-BE49-F238E27FC236}">
                    <a16:creationId xmlns:a16="http://schemas.microsoft.com/office/drawing/2014/main" id="{F323A091-2F06-B204-047D-3FDBF7311BBF}"/>
                  </a:ext>
                </a:extLst>
              </p14:cNvPr>
              <p14:cNvContentPartPr/>
              <p14:nvPr/>
            </p14:nvContentPartPr>
            <p14:xfrm>
              <a:off x="5351509" y="4416595"/>
              <a:ext cx="4352" cy="4352"/>
            </p14:xfrm>
          </p:contentPart>
        </mc:Choice>
        <mc:Fallback xmlns="">
          <p:pic>
            <p:nvPicPr>
              <p:cNvPr id="16" name="Encre 15">
                <a:extLst>
                  <a:ext uri="{FF2B5EF4-FFF2-40B4-BE49-F238E27FC236}">
                    <a16:creationId xmlns:a16="http://schemas.microsoft.com/office/drawing/2014/main" id="{F323A091-2F06-B204-047D-3FDBF7311BBF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242709" y="4307795"/>
                <a:ext cx="217600" cy="217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7" name="Encre 16">
                <a:extLst>
                  <a:ext uri="{FF2B5EF4-FFF2-40B4-BE49-F238E27FC236}">
                    <a16:creationId xmlns:a16="http://schemas.microsoft.com/office/drawing/2014/main" id="{096E9322-BC53-AD92-4556-41BCD485E78D}"/>
                  </a:ext>
                </a:extLst>
              </p14:cNvPr>
              <p14:cNvContentPartPr/>
              <p14:nvPr/>
            </p14:nvContentPartPr>
            <p14:xfrm>
              <a:off x="5351509" y="4416595"/>
              <a:ext cx="4352" cy="4352"/>
            </p14:xfrm>
          </p:contentPart>
        </mc:Choice>
        <mc:Fallback xmlns="">
          <p:pic>
            <p:nvPicPr>
              <p:cNvPr id="17" name="Encre 16">
                <a:extLst>
                  <a:ext uri="{FF2B5EF4-FFF2-40B4-BE49-F238E27FC236}">
                    <a16:creationId xmlns:a16="http://schemas.microsoft.com/office/drawing/2014/main" id="{096E9322-BC53-AD92-4556-41BCD485E78D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5242709" y="4389395"/>
                <a:ext cx="217600" cy="57664"/>
              </a:xfrm>
              <a:prstGeom prst="rect">
                <a:avLst/>
              </a:prstGeom>
            </p:spPr>
          </p:pic>
        </mc:Fallback>
      </mc:AlternateContent>
      <p:sp>
        <p:nvSpPr>
          <p:cNvPr id="21" name="ZoneTexte 20">
            <a:extLst>
              <a:ext uri="{FF2B5EF4-FFF2-40B4-BE49-F238E27FC236}">
                <a16:creationId xmlns:a16="http://schemas.microsoft.com/office/drawing/2014/main" id="{7561927A-E787-DECD-2D85-50C93286EB09}"/>
              </a:ext>
            </a:extLst>
          </p:cNvPr>
          <p:cNvSpPr txBox="1"/>
          <p:nvPr/>
        </p:nvSpPr>
        <p:spPr>
          <a:xfrm>
            <a:off x="7102336" y="2543797"/>
            <a:ext cx="1147970" cy="77152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51435" tIns="25718" rIns="51435" bIns="2571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fr-FR" sz="1013"/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5056203B-DAB9-9147-6618-D8526ACEEC2B}"/>
              </a:ext>
            </a:extLst>
          </p:cNvPr>
          <p:cNvSpPr txBox="1"/>
          <p:nvPr/>
        </p:nvSpPr>
        <p:spPr>
          <a:xfrm>
            <a:off x="7519948" y="1603951"/>
            <a:ext cx="4668391" cy="485325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51435" tIns="25718" rIns="51435" bIns="2571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/>
              <a:t>Avant les </a:t>
            </a:r>
            <a:r>
              <a:rPr lang="en-US" sz="2400" err="1"/>
              <a:t>Européens</a:t>
            </a:r>
            <a:r>
              <a:rPr lang="en-US" sz="2400"/>
              <a:t>, les </a:t>
            </a:r>
            <a:r>
              <a:rPr lang="en-US" sz="2400" err="1"/>
              <a:t>peuples</a:t>
            </a:r>
            <a:r>
              <a:rPr lang="en-US" sz="2400"/>
              <a:t> </a:t>
            </a:r>
            <a:r>
              <a:rPr lang="en-US" sz="2400" err="1"/>
              <a:t>Autochtones</a:t>
            </a:r>
            <a:r>
              <a:rPr lang="en-US" sz="2400"/>
              <a:t> </a:t>
            </a:r>
            <a:r>
              <a:rPr lang="en-US" sz="2400" err="1"/>
              <a:t>vivaient</a:t>
            </a:r>
            <a:r>
              <a:rPr lang="en-US" sz="2400"/>
              <a:t> </a:t>
            </a:r>
            <a:endParaRPr lang="en-US" sz="2400">
              <a:ea typeface="Calibri"/>
              <a:cs typeface="Calibri"/>
            </a:endParaRPr>
          </a:p>
          <a:p>
            <a:r>
              <a:rPr lang="en-US" sz="2400"/>
              <a:t>Après la Guerre de Sept Ans, le Canada </a:t>
            </a:r>
            <a:r>
              <a:rPr lang="en-US" sz="2400" err="1"/>
              <a:t>devient</a:t>
            </a:r>
            <a:r>
              <a:rPr lang="en-US" sz="2400"/>
              <a:t> </a:t>
            </a:r>
            <a:r>
              <a:rPr lang="en-US" sz="2400" err="1"/>
              <a:t>une</a:t>
            </a:r>
            <a:r>
              <a:rPr lang="en-US" sz="2400"/>
              <a:t> </a:t>
            </a:r>
            <a:r>
              <a:rPr lang="en-US" sz="2400" err="1"/>
              <a:t>colonie</a:t>
            </a:r>
            <a:r>
              <a:rPr lang="en-US" sz="2400"/>
              <a:t> du </a:t>
            </a:r>
            <a:r>
              <a:rPr lang="en-US" sz="2400" err="1"/>
              <a:t>Royaume</a:t>
            </a:r>
            <a:r>
              <a:rPr lang="en-US" sz="2400"/>
              <a:t>-Uni.</a:t>
            </a:r>
            <a:endParaRPr lang="en-US" sz="2400">
              <a:ea typeface="Calibri"/>
              <a:cs typeface="Calibri"/>
            </a:endParaRPr>
          </a:p>
          <a:p>
            <a:endParaRPr lang="en-US" sz="2400">
              <a:ea typeface="Calibri"/>
              <a:cs typeface="Calibri"/>
            </a:endParaRPr>
          </a:p>
          <a:p>
            <a:r>
              <a:rPr lang="en-US" sz="2400"/>
              <a:t>En 1867, </a:t>
            </a:r>
            <a:r>
              <a:rPr lang="en-US" sz="2400" err="1"/>
              <a:t>plusieurs</a:t>
            </a:r>
            <a:r>
              <a:rPr lang="en-US" sz="2400"/>
              <a:t> </a:t>
            </a:r>
            <a:r>
              <a:rPr lang="en-US" sz="2400" err="1"/>
              <a:t>territoires</a:t>
            </a:r>
            <a:r>
              <a:rPr lang="en-US" sz="2400"/>
              <a:t> se </a:t>
            </a:r>
            <a:r>
              <a:rPr lang="en-US" sz="2400" err="1"/>
              <a:t>réunissent</a:t>
            </a:r>
            <a:r>
              <a:rPr lang="en-US" sz="2400"/>
              <a:t> pour </a:t>
            </a:r>
            <a:r>
              <a:rPr lang="en-US" sz="2400" err="1"/>
              <a:t>créer</a:t>
            </a:r>
            <a:r>
              <a:rPr lang="en-US" sz="2400"/>
              <a:t> le Canada avec la Confédération canadienne de 1867.</a:t>
            </a:r>
            <a:endParaRPr lang="en-US" sz="2400">
              <a:ea typeface="Calibri"/>
              <a:cs typeface="Calibri"/>
            </a:endParaRPr>
          </a:p>
          <a:p>
            <a:endParaRPr lang="en-US" sz="2400">
              <a:ea typeface="Calibri"/>
              <a:cs typeface="Calibri"/>
            </a:endParaRPr>
          </a:p>
          <a:p>
            <a:r>
              <a:rPr lang="en-US" sz="2400"/>
              <a:t>Avec le temps, le Canada </a:t>
            </a:r>
            <a:r>
              <a:rPr lang="en-US" sz="2400" err="1"/>
              <a:t>devient</a:t>
            </a:r>
            <a:r>
              <a:rPr lang="en-US" sz="2400"/>
              <a:t> un pays </a:t>
            </a:r>
            <a:r>
              <a:rPr lang="en-US" sz="2400" err="1"/>
              <a:t>indépendant</a:t>
            </a:r>
            <a:r>
              <a:rPr lang="en-US" sz="2400"/>
              <a:t>.</a:t>
            </a:r>
            <a:endParaRPr lang="en-US" sz="2400">
              <a:ea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D914F70-621A-40CA-EC72-06C7512E0CF0}"/>
              </a:ext>
            </a:extLst>
          </p:cNvPr>
          <p:cNvSpPr txBox="1"/>
          <p:nvPr/>
        </p:nvSpPr>
        <p:spPr>
          <a:xfrm>
            <a:off x="7366002" y="808792"/>
            <a:ext cx="4478422" cy="107721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 u="sng">
                <a:solidFill>
                  <a:srgbClr val="000000"/>
                </a:solidFill>
                <a:latin typeface="Calibri"/>
                <a:ea typeface="Segoe UI"/>
                <a:cs typeface="Segoe UI"/>
              </a:rPr>
              <a:t>Les</a:t>
            </a:r>
            <a:r>
              <a:rPr lang="en-US" sz="3200" b="0" i="0" u="sng" strike="noStrike" baseline="0">
                <a:solidFill>
                  <a:srgbClr val="000000"/>
                </a:solidFill>
                <a:latin typeface="Calibri"/>
                <a:ea typeface="Segoe UI"/>
                <a:cs typeface="Segoe UI"/>
              </a:rPr>
              <a:t> </a:t>
            </a:r>
            <a:r>
              <a:rPr lang="en-US" sz="3200" b="0" i="0" u="sng" strike="noStrike" baseline="0" err="1">
                <a:solidFill>
                  <a:srgbClr val="000000"/>
                </a:solidFill>
                <a:latin typeface="Calibri"/>
                <a:ea typeface="Segoe UI"/>
                <a:cs typeface="Segoe UI"/>
              </a:rPr>
              <a:t>peuples</a:t>
            </a:r>
            <a:r>
              <a:rPr lang="en-US" sz="3200" b="0" i="0" u="sng" strike="noStrike" baseline="0">
                <a:solidFill>
                  <a:srgbClr val="000000"/>
                </a:solidFill>
                <a:latin typeface="Calibri"/>
                <a:ea typeface="Segoe UI"/>
                <a:cs typeface="Segoe UI"/>
              </a:rPr>
              <a:t> </a:t>
            </a:r>
            <a:r>
              <a:rPr lang="en-US" sz="3200" u="sng" err="1">
                <a:solidFill>
                  <a:srgbClr val="000000"/>
                </a:solidFill>
                <a:latin typeface="Calibri"/>
                <a:ea typeface="Segoe UI"/>
                <a:cs typeface="Segoe UI"/>
              </a:rPr>
              <a:t>Autochtones</a:t>
            </a:r>
            <a:endParaRPr lang="en-US" sz="3200" u="sng">
              <a:ea typeface="Calibri"/>
              <a:cs typeface="Calibri"/>
            </a:endParaRPr>
          </a:p>
          <a:p>
            <a:pPr algn="ctr"/>
            <a:endParaRPr lang="en-US" sz="3200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526308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0" name="Rectangle 39">
            <a:extLst>
              <a:ext uri="{FF2B5EF4-FFF2-40B4-BE49-F238E27FC236}">
                <a16:creationId xmlns:a16="http://schemas.microsoft.com/office/drawing/2014/main" id="{21A75659-5A6F-4F77-9679-678A00B9D8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Content Placeholder 9" descr="Battle of Quebec (1775) - Wikipedia">
            <a:extLst>
              <a:ext uri="{FF2B5EF4-FFF2-40B4-BE49-F238E27FC236}">
                <a16:creationId xmlns:a16="http://schemas.microsoft.com/office/drawing/2014/main" id="{11FB7E01-C4B7-6013-F643-EAA8524BF10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7259" t="6484" r="4136" b="2"/>
          <a:stretch>
            <a:fillRect/>
          </a:stretch>
        </p:blipFill>
        <p:spPr>
          <a:xfrm>
            <a:off x="20" y="10"/>
            <a:ext cx="8668492" cy="6857990"/>
          </a:xfrm>
          <a:prstGeom prst="rect">
            <a:avLst/>
          </a:prstGeom>
        </p:spPr>
      </p:pic>
      <p:sp>
        <p:nvSpPr>
          <p:cNvPr id="41" name="Rectangle 40">
            <a:extLst>
              <a:ext uri="{FF2B5EF4-FFF2-40B4-BE49-F238E27FC236}">
                <a16:creationId xmlns:a16="http://schemas.microsoft.com/office/drawing/2014/main" id="{E30A3A45-140E-431E-AED0-07EF836310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435399" y="0"/>
            <a:ext cx="9756601" cy="6858000"/>
          </a:xfrm>
          <a:prstGeom prst="rect">
            <a:avLst/>
          </a:prstGeom>
          <a:gradFill>
            <a:gsLst>
              <a:gs pos="53000">
                <a:schemeClr val="tx1"/>
              </a:gs>
              <a:gs pos="35000">
                <a:schemeClr val="tx1">
                  <a:alpha val="76000"/>
                </a:schemeClr>
              </a:gs>
              <a:gs pos="19000">
                <a:schemeClr val="tx1">
                  <a:alpha val="40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itle 1">
            <a:extLst>
              <a:ext uri="{FF2B5EF4-FFF2-40B4-BE49-F238E27FC236}">
                <a16:creationId xmlns:a16="http://schemas.microsoft.com/office/drawing/2014/main" id="{F9FC9326-4FC9-2017-8759-019BCEA9A9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3028" y="-242397"/>
            <a:ext cx="5189405" cy="884081"/>
          </a:xfrm>
        </p:spPr>
        <p:txBody>
          <a:bodyPr anchor="b">
            <a:noAutofit/>
          </a:bodyPr>
          <a:lstStyle/>
          <a:p>
            <a:r>
              <a:rPr lang="en-US" sz="4000" u="sng">
                <a:solidFill>
                  <a:schemeClr val="bg1"/>
                </a:solidFill>
                <a:ea typeface="Calibri Light"/>
                <a:cs typeface="Calibri Light"/>
              </a:rPr>
              <a:t>La guerre Canadienne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9B17D8-EA41-7EBD-BA02-AC0BB03DAB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33147" y="635837"/>
            <a:ext cx="5662866" cy="5728284"/>
          </a:xfrm>
          <a:noFill/>
          <a:ln>
            <a:noFill/>
          </a:ln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1800" b="1" u="sng">
                <a:solidFill>
                  <a:schemeClr val="bg1"/>
                </a:solidFill>
                <a:latin typeface="Arial"/>
                <a:cs typeface="Arial"/>
              </a:rPr>
              <a:t>Samuel de Champlain (1608)</a:t>
            </a:r>
            <a:br>
              <a:rPr lang="en-US" sz="1800" b="1" u="sng">
                <a:latin typeface="Arial"/>
                <a:cs typeface="Arial"/>
              </a:rPr>
            </a:br>
            <a:br>
              <a:rPr lang="en-US" sz="1800" b="1" u="sng">
                <a:latin typeface="Arial"/>
                <a:cs typeface="Arial"/>
              </a:rPr>
            </a:br>
            <a:r>
              <a:rPr lang="en-US" sz="1800">
                <a:solidFill>
                  <a:schemeClr val="bg1"/>
                </a:solidFill>
                <a:latin typeface="Arial"/>
                <a:cs typeface="Arial"/>
              </a:rPr>
              <a:t>En 1608, Samuel de Champlain </a:t>
            </a:r>
            <a:r>
              <a:rPr lang="en-US" sz="1800" err="1">
                <a:solidFill>
                  <a:schemeClr val="bg1"/>
                </a:solidFill>
                <a:latin typeface="Arial"/>
                <a:cs typeface="Arial"/>
              </a:rPr>
              <a:t>fonde</a:t>
            </a:r>
            <a:r>
              <a:rPr lang="en-US" sz="1800">
                <a:solidFill>
                  <a:schemeClr val="bg1"/>
                </a:solidFill>
                <a:latin typeface="Arial"/>
                <a:cs typeface="Arial"/>
              </a:rPr>
              <a:t> le Québec , la première </a:t>
            </a:r>
            <a:r>
              <a:rPr lang="en-US" sz="1800" err="1">
                <a:solidFill>
                  <a:schemeClr val="bg1"/>
                </a:solidFill>
                <a:latin typeface="Arial"/>
                <a:cs typeface="Arial"/>
              </a:rPr>
              <a:t>colonie</a:t>
            </a:r>
            <a:r>
              <a:rPr lang="en-US" sz="1800">
                <a:solidFill>
                  <a:schemeClr val="bg1"/>
                </a:solidFill>
                <a:latin typeface="Arial"/>
                <a:cs typeface="Arial"/>
              </a:rPr>
              <a:t> française </a:t>
            </a:r>
            <a:r>
              <a:rPr lang="en-US" sz="1800" err="1">
                <a:solidFill>
                  <a:schemeClr val="bg1"/>
                </a:solidFill>
                <a:latin typeface="Arial"/>
                <a:cs typeface="Arial"/>
              </a:rPr>
              <a:t>permanente</a:t>
            </a:r>
            <a:r>
              <a:rPr lang="en-US" sz="1800">
                <a:solidFill>
                  <a:schemeClr val="bg1"/>
                </a:solidFill>
                <a:latin typeface="Arial"/>
                <a:cs typeface="Arial"/>
              </a:rPr>
              <a:t>. Il </a:t>
            </a:r>
            <a:r>
              <a:rPr lang="en-US" sz="1800" err="1">
                <a:solidFill>
                  <a:schemeClr val="bg1"/>
                </a:solidFill>
                <a:latin typeface="Arial"/>
                <a:cs typeface="Arial"/>
              </a:rPr>
              <a:t>établit</a:t>
            </a:r>
            <a:r>
              <a:rPr lang="en-US" sz="1800">
                <a:solidFill>
                  <a:schemeClr val="bg1"/>
                </a:solidFill>
                <a:latin typeface="Arial"/>
                <a:cs typeface="Arial"/>
              </a:rPr>
              <a:t> des </a:t>
            </a:r>
            <a:r>
              <a:rPr lang="en-US" sz="1800" err="1">
                <a:solidFill>
                  <a:schemeClr val="bg1"/>
                </a:solidFill>
                <a:latin typeface="Arial"/>
                <a:cs typeface="Arial"/>
              </a:rPr>
              <a:t>échanges</a:t>
            </a:r>
            <a:r>
              <a:rPr lang="en-US" sz="1800">
                <a:solidFill>
                  <a:schemeClr val="bg1"/>
                </a:solidFill>
                <a:latin typeface="Arial"/>
                <a:cs typeface="Arial"/>
              </a:rPr>
              <a:t> avec les </a:t>
            </a:r>
            <a:r>
              <a:rPr lang="en-US" sz="1800" err="1">
                <a:solidFill>
                  <a:schemeClr val="bg1"/>
                </a:solidFill>
                <a:latin typeface="Arial"/>
                <a:cs typeface="Arial"/>
              </a:rPr>
              <a:t>peuples</a:t>
            </a:r>
            <a:r>
              <a:rPr lang="en-US" sz="180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1800" err="1">
                <a:solidFill>
                  <a:schemeClr val="bg1"/>
                </a:solidFill>
                <a:latin typeface="Arial"/>
                <a:cs typeface="Arial"/>
              </a:rPr>
              <a:t>autochtones</a:t>
            </a:r>
            <a:r>
              <a:rPr lang="en-US" sz="1800">
                <a:solidFill>
                  <a:schemeClr val="bg1"/>
                </a:solidFill>
                <a:latin typeface="Arial"/>
                <a:cs typeface="Arial"/>
              </a:rPr>
              <a:t> et </a:t>
            </a:r>
            <a:r>
              <a:rPr lang="en-US" sz="1800" err="1">
                <a:solidFill>
                  <a:schemeClr val="bg1"/>
                </a:solidFill>
                <a:latin typeface="Arial"/>
                <a:cs typeface="Arial"/>
              </a:rPr>
              <a:t>développe</a:t>
            </a:r>
            <a:r>
              <a:rPr lang="en-US" sz="1800">
                <a:solidFill>
                  <a:schemeClr val="bg1"/>
                </a:solidFill>
                <a:latin typeface="Arial"/>
                <a:cs typeface="Arial"/>
              </a:rPr>
              <a:t> le commerce.</a:t>
            </a:r>
            <a:endParaRPr lang="en-US">
              <a:solidFill>
                <a:schemeClr val="bg1"/>
              </a:solidFill>
              <a:latin typeface="Calibri" panose="020F0502020204030204"/>
              <a:ea typeface="Calibri" panose="020F0502020204030204"/>
              <a:cs typeface="Calibri" panose="020F0502020204030204"/>
            </a:endParaRPr>
          </a:p>
          <a:p>
            <a:pPr marL="0" indent="0">
              <a:buNone/>
            </a:pPr>
            <a:r>
              <a:rPr lang="en-US" sz="1800" b="1" u="sng">
                <a:solidFill>
                  <a:schemeClr val="bg1"/>
                </a:solidFill>
                <a:latin typeface="Arial"/>
                <a:cs typeface="Arial"/>
              </a:rPr>
              <a:t>La Bataille de Québec (1759)</a:t>
            </a:r>
            <a:br>
              <a:rPr lang="en-US" sz="1800" b="1" u="sng">
                <a:latin typeface="Arial"/>
                <a:cs typeface="Arial"/>
              </a:rPr>
            </a:br>
            <a:br>
              <a:rPr lang="en-US" sz="1800" u="sng">
                <a:latin typeface="Arial"/>
                <a:cs typeface="Arial"/>
              </a:rPr>
            </a:br>
            <a:r>
              <a:rPr lang="en-US" sz="1800">
                <a:solidFill>
                  <a:schemeClr val="bg1"/>
                </a:solidFill>
                <a:latin typeface="Arial"/>
                <a:cs typeface="Arial"/>
              </a:rPr>
              <a:t>En 1759, la Bataille des </a:t>
            </a:r>
            <a:r>
              <a:rPr lang="en-US" sz="1800" err="1">
                <a:solidFill>
                  <a:schemeClr val="bg1"/>
                </a:solidFill>
                <a:latin typeface="Arial"/>
                <a:cs typeface="Arial"/>
              </a:rPr>
              <a:t>plaines</a:t>
            </a:r>
            <a:r>
              <a:rPr lang="en-US" sz="180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1800" err="1">
                <a:solidFill>
                  <a:schemeClr val="bg1"/>
                </a:solidFill>
                <a:latin typeface="Arial"/>
                <a:cs typeface="Arial"/>
              </a:rPr>
              <a:t>d’Abraham</a:t>
            </a:r>
            <a:r>
              <a:rPr lang="en-US" sz="1800">
                <a:solidFill>
                  <a:schemeClr val="bg1"/>
                </a:solidFill>
                <a:latin typeface="Arial"/>
                <a:cs typeface="Arial"/>
              </a:rPr>
              <a:t> oppose les Français aux </a:t>
            </a:r>
            <a:r>
              <a:rPr lang="en-US" sz="1800" err="1">
                <a:solidFill>
                  <a:schemeClr val="bg1"/>
                </a:solidFill>
                <a:latin typeface="Arial"/>
                <a:cs typeface="Arial"/>
              </a:rPr>
              <a:t>Britanniques</a:t>
            </a:r>
            <a:r>
              <a:rPr lang="en-US" sz="1800">
                <a:solidFill>
                  <a:schemeClr val="bg1"/>
                </a:solidFill>
                <a:latin typeface="Arial"/>
                <a:cs typeface="Arial"/>
              </a:rPr>
              <a:t>. Les forces </a:t>
            </a:r>
            <a:r>
              <a:rPr lang="en-US" sz="1800" err="1">
                <a:solidFill>
                  <a:schemeClr val="bg1"/>
                </a:solidFill>
                <a:latin typeface="Arial"/>
                <a:cs typeface="Arial"/>
              </a:rPr>
              <a:t>françaises</a:t>
            </a:r>
            <a:r>
              <a:rPr lang="en-US" sz="180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1800" err="1">
                <a:solidFill>
                  <a:schemeClr val="bg1"/>
                </a:solidFill>
                <a:latin typeface="Arial"/>
                <a:cs typeface="Arial"/>
              </a:rPr>
              <a:t>sont</a:t>
            </a:r>
            <a:r>
              <a:rPr lang="en-US" sz="180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1800" err="1">
                <a:solidFill>
                  <a:schemeClr val="bg1"/>
                </a:solidFill>
                <a:latin typeface="Arial"/>
                <a:cs typeface="Arial"/>
              </a:rPr>
              <a:t>dirigées</a:t>
            </a:r>
            <a:r>
              <a:rPr lang="en-US" sz="1800">
                <a:solidFill>
                  <a:schemeClr val="bg1"/>
                </a:solidFill>
                <a:latin typeface="Arial"/>
                <a:cs typeface="Arial"/>
              </a:rPr>
              <a:t> par Louis-Joseph de Montcalm, et les </a:t>
            </a:r>
            <a:r>
              <a:rPr lang="en-US" sz="1800" err="1">
                <a:solidFill>
                  <a:schemeClr val="bg1"/>
                </a:solidFill>
                <a:latin typeface="Arial"/>
                <a:cs typeface="Arial"/>
              </a:rPr>
              <a:t>Britanniques</a:t>
            </a:r>
            <a:r>
              <a:rPr lang="en-US" sz="1800">
                <a:solidFill>
                  <a:schemeClr val="bg1"/>
                </a:solidFill>
                <a:latin typeface="Arial"/>
                <a:cs typeface="Arial"/>
              </a:rPr>
              <a:t> par James Wolfe. La </a:t>
            </a:r>
            <a:r>
              <a:rPr lang="en-US" sz="1800" err="1">
                <a:solidFill>
                  <a:schemeClr val="bg1"/>
                </a:solidFill>
                <a:latin typeface="Arial"/>
                <a:cs typeface="Arial"/>
              </a:rPr>
              <a:t>bataille</a:t>
            </a:r>
            <a:r>
              <a:rPr lang="en-US" sz="1800">
                <a:solidFill>
                  <a:schemeClr val="bg1"/>
                </a:solidFill>
                <a:latin typeface="Arial"/>
                <a:cs typeface="Arial"/>
              </a:rPr>
              <a:t> se </a:t>
            </a:r>
            <a:r>
              <a:rPr lang="en-US" sz="1800" err="1">
                <a:solidFill>
                  <a:schemeClr val="bg1"/>
                </a:solidFill>
                <a:latin typeface="Arial"/>
                <a:cs typeface="Arial"/>
              </a:rPr>
              <a:t>déroule</a:t>
            </a:r>
            <a:r>
              <a:rPr lang="en-US" sz="1800">
                <a:solidFill>
                  <a:schemeClr val="bg1"/>
                </a:solidFill>
                <a:latin typeface="Arial"/>
                <a:cs typeface="Arial"/>
              </a:rPr>
              <a:t> près de Québec, sur les </a:t>
            </a:r>
            <a:r>
              <a:rPr lang="en-US" sz="1800" err="1">
                <a:solidFill>
                  <a:schemeClr val="bg1"/>
                </a:solidFill>
                <a:latin typeface="Arial"/>
                <a:cs typeface="Arial"/>
              </a:rPr>
              <a:t>plaines</a:t>
            </a:r>
            <a:r>
              <a:rPr lang="en-US" sz="180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1800" err="1">
                <a:solidFill>
                  <a:schemeClr val="bg1"/>
                </a:solidFill>
                <a:latin typeface="Arial"/>
                <a:cs typeface="Arial"/>
              </a:rPr>
              <a:t>d’Abraham</a:t>
            </a:r>
            <a:r>
              <a:rPr lang="en-US" sz="1800">
                <a:solidFill>
                  <a:schemeClr val="bg1"/>
                </a:solidFill>
                <a:latin typeface="Arial"/>
                <a:cs typeface="Arial"/>
              </a:rPr>
              <a:t>. </a:t>
            </a:r>
            <a:endParaRPr lang="en-US">
              <a:solidFill>
                <a:schemeClr val="bg1"/>
              </a:solidFill>
              <a:latin typeface="Calibri" panose="020F0502020204030204"/>
              <a:ea typeface="Calibri" panose="020F0502020204030204"/>
              <a:cs typeface="Calibri" panose="020F0502020204030204"/>
            </a:endParaRPr>
          </a:p>
          <a:p>
            <a:pPr marL="0" indent="0">
              <a:buNone/>
            </a:pPr>
            <a:br>
              <a:rPr lang="en-US" sz="1800">
                <a:latin typeface="Arial"/>
                <a:cs typeface="Arial"/>
              </a:rPr>
            </a:br>
            <a:r>
              <a:rPr lang="en-US" sz="1800" b="1" u="sng">
                <a:solidFill>
                  <a:schemeClr val="bg1"/>
                </a:solidFill>
                <a:latin typeface="Arial"/>
                <a:cs typeface="Arial"/>
              </a:rPr>
              <a:t>Les </a:t>
            </a:r>
            <a:r>
              <a:rPr lang="en-US" sz="1800" b="1" u="sng" err="1">
                <a:solidFill>
                  <a:schemeClr val="bg1"/>
                </a:solidFill>
                <a:latin typeface="Arial"/>
                <a:cs typeface="Arial"/>
              </a:rPr>
              <a:t>Britanniques</a:t>
            </a:r>
            <a:br>
              <a:rPr lang="en-US" sz="1800" b="1" u="sng">
                <a:latin typeface="Arial"/>
                <a:cs typeface="Arial"/>
              </a:rPr>
            </a:br>
            <a:br>
              <a:rPr lang="en-US" sz="1800" b="1">
                <a:latin typeface="Arial"/>
                <a:cs typeface="Arial"/>
              </a:rPr>
            </a:br>
            <a:r>
              <a:rPr lang="en-US" sz="1800">
                <a:solidFill>
                  <a:schemeClr val="bg1"/>
                </a:solidFill>
                <a:latin typeface="Arial"/>
                <a:cs typeface="Arial"/>
              </a:rPr>
              <a:t>En 1759, les </a:t>
            </a:r>
            <a:r>
              <a:rPr lang="en-US" sz="1800" err="1">
                <a:solidFill>
                  <a:schemeClr val="bg1"/>
                </a:solidFill>
                <a:latin typeface="Arial"/>
                <a:cs typeface="Arial"/>
              </a:rPr>
              <a:t>Britanniques</a:t>
            </a:r>
            <a:r>
              <a:rPr lang="en-US" sz="1800">
                <a:solidFill>
                  <a:schemeClr val="bg1"/>
                </a:solidFill>
                <a:latin typeface="Arial"/>
                <a:cs typeface="Arial"/>
              </a:rPr>
              <a:t>, </a:t>
            </a:r>
            <a:r>
              <a:rPr lang="en-US" sz="1800" err="1">
                <a:solidFill>
                  <a:schemeClr val="bg1"/>
                </a:solidFill>
                <a:latin typeface="Arial"/>
                <a:cs typeface="Arial"/>
              </a:rPr>
              <a:t>dirigés</a:t>
            </a:r>
            <a:r>
              <a:rPr lang="en-US" sz="1800">
                <a:solidFill>
                  <a:schemeClr val="bg1"/>
                </a:solidFill>
                <a:latin typeface="Arial"/>
                <a:cs typeface="Arial"/>
              </a:rPr>
              <a:t> par James Wolfe, </a:t>
            </a:r>
            <a:r>
              <a:rPr lang="en-US" sz="1800" err="1">
                <a:solidFill>
                  <a:schemeClr val="bg1"/>
                </a:solidFill>
                <a:latin typeface="Arial"/>
                <a:cs typeface="Arial"/>
              </a:rPr>
              <a:t>attaquent</a:t>
            </a:r>
            <a:r>
              <a:rPr lang="en-US" sz="1800">
                <a:solidFill>
                  <a:schemeClr val="bg1"/>
                </a:solidFill>
                <a:latin typeface="Arial"/>
                <a:cs typeface="Arial"/>
              </a:rPr>
              <a:t> les Français près de </a:t>
            </a:r>
            <a:r>
              <a:rPr lang="en-US" sz="1800" err="1">
                <a:solidFill>
                  <a:schemeClr val="bg1"/>
                </a:solidFill>
                <a:latin typeface="Arial"/>
                <a:cs typeface="Arial"/>
              </a:rPr>
              <a:t>Québec.Ils</a:t>
            </a:r>
            <a:r>
              <a:rPr lang="en-US" sz="180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1800" err="1">
                <a:solidFill>
                  <a:schemeClr val="bg1"/>
                </a:solidFill>
                <a:latin typeface="Arial"/>
                <a:cs typeface="Arial"/>
              </a:rPr>
              <a:t>remportent</a:t>
            </a:r>
            <a:r>
              <a:rPr lang="en-US" sz="1800">
                <a:solidFill>
                  <a:schemeClr val="bg1"/>
                </a:solidFill>
                <a:latin typeface="Arial"/>
                <a:cs typeface="Arial"/>
              </a:rPr>
              <a:t> la </a:t>
            </a:r>
            <a:r>
              <a:rPr lang="en-US" sz="1800" err="1">
                <a:solidFill>
                  <a:schemeClr val="bg1"/>
                </a:solidFill>
                <a:latin typeface="Arial"/>
                <a:cs typeface="Arial"/>
              </a:rPr>
              <a:t>bataille</a:t>
            </a:r>
            <a:r>
              <a:rPr lang="en-US" sz="1800">
                <a:solidFill>
                  <a:schemeClr val="bg1"/>
                </a:solidFill>
                <a:latin typeface="Arial"/>
                <a:cs typeface="Arial"/>
              </a:rPr>
              <a:t> après </a:t>
            </a:r>
            <a:r>
              <a:rPr lang="en-US" sz="1800" err="1">
                <a:solidFill>
                  <a:schemeClr val="bg1"/>
                </a:solidFill>
                <a:latin typeface="Arial"/>
                <a:cs typeface="Arial"/>
              </a:rPr>
              <a:t>plusieurs</a:t>
            </a:r>
            <a:r>
              <a:rPr lang="en-US" sz="1800">
                <a:solidFill>
                  <a:schemeClr val="bg1"/>
                </a:solidFill>
                <a:latin typeface="Arial"/>
                <a:cs typeface="Arial"/>
              </a:rPr>
              <a:t> combats. Cette </a:t>
            </a:r>
            <a:r>
              <a:rPr lang="en-US" sz="1800" err="1">
                <a:solidFill>
                  <a:schemeClr val="bg1"/>
                </a:solidFill>
                <a:latin typeface="Arial"/>
                <a:cs typeface="Arial"/>
              </a:rPr>
              <a:t>victoire</a:t>
            </a:r>
            <a:r>
              <a:rPr lang="en-US" sz="1800">
                <a:solidFill>
                  <a:schemeClr val="bg1"/>
                </a:solidFill>
                <a:latin typeface="Arial"/>
                <a:cs typeface="Arial"/>
              </a:rPr>
              <a:t> marque le début de la domination </a:t>
            </a:r>
            <a:r>
              <a:rPr lang="en-US" sz="1800" err="1">
                <a:solidFill>
                  <a:schemeClr val="bg1"/>
                </a:solidFill>
                <a:latin typeface="Arial"/>
                <a:cs typeface="Arial"/>
              </a:rPr>
              <a:t>britannique</a:t>
            </a:r>
            <a:r>
              <a:rPr lang="en-US" sz="1800">
                <a:solidFill>
                  <a:schemeClr val="bg1"/>
                </a:solidFill>
                <a:latin typeface="Arial"/>
                <a:cs typeface="Arial"/>
              </a:rPr>
              <a:t> au Canada.</a:t>
            </a:r>
            <a:endParaRPr lang="en-US">
              <a:solidFill>
                <a:schemeClr val="bg1"/>
              </a:solidFill>
              <a:ea typeface="Calibri"/>
              <a:cs typeface="Calibri"/>
            </a:endParaRPr>
          </a:p>
          <a:p>
            <a:pPr marL="0" indent="0">
              <a:buNone/>
            </a:pPr>
            <a:endParaRPr lang="en-US" sz="1800">
              <a:solidFill>
                <a:schemeClr val="bg1"/>
              </a:solidFill>
              <a:latin typeface="Arial"/>
              <a:ea typeface="Calibri" panose="020F0502020204030204"/>
              <a:cs typeface="Arial"/>
            </a:endParaRPr>
          </a:p>
          <a:p>
            <a:pPr marL="0" indent="0">
              <a:buNone/>
            </a:pPr>
            <a:endParaRPr lang="en-US" sz="1800">
              <a:solidFill>
                <a:schemeClr val="bg1"/>
              </a:solidFill>
              <a:latin typeface="Arial"/>
              <a:ea typeface="Calibri" panose="020F0502020204030204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299320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E39C724-22A7-E4B2-07B1-B6CB20B098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622" y="4176"/>
            <a:ext cx="3713948" cy="831411"/>
          </a:xfrm>
        </p:spPr>
        <p:txBody>
          <a:bodyPr>
            <a:noAutofit/>
          </a:bodyPr>
          <a:lstStyle/>
          <a:p>
            <a:r>
              <a:rPr lang="en-US" sz="5600" u="sng">
                <a:ea typeface="Calibri Light"/>
                <a:cs typeface="Calibri Light"/>
              </a:rPr>
              <a:t>Leif Erikson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35B3573-AC03-DF87-1C7D-85FB238EEB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3253" y="996456"/>
            <a:ext cx="5876251" cy="5862294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2550">
                <a:solidFill>
                  <a:srgbClr val="222222"/>
                </a:solidFill>
                <a:latin typeface="Arial"/>
                <a:cs typeface="Arial"/>
              </a:rPr>
              <a:t>Vers </a:t>
            </a:r>
            <a:r>
              <a:rPr lang="en-US" sz="2550" err="1">
                <a:solidFill>
                  <a:srgbClr val="222222"/>
                </a:solidFill>
                <a:latin typeface="Arial"/>
                <a:cs typeface="Arial"/>
              </a:rPr>
              <a:t>l’an</a:t>
            </a:r>
            <a:r>
              <a:rPr lang="en-US" sz="2550">
                <a:solidFill>
                  <a:srgbClr val="222222"/>
                </a:solidFill>
                <a:latin typeface="Arial"/>
                <a:cs typeface="Arial"/>
              </a:rPr>
              <a:t> 1000, Leif Erikson est un </a:t>
            </a:r>
            <a:r>
              <a:rPr lang="en-US" sz="2550" err="1">
                <a:solidFill>
                  <a:srgbClr val="222222"/>
                </a:solidFill>
                <a:latin typeface="Arial"/>
                <a:cs typeface="Arial"/>
              </a:rPr>
              <a:t>explorateur</a:t>
            </a:r>
            <a:r>
              <a:rPr lang="en-US" sz="255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lang="en-US" sz="2550" err="1">
                <a:solidFill>
                  <a:srgbClr val="222222"/>
                </a:solidFill>
                <a:latin typeface="Arial"/>
                <a:cs typeface="Arial"/>
              </a:rPr>
              <a:t>viking</a:t>
            </a:r>
            <a:r>
              <a:rPr lang="en-US" sz="2550">
                <a:solidFill>
                  <a:srgbClr val="222222"/>
                </a:solidFill>
                <a:latin typeface="Arial"/>
                <a:cs typeface="Arial"/>
              </a:rPr>
              <a:t> de </a:t>
            </a:r>
            <a:r>
              <a:rPr lang="en-US" sz="2550" err="1">
                <a:solidFill>
                  <a:srgbClr val="222222"/>
                </a:solidFill>
                <a:latin typeface="Arial"/>
                <a:cs typeface="Arial"/>
              </a:rPr>
              <a:t>Norvège</a:t>
            </a:r>
            <a:r>
              <a:rPr lang="en-US" sz="2550">
                <a:solidFill>
                  <a:srgbClr val="222222"/>
                </a:solidFill>
                <a:latin typeface="Arial"/>
                <a:cs typeface="Arial"/>
              </a:rPr>
              <a:t>. Il est </a:t>
            </a:r>
            <a:r>
              <a:rPr lang="en-US" sz="2550" err="1">
                <a:solidFill>
                  <a:srgbClr val="222222"/>
                </a:solidFill>
                <a:latin typeface="Arial"/>
                <a:cs typeface="Arial"/>
              </a:rPr>
              <a:t>considéré</a:t>
            </a:r>
            <a:r>
              <a:rPr lang="en-US" sz="255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lang="en-US" sz="2550" err="1">
                <a:solidFill>
                  <a:srgbClr val="222222"/>
                </a:solidFill>
                <a:latin typeface="Arial"/>
                <a:cs typeface="Arial"/>
              </a:rPr>
              <a:t>comme</a:t>
            </a:r>
            <a:r>
              <a:rPr lang="en-US" sz="255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lang="en-US" sz="2550" err="1">
                <a:solidFill>
                  <a:srgbClr val="222222"/>
                </a:solidFill>
                <a:latin typeface="Arial"/>
                <a:cs typeface="Arial"/>
              </a:rPr>
              <a:t>l’un</a:t>
            </a:r>
            <a:r>
              <a:rPr lang="en-US" sz="2550">
                <a:solidFill>
                  <a:srgbClr val="222222"/>
                </a:solidFill>
                <a:latin typeface="Arial"/>
                <a:cs typeface="Arial"/>
              </a:rPr>
              <a:t> des premiers </a:t>
            </a:r>
            <a:r>
              <a:rPr lang="en-US" sz="2550" err="1">
                <a:solidFill>
                  <a:srgbClr val="222222"/>
                </a:solidFill>
                <a:latin typeface="Arial"/>
                <a:cs typeface="Arial"/>
              </a:rPr>
              <a:t>Européens</a:t>
            </a:r>
            <a:r>
              <a:rPr lang="en-US" sz="2550">
                <a:solidFill>
                  <a:srgbClr val="222222"/>
                </a:solidFill>
                <a:latin typeface="Arial"/>
                <a:cs typeface="Arial"/>
              </a:rPr>
              <a:t> à </a:t>
            </a:r>
            <a:r>
              <a:rPr lang="en-US" sz="2550" err="1">
                <a:solidFill>
                  <a:srgbClr val="222222"/>
                </a:solidFill>
                <a:latin typeface="Arial"/>
                <a:cs typeface="Arial"/>
              </a:rPr>
              <a:t>atteindre</a:t>
            </a:r>
            <a:r>
              <a:rPr lang="en-US" sz="255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lang="en-US" sz="2550" err="1">
                <a:solidFill>
                  <a:srgbClr val="222222"/>
                </a:solidFill>
                <a:latin typeface="Arial"/>
                <a:cs typeface="Arial"/>
              </a:rPr>
              <a:t>l’Amérique</a:t>
            </a:r>
            <a:r>
              <a:rPr lang="en-US" sz="2550">
                <a:solidFill>
                  <a:srgbClr val="222222"/>
                </a:solidFill>
                <a:latin typeface="Arial"/>
                <a:cs typeface="Arial"/>
              </a:rPr>
              <a:t> du Nord. </a:t>
            </a:r>
            <a:endParaRPr lang="en-US" sz="2550">
              <a:solidFill>
                <a:srgbClr val="000000"/>
              </a:solidFill>
              <a:latin typeface="Calibri" panose="020F0502020204030204"/>
              <a:ea typeface="Calibri"/>
              <a:cs typeface="Calibri"/>
            </a:endParaRPr>
          </a:p>
          <a:p>
            <a:r>
              <a:rPr lang="en-US" sz="2550">
                <a:solidFill>
                  <a:srgbClr val="222222"/>
                </a:solidFill>
                <a:latin typeface="Arial"/>
                <a:cs typeface="Arial"/>
              </a:rPr>
              <a:t>Il arrive sur </a:t>
            </a:r>
            <a:r>
              <a:rPr lang="en-US" sz="2550" err="1">
                <a:solidFill>
                  <a:srgbClr val="222222"/>
                </a:solidFill>
                <a:latin typeface="Arial"/>
                <a:cs typeface="Arial"/>
              </a:rPr>
              <a:t>une</a:t>
            </a:r>
            <a:r>
              <a:rPr lang="en-US" sz="2550">
                <a:solidFill>
                  <a:srgbClr val="222222"/>
                </a:solidFill>
                <a:latin typeface="Arial"/>
                <a:cs typeface="Arial"/>
              </a:rPr>
              <a:t> terre </a:t>
            </a:r>
            <a:r>
              <a:rPr lang="en-US" sz="2550" err="1">
                <a:solidFill>
                  <a:srgbClr val="222222"/>
                </a:solidFill>
                <a:latin typeface="Arial"/>
                <a:cs typeface="Arial"/>
              </a:rPr>
              <a:t>appelée</a:t>
            </a:r>
            <a:r>
              <a:rPr lang="en-US" sz="2550">
                <a:solidFill>
                  <a:srgbClr val="222222"/>
                </a:solidFill>
                <a:latin typeface="Arial"/>
                <a:cs typeface="Arial"/>
              </a:rPr>
              <a:t> Vinland, </a:t>
            </a:r>
            <a:r>
              <a:rPr lang="en-US" sz="2550" err="1">
                <a:solidFill>
                  <a:srgbClr val="222222"/>
                </a:solidFill>
                <a:latin typeface="Arial"/>
                <a:cs typeface="Arial"/>
              </a:rPr>
              <a:t>probablement</a:t>
            </a:r>
            <a:r>
              <a:rPr lang="en-US" sz="255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lang="en-US" sz="2550" err="1">
                <a:solidFill>
                  <a:srgbClr val="222222"/>
                </a:solidFill>
                <a:latin typeface="Arial"/>
                <a:cs typeface="Arial"/>
              </a:rPr>
              <a:t>située</a:t>
            </a:r>
            <a:r>
              <a:rPr lang="en-US" sz="2550">
                <a:solidFill>
                  <a:srgbClr val="222222"/>
                </a:solidFill>
                <a:latin typeface="Arial"/>
                <a:cs typeface="Arial"/>
              </a:rPr>
              <a:t> au Canada (Terre-Neuve). </a:t>
            </a:r>
            <a:endParaRPr lang="en-US" sz="2550">
              <a:ea typeface="Calibri"/>
              <a:cs typeface="Calibri"/>
            </a:endParaRPr>
          </a:p>
          <a:p>
            <a:r>
              <a:rPr lang="en-US" sz="2550">
                <a:solidFill>
                  <a:srgbClr val="222222"/>
                </a:solidFill>
                <a:latin typeface="Arial"/>
                <a:cs typeface="Arial"/>
              </a:rPr>
              <a:t>Les Vikings y </a:t>
            </a:r>
            <a:r>
              <a:rPr lang="en-US" sz="2550" err="1">
                <a:solidFill>
                  <a:srgbClr val="222222"/>
                </a:solidFill>
                <a:latin typeface="Arial"/>
                <a:cs typeface="Arial"/>
              </a:rPr>
              <a:t>installent</a:t>
            </a:r>
            <a:r>
              <a:rPr lang="en-US" sz="2550">
                <a:solidFill>
                  <a:srgbClr val="222222"/>
                </a:solidFill>
                <a:latin typeface="Arial"/>
                <a:cs typeface="Arial"/>
              </a:rPr>
              <a:t> un petit camp pendant </a:t>
            </a:r>
            <a:r>
              <a:rPr lang="en-US" sz="2550" err="1">
                <a:solidFill>
                  <a:srgbClr val="222222"/>
                </a:solidFill>
                <a:latin typeface="Arial"/>
                <a:cs typeface="Arial"/>
              </a:rPr>
              <a:t>un certain</a:t>
            </a:r>
            <a:r>
              <a:rPr lang="en-US" sz="2550">
                <a:solidFill>
                  <a:srgbClr val="222222"/>
                </a:solidFill>
                <a:latin typeface="Arial"/>
                <a:cs typeface="Arial"/>
              </a:rPr>
              <a:t> temps. </a:t>
            </a:r>
            <a:r>
              <a:rPr lang="en-US" sz="2550" err="1">
                <a:solidFill>
                  <a:srgbClr val="222222"/>
                </a:solidFill>
                <a:latin typeface="Arial"/>
                <a:cs typeface="Arial"/>
              </a:rPr>
              <a:t>Cependant</a:t>
            </a:r>
            <a:r>
              <a:rPr lang="en-US" sz="2550">
                <a:solidFill>
                  <a:srgbClr val="222222"/>
                </a:solidFill>
                <a:latin typeface="Arial"/>
                <a:cs typeface="Arial"/>
              </a:rPr>
              <a:t>, </a:t>
            </a:r>
            <a:r>
              <a:rPr lang="en-US" sz="2550" err="1">
                <a:solidFill>
                  <a:srgbClr val="222222"/>
                </a:solidFill>
                <a:latin typeface="Arial"/>
                <a:cs typeface="Arial"/>
              </a:rPr>
              <a:t>ils</a:t>
            </a:r>
            <a:r>
              <a:rPr lang="en-US" sz="2550">
                <a:solidFill>
                  <a:srgbClr val="222222"/>
                </a:solidFill>
                <a:latin typeface="Arial"/>
                <a:cs typeface="Arial"/>
              </a:rPr>
              <a:t> ne </a:t>
            </a:r>
            <a:r>
              <a:rPr lang="en-US" sz="2550" err="1">
                <a:solidFill>
                  <a:srgbClr val="222222"/>
                </a:solidFill>
                <a:latin typeface="Arial"/>
                <a:cs typeface="Arial"/>
              </a:rPr>
              <a:t>restent</a:t>
            </a:r>
            <a:r>
              <a:rPr lang="en-US" sz="2550">
                <a:solidFill>
                  <a:srgbClr val="222222"/>
                </a:solidFill>
                <a:latin typeface="Arial"/>
                <a:cs typeface="Arial"/>
              </a:rPr>
              <a:t> pas </a:t>
            </a:r>
            <a:r>
              <a:rPr lang="en-US" sz="2550" err="1">
                <a:solidFill>
                  <a:srgbClr val="222222"/>
                </a:solidFill>
                <a:latin typeface="Arial"/>
                <a:cs typeface="Arial"/>
              </a:rPr>
              <a:t>longtemps</a:t>
            </a:r>
            <a:r>
              <a:rPr lang="en-US" sz="2550">
                <a:solidFill>
                  <a:srgbClr val="222222"/>
                </a:solidFill>
                <a:latin typeface="Arial"/>
                <a:cs typeface="Arial"/>
              </a:rPr>
              <a:t> et </a:t>
            </a:r>
            <a:r>
              <a:rPr lang="en-US" sz="2550" err="1">
                <a:solidFill>
                  <a:srgbClr val="222222"/>
                </a:solidFill>
                <a:latin typeface="Arial"/>
                <a:cs typeface="Arial"/>
              </a:rPr>
              <a:t>leurs</a:t>
            </a:r>
            <a:r>
              <a:rPr lang="en-US" sz="255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lang="en-US" sz="2550" err="1">
                <a:solidFill>
                  <a:srgbClr val="222222"/>
                </a:solidFill>
                <a:latin typeface="Arial"/>
                <a:cs typeface="Arial"/>
              </a:rPr>
              <a:t>découvertes</a:t>
            </a:r>
            <a:r>
              <a:rPr lang="en-US" sz="2550">
                <a:solidFill>
                  <a:srgbClr val="222222"/>
                </a:solidFill>
                <a:latin typeface="Arial"/>
                <a:cs typeface="Arial"/>
              </a:rPr>
              <a:t> ne </a:t>
            </a:r>
            <a:r>
              <a:rPr lang="en-US" sz="2550" err="1">
                <a:solidFill>
                  <a:srgbClr val="222222"/>
                </a:solidFill>
                <a:latin typeface="Arial"/>
                <a:cs typeface="Arial"/>
              </a:rPr>
              <a:t>sont</a:t>
            </a:r>
            <a:r>
              <a:rPr lang="en-US" sz="2550">
                <a:solidFill>
                  <a:srgbClr val="222222"/>
                </a:solidFill>
                <a:latin typeface="Arial"/>
                <a:cs typeface="Arial"/>
              </a:rPr>
              <a:t> pas </a:t>
            </a:r>
            <a:r>
              <a:rPr lang="en-US" sz="2550" err="1">
                <a:solidFill>
                  <a:srgbClr val="222222"/>
                </a:solidFill>
                <a:latin typeface="Arial"/>
                <a:cs typeface="Arial"/>
              </a:rPr>
              <a:t>connues</a:t>
            </a:r>
            <a:r>
              <a:rPr lang="en-US" sz="255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lang="en-US" sz="2550" err="1">
                <a:solidFill>
                  <a:srgbClr val="222222"/>
                </a:solidFill>
                <a:latin typeface="Arial"/>
                <a:cs typeface="Arial"/>
              </a:rPr>
              <a:t>en</a:t>
            </a:r>
            <a:r>
              <a:rPr lang="en-US" sz="2550">
                <a:solidFill>
                  <a:srgbClr val="222222"/>
                </a:solidFill>
                <a:latin typeface="Arial"/>
                <a:cs typeface="Arial"/>
              </a:rPr>
              <a:t> Europe. </a:t>
            </a:r>
          </a:p>
          <a:p>
            <a:r>
              <a:rPr lang="en-US" sz="2550" err="1">
                <a:solidFill>
                  <a:srgbClr val="222222"/>
                </a:solidFill>
                <a:latin typeface="Arial"/>
                <a:cs typeface="Arial"/>
              </a:rPr>
              <a:t>C’est</a:t>
            </a:r>
            <a:r>
              <a:rPr lang="en-US" sz="255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lang="en-US" sz="2550" err="1">
                <a:solidFill>
                  <a:srgbClr val="222222"/>
                </a:solidFill>
                <a:latin typeface="Arial"/>
                <a:cs typeface="Arial"/>
              </a:rPr>
              <a:t>pourquoi</a:t>
            </a:r>
            <a:r>
              <a:rPr lang="en-US" sz="255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lang="en-US" sz="2550" err="1">
                <a:solidFill>
                  <a:srgbClr val="222222"/>
                </a:solidFill>
                <a:latin typeface="Arial"/>
                <a:cs typeface="Arial"/>
              </a:rPr>
              <a:t>ses</a:t>
            </a:r>
            <a:r>
              <a:rPr lang="en-US" sz="2550">
                <a:solidFill>
                  <a:srgbClr val="222222"/>
                </a:solidFill>
                <a:latin typeface="Arial"/>
                <a:cs typeface="Arial"/>
              </a:rPr>
              <a:t> voyages </a:t>
            </a:r>
            <a:r>
              <a:rPr lang="en-US" sz="2550" err="1">
                <a:solidFill>
                  <a:srgbClr val="222222"/>
                </a:solidFill>
                <a:latin typeface="Arial"/>
                <a:cs typeface="Arial"/>
              </a:rPr>
              <a:t>n’ont</a:t>
            </a:r>
            <a:r>
              <a:rPr lang="en-US" sz="2550">
                <a:solidFill>
                  <a:srgbClr val="222222"/>
                </a:solidFill>
                <a:latin typeface="Arial"/>
                <a:cs typeface="Arial"/>
              </a:rPr>
              <a:t> pas </a:t>
            </a:r>
            <a:r>
              <a:rPr lang="en-US" sz="2550" err="1">
                <a:solidFill>
                  <a:srgbClr val="222222"/>
                </a:solidFill>
                <a:latin typeface="Arial"/>
                <a:cs typeface="Arial"/>
              </a:rPr>
              <a:t>eu</a:t>
            </a:r>
            <a:r>
              <a:rPr lang="en-US" sz="2550">
                <a:solidFill>
                  <a:srgbClr val="222222"/>
                </a:solidFill>
                <a:latin typeface="Arial"/>
                <a:cs typeface="Arial"/>
              </a:rPr>
              <a:t> un grand impact à </a:t>
            </a:r>
            <a:r>
              <a:rPr lang="en-US" sz="2550" err="1">
                <a:solidFill>
                  <a:srgbClr val="222222"/>
                </a:solidFill>
                <a:latin typeface="Arial"/>
                <a:cs typeface="Arial"/>
              </a:rPr>
              <a:t>cette</a:t>
            </a:r>
            <a:r>
              <a:rPr lang="en-US" sz="2550">
                <a:solidFill>
                  <a:srgbClr val="222222"/>
                </a:solidFill>
                <a:latin typeface="Arial"/>
                <a:cs typeface="Arial"/>
              </a:rPr>
              <a:t> époque.</a:t>
            </a:r>
            <a:br>
              <a:rPr lang="en-US" sz="2550">
                <a:latin typeface="Arial"/>
                <a:cs typeface="Arial"/>
              </a:rPr>
            </a:br>
            <a:endParaRPr lang="en-US" sz="2550">
              <a:solidFill>
                <a:srgbClr val="222222"/>
              </a:solidFill>
              <a:latin typeface="Arial"/>
              <a:cs typeface="Arial"/>
            </a:endParaRPr>
          </a:p>
        </p:txBody>
      </p:sp>
      <p:pic>
        <p:nvPicPr>
          <p:cNvPr id="4" name="Content Placeholder 3" descr="Leif Erikson | CHRISTOPHER vs. COLUMBUS">
            <a:extLst>
              <a:ext uri="{FF2B5EF4-FFF2-40B4-BE49-F238E27FC236}">
                <a16:creationId xmlns:a16="http://schemas.microsoft.com/office/drawing/2014/main" id="{2A7BD50E-067A-AC35-87D6-1F19E152EC0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-2" b="2812"/>
          <a:stretch>
            <a:fillRect/>
          </a:stretch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2933899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Espace réservé du contenu 7" descr="Jacques Cartier - Wikipedia">
            <a:extLst>
              <a:ext uri="{FF2B5EF4-FFF2-40B4-BE49-F238E27FC236}">
                <a16:creationId xmlns:a16="http://schemas.microsoft.com/office/drawing/2014/main" id="{66AAC3D1-AC59-F1B8-F2E1-E996A1F96B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r="-2" b="16468"/>
          <a:stretch>
            <a:fillRect/>
          </a:stretch>
        </p:blipFill>
        <p:spPr>
          <a:xfrm>
            <a:off x="20" y="10"/>
            <a:ext cx="6116549" cy="6857990"/>
          </a:xfrm>
          <a:custGeom>
            <a:avLst/>
            <a:gdLst/>
            <a:ahLst/>
            <a:cxnLst/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C52B31F1-C714-1159-F5CB-161FC0A76A4C}"/>
              </a:ext>
            </a:extLst>
          </p:cNvPr>
          <p:cNvSpPr txBox="1"/>
          <p:nvPr/>
        </p:nvSpPr>
        <p:spPr>
          <a:xfrm>
            <a:off x="5818127" y="897832"/>
            <a:ext cx="6369557" cy="5757872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285750" indent="-285750">
              <a:buFont typeface="Arial,Sans-Serif" panose="020B0604020202020204" pitchFamily="34" charset="0"/>
              <a:buChar char="•"/>
            </a:pPr>
            <a:r>
              <a:rPr lang="en-US" sz="2800">
                <a:ea typeface="Calibri"/>
                <a:cs typeface="Calibri"/>
              </a:rPr>
              <a:t>En 1534, Jacques Cartier explore le Canada pour le </a:t>
            </a:r>
            <a:r>
              <a:rPr lang="en-US" sz="2800" err="1">
                <a:ea typeface="Calibri"/>
                <a:cs typeface="Calibri"/>
              </a:rPr>
              <a:t>roi</a:t>
            </a:r>
            <a:r>
              <a:rPr lang="en-US" sz="2800">
                <a:ea typeface="Calibri"/>
                <a:cs typeface="Calibri"/>
              </a:rPr>
              <a:t> de France. Il arrive dans le </a:t>
            </a:r>
            <a:r>
              <a:rPr lang="en-US" sz="2800" err="1">
                <a:ea typeface="Calibri"/>
                <a:cs typeface="Calibri"/>
              </a:rPr>
              <a:t>golfe</a:t>
            </a:r>
            <a:r>
              <a:rPr lang="en-US" sz="2800">
                <a:ea typeface="Calibri"/>
                <a:cs typeface="Calibri"/>
              </a:rPr>
              <a:t> du Saint-Laurent et </a:t>
            </a:r>
            <a:r>
              <a:rPr lang="en-US" sz="2800" err="1">
                <a:ea typeface="Calibri"/>
                <a:cs typeface="Calibri"/>
              </a:rPr>
              <a:t>prend</a:t>
            </a:r>
            <a:r>
              <a:rPr lang="en-US" sz="2800">
                <a:ea typeface="Calibri"/>
                <a:cs typeface="Calibri"/>
              </a:rPr>
              <a:t> possession du </a:t>
            </a:r>
            <a:r>
              <a:rPr lang="en-US" sz="2800" err="1">
                <a:ea typeface="Calibri"/>
                <a:cs typeface="Calibri"/>
              </a:rPr>
              <a:t>territoire</a:t>
            </a:r>
            <a:r>
              <a:rPr lang="en-US" sz="2800">
                <a:ea typeface="Calibri"/>
                <a:cs typeface="Calibri"/>
              </a:rPr>
              <a:t> au nom de la France.</a:t>
            </a:r>
          </a:p>
          <a:p>
            <a:pPr marL="285750" indent="-285750">
              <a:buFont typeface="Arial,Sans-Serif" panose="020B0604020202020204" pitchFamily="34" charset="0"/>
              <a:buChar char="•"/>
            </a:pPr>
            <a:endParaRPr lang="en-US" sz="2800">
              <a:ea typeface="Calibri"/>
              <a:cs typeface="Calibri"/>
            </a:endParaRPr>
          </a:p>
          <a:p>
            <a:pPr marL="285750" indent="-285750">
              <a:buFont typeface="Arial,Sans-Serif" panose="020B0604020202020204" pitchFamily="34" charset="0"/>
              <a:buChar char="•"/>
            </a:pPr>
            <a:r>
              <a:rPr lang="en-US" sz="2800">
                <a:ea typeface="Calibri"/>
                <a:cs typeface="Calibri"/>
              </a:rPr>
              <a:t>Ces explorations marquent le début de la présence française en Amérique du Nord.</a:t>
            </a:r>
          </a:p>
          <a:p>
            <a:pPr marL="285750" indent="-285750">
              <a:buFont typeface="Arial,Sans-Serif" panose="020B0604020202020204" pitchFamily="34" charset="0"/>
              <a:buChar char="•"/>
            </a:pPr>
            <a:endParaRPr lang="en-US" sz="2800">
              <a:ea typeface="Calibri"/>
              <a:cs typeface="Calibri"/>
            </a:endParaRPr>
          </a:p>
          <a:p>
            <a:pPr marL="95885" lvl="1" indent="-228600">
              <a:lnSpc>
                <a:spcPct val="90000"/>
              </a:lnSpc>
              <a:spcAft>
                <a:spcPts val="338"/>
              </a:spcAft>
              <a:buFont typeface="Arial,Sans-Serif" panose="020B0604020202020204" pitchFamily="34" charset="0"/>
              <a:buChar char="•"/>
            </a:pPr>
            <a:r>
              <a:rPr lang="en-US" sz="2800">
                <a:ea typeface="Calibri"/>
                <a:cs typeface="Calibri"/>
              </a:rPr>
              <a:t>Naissance: 31 décembre 1491, Saint-Malo, France Décès: 1ᵉʳ septembre 1557, Saint-Malo</a:t>
            </a:r>
            <a:endParaRPr lang="en-US" sz="2800"/>
          </a:p>
          <a:p>
            <a:pPr indent="-228600">
              <a:lnSpc>
                <a:spcPct val="90000"/>
              </a:lnSpc>
              <a:spcAft>
                <a:spcPts val="338"/>
              </a:spcAft>
              <a:buFont typeface="Arial" panose="020B0604020202020204" pitchFamily="34" charset="0"/>
              <a:buChar char="•"/>
            </a:pPr>
            <a:endParaRPr lang="en-US" sz="3000">
              <a:ea typeface="Calibri"/>
              <a:cs typeface="Calibri"/>
            </a:endParaRPr>
          </a:p>
          <a:p>
            <a:pPr indent="-228600">
              <a:lnSpc>
                <a:spcPct val="90000"/>
              </a:lnSpc>
              <a:spcAft>
                <a:spcPts val="338"/>
              </a:spcAft>
              <a:buFont typeface="Arial" panose="020B0604020202020204" pitchFamily="34" charset="0"/>
              <a:buChar char="•"/>
            </a:pPr>
            <a:endParaRPr lang="en-US" sz="3000">
              <a:ea typeface="Calibri"/>
              <a:cs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5E2F657-4B35-6717-1B18-4D3C36F1DC6F}"/>
              </a:ext>
            </a:extLst>
          </p:cNvPr>
          <p:cNvSpPr txBox="1"/>
          <p:nvPr/>
        </p:nvSpPr>
        <p:spPr>
          <a:xfrm>
            <a:off x="5951344" y="2154"/>
            <a:ext cx="5758953" cy="15908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51435" tIns="25718" rIns="51435" bIns="2571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5600" u="sng">
                <a:ea typeface="Calibri"/>
                <a:cs typeface="Calibri"/>
              </a:rPr>
              <a:t>Jacques Cartier</a:t>
            </a:r>
            <a:endParaRPr lang="en-US" sz="5600">
              <a:ea typeface="Calibri"/>
              <a:cs typeface="Calibri"/>
            </a:endParaRPr>
          </a:p>
          <a:p>
            <a:pPr>
              <a:spcAft>
                <a:spcPts val="600"/>
              </a:spcAft>
            </a:pPr>
            <a:endParaRPr lang="en-US" sz="4400" u="sng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961937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Content Placeholder 6" descr="Carte du Canada avec les villes">
            <a:extLst>
              <a:ext uri="{FF2B5EF4-FFF2-40B4-BE49-F238E27FC236}">
                <a16:creationId xmlns:a16="http://schemas.microsoft.com/office/drawing/2014/main" id="{4FB311A9-DE39-BA4D-B7BE-C60FA03089C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0218" b="1"/>
          <a:stretch>
            <a:fillRect/>
          </a:stretch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7CA0F79E-CA4A-9E8B-1889-46ABCCA7D2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58" y="4178"/>
            <a:ext cx="3822189" cy="1137912"/>
          </a:xfrm>
        </p:spPr>
        <p:txBody>
          <a:bodyPr vert="horz" lIns="51435" tIns="25718" rIns="51435" bIns="25718" rtlCol="0">
            <a:normAutofit/>
          </a:bodyPr>
          <a:lstStyle/>
          <a:p>
            <a:r>
              <a:rPr lang="en-US" sz="5600" u="sng" err="1">
                <a:ea typeface="Calibri Light"/>
                <a:cs typeface="Calibri Light"/>
              </a:rPr>
              <a:t>Géographie</a:t>
            </a:r>
            <a:endParaRPr lang="en-US" sz="5600" u="sng">
              <a:ea typeface="Calibri Light"/>
              <a:cs typeface="Calibri Light"/>
            </a:endParaRPr>
          </a:p>
        </p:txBody>
      </p:sp>
      <p:sp>
        <p:nvSpPr>
          <p:cNvPr id="22" name="Content Placeholder 10">
            <a:extLst>
              <a:ext uri="{FF2B5EF4-FFF2-40B4-BE49-F238E27FC236}">
                <a16:creationId xmlns:a16="http://schemas.microsoft.com/office/drawing/2014/main" id="{24CF925B-BD07-8257-FBE9-A5C46BF4A7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4011" y="1966307"/>
            <a:ext cx="5453135" cy="4237392"/>
          </a:xfrm>
        </p:spPr>
        <p:txBody>
          <a:bodyPr vert="horz" lIns="51435" tIns="25718" rIns="51435" bIns="25718" rtlCol="0" anchor="t">
            <a:normAutofit/>
          </a:bodyPr>
          <a:lstStyle/>
          <a:p>
            <a:pPr>
              <a:spcBef>
                <a:spcPts val="0"/>
              </a:spcBef>
              <a:spcAft>
                <a:spcPts val="338"/>
              </a:spcAft>
              <a:buFont typeface="Arial,Sans-Serif" panose="020B0604020202020204" pitchFamily="34" charset="0"/>
            </a:pPr>
            <a:r>
              <a:rPr lang="en-US" sz="2700">
                <a:ea typeface="Calibri"/>
                <a:cs typeface="Calibri"/>
              </a:rPr>
              <a:t>Le Canada se </a:t>
            </a:r>
            <a:r>
              <a:rPr lang="en-US" sz="2700" err="1">
                <a:ea typeface="Calibri"/>
                <a:cs typeface="Calibri"/>
              </a:rPr>
              <a:t>situe</a:t>
            </a:r>
            <a:r>
              <a:rPr lang="en-US" sz="2700">
                <a:ea typeface="Calibri"/>
                <a:cs typeface="Calibri"/>
              </a:rPr>
              <a:t> </a:t>
            </a:r>
            <a:r>
              <a:rPr lang="en-US" sz="2700" err="1">
                <a:ea typeface="Calibri"/>
                <a:cs typeface="Calibri"/>
              </a:rPr>
              <a:t>en</a:t>
            </a:r>
            <a:r>
              <a:rPr lang="en-US" sz="2700">
                <a:ea typeface="Calibri"/>
                <a:cs typeface="Calibri"/>
              </a:rPr>
              <a:t> Amérique du Nord.</a:t>
            </a:r>
          </a:p>
          <a:p>
            <a:pPr>
              <a:spcBef>
                <a:spcPts val="0"/>
              </a:spcBef>
              <a:spcAft>
                <a:spcPts val="338"/>
              </a:spcAft>
              <a:buFont typeface="Arial,Sans-Serif" panose="020B0604020202020204" pitchFamily="34" charset="0"/>
            </a:pPr>
            <a:r>
              <a:rPr lang="en-US" sz="2700">
                <a:ea typeface="Calibri"/>
                <a:cs typeface="Calibri"/>
              </a:rPr>
              <a:t>Sa </a:t>
            </a:r>
            <a:r>
              <a:rPr lang="en-US" sz="2700" err="1">
                <a:ea typeface="Calibri"/>
                <a:cs typeface="Calibri"/>
              </a:rPr>
              <a:t>capitale</a:t>
            </a:r>
            <a:r>
              <a:rPr lang="en-US" sz="2700">
                <a:ea typeface="Calibri"/>
                <a:cs typeface="Calibri"/>
              </a:rPr>
              <a:t> est Ottawa. Il y a environ 34 millions </a:t>
            </a:r>
            <a:r>
              <a:rPr lang="en-US" sz="2700" err="1">
                <a:ea typeface="Calibri"/>
                <a:cs typeface="Calibri"/>
              </a:rPr>
              <a:t>d’habitant</a:t>
            </a:r>
            <a:r>
              <a:rPr lang="en-US" sz="2700">
                <a:ea typeface="Calibri"/>
                <a:cs typeface="Calibri"/>
              </a:rPr>
              <a:t>.</a:t>
            </a:r>
          </a:p>
          <a:p>
            <a:pPr>
              <a:spcBef>
                <a:spcPts val="0"/>
              </a:spcBef>
              <a:spcAft>
                <a:spcPts val="338"/>
              </a:spcAft>
              <a:buFont typeface="Arial,Sans-Serif" panose="020B0604020202020204" pitchFamily="34" charset="0"/>
            </a:pPr>
            <a:r>
              <a:rPr lang="en-US" sz="2700">
                <a:ea typeface="Calibri"/>
                <a:cs typeface="Calibri"/>
              </a:rPr>
              <a:t>La </a:t>
            </a:r>
            <a:r>
              <a:rPr lang="en-US" sz="2700" err="1">
                <a:ea typeface="Calibri"/>
                <a:cs typeface="Calibri"/>
              </a:rPr>
              <a:t>superficie</a:t>
            </a:r>
            <a:r>
              <a:rPr lang="en-US" sz="2700">
                <a:ea typeface="Calibri"/>
                <a:cs typeface="Calibri"/>
              </a:rPr>
              <a:t> est de 9 984 670 km². Le Canada est 18x plus grand </a:t>
            </a:r>
            <a:r>
              <a:rPr lang="en-US" sz="2700" err="1">
                <a:ea typeface="Calibri"/>
                <a:cs typeface="Calibri"/>
              </a:rPr>
              <a:t>que</a:t>
            </a:r>
            <a:r>
              <a:rPr lang="en-US" sz="2700">
                <a:ea typeface="Calibri"/>
                <a:cs typeface="Calibri"/>
              </a:rPr>
              <a:t> la France.</a:t>
            </a:r>
          </a:p>
          <a:p>
            <a:pPr>
              <a:spcBef>
                <a:spcPts val="0"/>
              </a:spcBef>
              <a:spcAft>
                <a:spcPts val="338"/>
              </a:spcAft>
              <a:buFont typeface="Arial,Sans-Serif" panose="020B0604020202020204" pitchFamily="34" charset="0"/>
            </a:pPr>
            <a:r>
              <a:rPr lang="en-US" sz="2700">
                <a:ea typeface="Calibri"/>
                <a:cs typeface="Calibri"/>
              </a:rPr>
              <a:t>Le </a:t>
            </a:r>
            <a:r>
              <a:rPr lang="en-US" sz="2700" err="1">
                <a:ea typeface="Calibri"/>
                <a:cs typeface="Calibri"/>
              </a:rPr>
              <a:t>Quèbec</a:t>
            </a:r>
            <a:r>
              <a:rPr lang="en-US" sz="2700">
                <a:ea typeface="Calibri"/>
                <a:cs typeface="Calibri"/>
              </a:rPr>
              <a:t> est la </a:t>
            </a:r>
            <a:r>
              <a:rPr lang="en-US" sz="2700" err="1">
                <a:ea typeface="Calibri"/>
                <a:cs typeface="Calibri"/>
              </a:rPr>
              <a:t>partie</a:t>
            </a:r>
            <a:r>
              <a:rPr lang="en-US" sz="2700">
                <a:ea typeface="Calibri"/>
                <a:cs typeface="Calibri"/>
              </a:rPr>
              <a:t> </a:t>
            </a:r>
            <a:r>
              <a:rPr lang="en-US" sz="2700" err="1">
                <a:ea typeface="Calibri"/>
                <a:cs typeface="Calibri"/>
              </a:rPr>
              <a:t>française.L’Alaska</a:t>
            </a:r>
            <a:r>
              <a:rPr lang="en-US" sz="2700">
                <a:ea typeface="Calibri"/>
                <a:cs typeface="Calibri"/>
              </a:rPr>
              <a:t> ne </a:t>
            </a:r>
            <a:r>
              <a:rPr lang="en-US" sz="2700" err="1">
                <a:ea typeface="Calibri"/>
                <a:cs typeface="Calibri"/>
              </a:rPr>
              <a:t>fais</a:t>
            </a:r>
            <a:r>
              <a:rPr lang="en-US" sz="2700">
                <a:ea typeface="Calibri"/>
                <a:cs typeface="Calibri"/>
              </a:rPr>
              <a:t> pas parti du Canada </a:t>
            </a:r>
            <a:r>
              <a:rPr lang="en-US" sz="2700" err="1">
                <a:ea typeface="Calibri"/>
                <a:cs typeface="Calibri"/>
              </a:rPr>
              <a:t>mais</a:t>
            </a:r>
            <a:r>
              <a:rPr lang="en-US" sz="2700">
                <a:ea typeface="Calibri"/>
                <a:cs typeface="Calibri"/>
              </a:rPr>
              <a:t> des USA.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A6B270D-FE75-ED75-0BB5-BDA9F6F1C421}"/>
              </a:ext>
            </a:extLst>
          </p:cNvPr>
          <p:cNvSpPr txBox="1"/>
          <p:nvPr/>
        </p:nvSpPr>
        <p:spPr>
          <a:xfrm>
            <a:off x="561635" y="1133980"/>
            <a:ext cx="3716359" cy="60593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51435" tIns="25718" rIns="51435" bIns="2571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Aft>
                <a:spcPts val="600"/>
              </a:spcAft>
            </a:pPr>
            <a:r>
              <a:rPr lang="en-US" sz="3600" u="sng">
                <a:ea typeface="Calibri"/>
                <a:cs typeface="Calibri"/>
              </a:rPr>
              <a:t>Carte du Canada</a:t>
            </a:r>
          </a:p>
        </p:txBody>
      </p:sp>
    </p:spTree>
    <p:extLst>
      <p:ext uri="{BB962C8B-B14F-4D97-AF65-F5344CB8AC3E}">
        <p14:creationId xmlns:p14="http://schemas.microsoft.com/office/powerpoint/2010/main" val="5825299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F3E5B7-F54A-3CFD-50BB-AC7CC0E293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79546"/>
            <a:ext cx="10515600" cy="1325563"/>
          </a:xfrm>
        </p:spPr>
        <p:txBody>
          <a:bodyPr/>
          <a:lstStyle/>
          <a:p>
            <a:r>
              <a:rPr lang="en-US" sz="5600" u="sng">
                <a:latin typeface="Calibri"/>
                <a:ea typeface="Calibri"/>
                <a:cs typeface="Calibri"/>
              </a:rPr>
              <a:t>Les Spécialités</a:t>
            </a:r>
            <a:endParaRPr lang="en-US" sz="5600">
              <a:latin typeface="Calibri"/>
              <a:ea typeface="Calibri"/>
              <a:cs typeface="Calibri"/>
            </a:endParaRPr>
          </a:p>
          <a:p>
            <a:endParaRPr lang="en-US">
              <a:ea typeface="Calibri Light"/>
              <a:cs typeface="Calibri Light"/>
            </a:endParaRPr>
          </a:p>
        </p:txBody>
      </p:sp>
      <p:pic>
        <p:nvPicPr>
          <p:cNvPr id="5" name="Picture 4" descr="THE POUTINE KITCHEN, Berlin - Mitte (arr.) - Menu, Prix &amp; Restaurant Avis -  Tripadvisor">
            <a:extLst>
              <a:ext uri="{FF2B5EF4-FFF2-40B4-BE49-F238E27FC236}">
                <a16:creationId xmlns:a16="http://schemas.microsoft.com/office/drawing/2014/main" id="{FE8C1237-8CDD-9892-69FA-71C32C9D23C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1883" b="-1"/>
          <a:stretch>
            <a:fillRect/>
          </a:stretch>
        </p:blipFill>
        <p:spPr>
          <a:xfrm>
            <a:off x="1848" y="-621"/>
            <a:ext cx="6105116" cy="4191736"/>
          </a:xfrm>
          <a:custGeom>
            <a:avLst/>
            <a:gdLst/>
            <a:ahLst/>
            <a:cxnLst/>
            <a:rect l="l" t="t" r="r" b="b"/>
            <a:pathLst>
              <a:path w="6105136" h="4191746">
                <a:moveTo>
                  <a:pt x="0" y="0"/>
                </a:moveTo>
                <a:lnTo>
                  <a:pt x="5607799" y="0"/>
                </a:lnTo>
                <a:lnTo>
                  <a:pt x="5571513" y="27327"/>
                </a:lnTo>
                <a:cubicBezTo>
                  <a:pt x="5516855" y="89886"/>
                  <a:pt x="5497833" y="180727"/>
                  <a:pt x="5456712" y="261788"/>
                </a:cubicBezTo>
                <a:cubicBezTo>
                  <a:pt x="5516289" y="304550"/>
                  <a:pt x="5587520" y="313948"/>
                  <a:pt x="5651844" y="341674"/>
                </a:cubicBezTo>
                <a:cubicBezTo>
                  <a:pt x="5718760" y="370809"/>
                  <a:pt x="5718760" y="392425"/>
                  <a:pt x="5663501" y="477009"/>
                </a:cubicBezTo>
                <a:cubicBezTo>
                  <a:pt x="5807259" y="495339"/>
                  <a:pt x="5807259" y="495339"/>
                  <a:pt x="5762794" y="628324"/>
                </a:cubicBezTo>
                <a:cubicBezTo>
                  <a:pt x="5883243" y="640542"/>
                  <a:pt x="5962676" y="703511"/>
                  <a:pt x="5981237" y="841197"/>
                </a:cubicBezTo>
                <a:cubicBezTo>
                  <a:pt x="5990305" y="907926"/>
                  <a:pt x="6044700" y="939409"/>
                  <a:pt x="6105136" y="984052"/>
                </a:cubicBezTo>
                <a:cubicBezTo>
                  <a:pt x="6030022" y="1027286"/>
                  <a:pt x="5979081" y="1117509"/>
                  <a:pt x="5891443" y="1022115"/>
                </a:cubicBezTo>
                <a:cubicBezTo>
                  <a:pt x="5859498" y="987342"/>
                  <a:pt x="5862517" y="1031513"/>
                  <a:pt x="5858202" y="1044202"/>
                </a:cubicBezTo>
                <a:cubicBezTo>
                  <a:pt x="5847842" y="1075215"/>
                  <a:pt x="5869424" y="1095893"/>
                  <a:pt x="5883673" y="1119387"/>
                </a:cubicBezTo>
                <a:cubicBezTo>
                  <a:pt x="5897486" y="1142885"/>
                  <a:pt x="5913893" y="1167789"/>
                  <a:pt x="5917778" y="1194108"/>
                </a:cubicBezTo>
                <a:cubicBezTo>
                  <a:pt x="5920365" y="1212434"/>
                  <a:pt x="5907848" y="1239216"/>
                  <a:pt x="5894034" y="1252846"/>
                </a:cubicBezTo>
                <a:cubicBezTo>
                  <a:pt x="5821506" y="1324743"/>
                  <a:pt x="5864677" y="1486396"/>
                  <a:pt x="5727393" y="1507074"/>
                </a:cubicBezTo>
                <a:cubicBezTo>
                  <a:pt x="5665659" y="1516469"/>
                  <a:pt x="5635872" y="1575680"/>
                  <a:pt x="5590543" y="1608104"/>
                </a:cubicBezTo>
                <a:cubicBezTo>
                  <a:pt x="5432970" y="1721355"/>
                  <a:pt x="5327632" y="1867030"/>
                  <a:pt x="5278850" y="2067214"/>
                </a:cubicBezTo>
                <a:cubicBezTo>
                  <a:pt x="5265468" y="2122664"/>
                  <a:pt x="5214092" y="2167309"/>
                  <a:pt x="5180851" y="2216179"/>
                </a:cubicBezTo>
                <a:cubicBezTo>
                  <a:pt x="5196826" y="2251892"/>
                  <a:pt x="5284029" y="2174826"/>
                  <a:pt x="5253380" y="2268808"/>
                </a:cubicBezTo>
                <a:cubicBezTo>
                  <a:pt x="5230067" y="2339298"/>
                  <a:pt x="5170490" y="2383001"/>
                  <a:pt x="5114368" y="2424825"/>
                </a:cubicBezTo>
                <a:cubicBezTo>
                  <a:pt x="5050475" y="2472284"/>
                  <a:pt x="4979676" y="2510347"/>
                  <a:pt x="4950749" y="2598221"/>
                </a:cubicBezTo>
                <a:cubicBezTo>
                  <a:pt x="4944706" y="2617020"/>
                  <a:pt x="4925279" y="2636755"/>
                  <a:pt x="4908013" y="2644276"/>
                </a:cubicBezTo>
                <a:cubicBezTo>
                  <a:pt x="4007468" y="4190779"/>
                  <a:pt x="1790648" y="4201115"/>
                  <a:pt x="1535079" y="4190306"/>
                </a:cubicBezTo>
                <a:cubicBezTo>
                  <a:pt x="1225543" y="4176680"/>
                  <a:pt x="932844" y="4081285"/>
                  <a:pt x="645760" y="3962397"/>
                </a:cubicBezTo>
                <a:cubicBezTo>
                  <a:pt x="524448" y="3912117"/>
                  <a:pt x="411775" y="3840689"/>
                  <a:pt x="293915" y="3785239"/>
                </a:cubicBezTo>
                <a:cubicBezTo>
                  <a:pt x="212539" y="3746940"/>
                  <a:pt x="140444" y="3691254"/>
                  <a:pt x="68403" y="3637448"/>
                </a:cubicBezTo>
                <a:lnTo>
                  <a:pt x="0" y="3589272"/>
                </a:lnTo>
                <a:close/>
              </a:path>
            </a:pathLst>
          </a:custGeom>
        </p:spPr>
      </p:pic>
      <p:pic>
        <p:nvPicPr>
          <p:cNvPr id="7" name="Picture 6" descr="Les bienfaits du sirop d'érable - AMECQ">
            <a:extLst>
              <a:ext uri="{FF2B5EF4-FFF2-40B4-BE49-F238E27FC236}">
                <a16:creationId xmlns:a16="http://schemas.microsoft.com/office/drawing/2014/main" id="{020CAC9D-7960-AD00-4F92-2B7F8695797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6151" r="-2" b="-2"/>
          <a:stretch>
            <a:fillRect/>
          </a:stretch>
        </p:blipFill>
        <p:spPr>
          <a:xfrm>
            <a:off x="4555806" y="3306200"/>
            <a:ext cx="7635795" cy="3551925"/>
          </a:xfrm>
          <a:custGeom>
            <a:avLst/>
            <a:gdLst/>
            <a:ahLst/>
            <a:cxnLst/>
            <a:rect l="l" t="t" r="r" b="b"/>
            <a:pathLst>
              <a:path w="5414116" h="2553582">
                <a:moveTo>
                  <a:pt x="158526" y="1316979"/>
                </a:moveTo>
                <a:lnTo>
                  <a:pt x="156754" y="1330318"/>
                </a:lnTo>
                <a:lnTo>
                  <a:pt x="150357" y="1343402"/>
                </a:lnTo>
                <a:cubicBezTo>
                  <a:pt x="148595" y="1346671"/>
                  <a:pt x="147784" y="1347597"/>
                  <a:pt x="148224" y="1345403"/>
                </a:cubicBezTo>
                <a:cubicBezTo>
                  <a:pt x="148536" y="1343890"/>
                  <a:pt x="150150" y="1339188"/>
                  <a:pt x="152759" y="1332109"/>
                </a:cubicBezTo>
                <a:close/>
                <a:moveTo>
                  <a:pt x="183999" y="1247985"/>
                </a:moveTo>
                <a:lnTo>
                  <a:pt x="185425" y="1249095"/>
                </a:lnTo>
                <a:lnTo>
                  <a:pt x="177909" y="1267545"/>
                </a:lnTo>
                <a:cubicBezTo>
                  <a:pt x="172543" y="1280910"/>
                  <a:pt x="167559" y="1293511"/>
                  <a:pt x="163267" y="1304542"/>
                </a:cubicBezTo>
                <a:lnTo>
                  <a:pt x="158526" y="1316979"/>
                </a:lnTo>
                <a:lnTo>
                  <a:pt x="160096" y="1305161"/>
                </a:lnTo>
                <a:cubicBezTo>
                  <a:pt x="166154" y="1273946"/>
                  <a:pt x="174799" y="1251295"/>
                  <a:pt x="183999" y="1247985"/>
                </a:cubicBezTo>
                <a:close/>
                <a:moveTo>
                  <a:pt x="2747400" y="406"/>
                </a:moveTo>
                <a:cubicBezTo>
                  <a:pt x="3035071" y="-4281"/>
                  <a:pt x="3341945" y="31161"/>
                  <a:pt x="3649095" y="133697"/>
                </a:cubicBezTo>
                <a:cubicBezTo>
                  <a:pt x="3849864" y="200721"/>
                  <a:pt x="4603144" y="576730"/>
                  <a:pt x="4698157" y="641897"/>
                </a:cubicBezTo>
                <a:cubicBezTo>
                  <a:pt x="4795794" y="709015"/>
                  <a:pt x="4865356" y="805949"/>
                  <a:pt x="4969229" y="864848"/>
                </a:cubicBezTo>
                <a:cubicBezTo>
                  <a:pt x="5024230" y="895855"/>
                  <a:pt x="5072076" y="940214"/>
                  <a:pt x="5031717" y="1024948"/>
                </a:cubicBezTo>
                <a:cubicBezTo>
                  <a:pt x="5020170" y="1048963"/>
                  <a:pt x="5029183" y="1072811"/>
                  <a:pt x="5057014" y="1071682"/>
                </a:cubicBezTo>
                <a:cubicBezTo>
                  <a:pt x="5109680" y="1069387"/>
                  <a:pt x="5118666" y="1110271"/>
                  <a:pt x="5135838" y="1143392"/>
                </a:cubicBezTo>
                <a:cubicBezTo>
                  <a:pt x="5166252" y="1202027"/>
                  <a:pt x="5193622" y="1263285"/>
                  <a:pt x="5266156" y="1289064"/>
                </a:cubicBezTo>
                <a:cubicBezTo>
                  <a:pt x="5238324" y="1323279"/>
                  <a:pt x="5215649" y="1311585"/>
                  <a:pt x="5195858" y="1298567"/>
                </a:cubicBezTo>
                <a:cubicBezTo>
                  <a:pt x="5143669" y="1263879"/>
                  <a:pt x="5093474" y="1226987"/>
                  <a:pt x="5041179" y="1192607"/>
                </a:cubicBezTo>
                <a:cubicBezTo>
                  <a:pt x="5007224" y="1170236"/>
                  <a:pt x="4975133" y="1142623"/>
                  <a:pt x="4918135" y="1145234"/>
                </a:cubicBezTo>
                <a:cubicBezTo>
                  <a:pt x="4935797" y="1231274"/>
                  <a:pt x="5007025" y="1262427"/>
                  <a:pt x="5060171" y="1300349"/>
                </a:cubicBezTo>
                <a:cubicBezTo>
                  <a:pt x="5126536" y="1347737"/>
                  <a:pt x="5152263" y="1413621"/>
                  <a:pt x="5184421" y="1487704"/>
                </a:cubicBezTo>
                <a:cubicBezTo>
                  <a:pt x="5122415" y="1489134"/>
                  <a:pt x="5103753" y="1435610"/>
                  <a:pt x="5058648" y="1427657"/>
                </a:cubicBezTo>
                <a:cubicBezTo>
                  <a:pt x="5053296" y="1435084"/>
                  <a:pt x="5045346" y="1445577"/>
                  <a:pt x="5045794" y="1446015"/>
                </a:cubicBezTo>
                <a:cubicBezTo>
                  <a:pt x="5106451" y="1496737"/>
                  <a:pt x="5117537" y="1568193"/>
                  <a:pt x="5101767" y="1647359"/>
                </a:cubicBezTo>
                <a:cubicBezTo>
                  <a:pt x="5093584" y="1688209"/>
                  <a:pt x="5115626" y="1706770"/>
                  <a:pt x="5135030" y="1731061"/>
                </a:cubicBezTo>
                <a:cubicBezTo>
                  <a:pt x="5203090" y="1816944"/>
                  <a:pt x="5278566" y="1897224"/>
                  <a:pt x="5321944" y="2003361"/>
                </a:cubicBezTo>
                <a:cubicBezTo>
                  <a:pt x="5239878" y="1971324"/>
                  <a:pt x="5191106" y="1897335"/>
                  <a:pt x="5107240" y="1850840"/>
                </a:cubicBezTo>
                <a:cubicBezTo>
                  <a:pt x="5146549" y="1965041"/>
                  <a:pt x="5224816" y="2036621"/>
                  <a:pt x="5290952" y="2116036"/>
                </a:cubicBezTo>
                <a:cubicBezTo>
                  <a:pt x="5321198" y="2152238"/>
                  <a:pt x="5345753" y="2195120"/>
                  <a:pt x="5388446" y="2220887"/>
                </a:cubicBezTo>
                <a:cubicBezTo>
                  <a:pt x="5403552" y="2230128"/>
                  <a:pt x="5428090" y="2247608"/>
                  <a:pt x="5403992" y="2273010"/>
                </a:cubicBezTo>
                <a:cubicBezTo>
                  <a:pt x="5383871" y="2294002"/>
                  <a:pt x="5363583" y="2281535"/>
                  <a:pt x="5345240" y="2269525"/>
                </a:cubicBezTo>
                <a:cubicBezTo>
                  <a:pt x="5301305" y="2240459"/>
                  <a:pt x="5249677" y="2227961"/>
                  <a:pt x="5181971" y="2212341"/>
                </a:cubicBezTo>
                <a:cubicBezTo>
                  <a:pt x="5210776" y="2304349"/>
                  <a:pt x="5323140" y="2305426"/>
                  <a:pt x="5342451" y="2399541"/>
                </a:cubicBezTo>
                <a:cubicBezTo>
                  <a:pt x="5276493" y="2399374"/>
                  <a:pt x="5240279" y="2358756"/>
                  <a:pt x="5193127" y="2341296"/>
                </a:cubicBezTo>
                <a:cubicBezTo>
                  <a:pt x="5150483" y="2325566"/>
                  <a:pt x="5134316" y="2337131"/>
                  <a:pt x="5128778" y="2384953"/>
                </a:cubicBezTo>
                <a:cubicBezTo>
                  <a:pt x="5120098" y="2459440"/>
                  <a:pt x="5082689" y="2490060"/>
                  <a:pt x="5024779" y="2455361"/>
                </a:cubicBezTo>
                <a:cubicBezTo>
                  <a:pt x="4971160" y="2423009"/>
                  <a:pt x="4955618" y="2448088"/>
                  <a:pt x="4957119" y="2492221"/>
                </a:cubicBezTo>
                <a:cubicBezTo>
                  <a:pt x="4957659" y="2508307"/>
                  <a:pt x="4955422" y="2522819"/>
                  <a:pt x="4951208" y="2536243"/>
                </a:cubicBezTo>
                <a:lnTo>
                  <a:pt x="4942986" y="2553582"/>
                </a:lnTo>
                <a:lnTo>
                  <a:pt x="0" y="2553582"/>
                </a:lnTo>
                <a:lnTo>
                  <a:pt x="10415" y="2540282"/>
                </a:lnTo>
                <a:cubicBezTo>
                  <a:pt x="21321" y="2529317"/>
                  <a:pt x="34083" y="2520126"/>
                  <a:pt x="50390" y="2514109"/>
                </a:cubicBezTo>
                <a:cubicBezTo>
                  <a:pt x="60150" y="2510393"/>
                  <a:pt x="69288" y="2504190"/>
                  <a:pt x="78593" y="2498362"/>
                </a:cubicBezTo>
                <a:cubicBezTo>
                  <a:pt x="79663" y="2490260"/>
                  <a:pt x="77016" y="2483287"/>
                  <a:pt x="68604" y="2478966"/>
                </a:cubicBezTo>
                <a:cubicBezTo>
                  <a:pt x="15119" y="2451323"/>
                  <a:pt x="33815" y="2412284"/>
                  <a:pt x="51592" y="2367344"/>
                </a:cubicBezTo>
                <a:cubicBezTo>
                  <a:pt x="73482" y="2311677"/>
                  <a:pt x="117178" y="2293901"/>
                  <a:pt x="167239" y="2281968"/>
                </a:cubicBezTo>
                <a:cubicBezTo>
                  <a:pt x="184333" y="2277976"/>
                  <a:pt x="204809" y="2283134"/>
                  <a:pt x="218700" y="2261009"/>
                </a:cubicBezTo>
                <a:cubicBezTo>
                  <a:pt x="202945" y="2233233"/>
                  <a:pt x="167661" y="2244301"/>
                  <a:pt x="144260" y="2232104"/>
                </a:cubicBezTo>
                <a:cubicBezTo>
                  <a:pt x="124982" y="2221882"/>
                  <a:pt x="89225" y="2216464"/>
                  <a:pt x="132450" y="2182200"/>
                </a:cubicBezTo>
                <a:cubicBezTo>
                  <a:pt x="145069" y="2172139"/>
                  <a:pt x="138401" y="2161211"/>
                  <a:pt x="128269" y="2157485"/>
                </a:cubicBezTo>
                <a:cubicBezTo>
                  <a:pt x="45771" y="2128357"/>
                  <a:pt x="114856" y="2054401"/>
                  <a:pt x="102768" y="2004430"/>
                </a:cubicBezTo>
                <a:cubicBezTo>
                  <a:pt x="99143" y="1990876"/>
                  <a:pt x="114661" y="1971808"/>
                  <a:pt x="128485" y="1969383"/>
                </a:cubicBezTo>
                <a:cubicBezTo>
                  <a:pt x="216478" y="1953355"/>
                  <a:pt x="255260" y="1875600"/>
                  <a:pt x="316632" y="1814867"/>
                </a:cubicBezTo>
                <a:cubicBezTo>
                  <a:pt x="286607" y="1778049"/>
                  <a:pt x="240843" y="1760915"/>
                  <a:pt x="204084" y="1732869"/>
                </a:cubicBezTo>
                <a:cubicBezTo>
                  <a:pt x="165873" y="1703815"/>
                  <a:pt x="170805" y="1689937"/>
                  <a:pt x="227085" y="1644378"/>
                </a:cubicBezTo>
                <a:cubicBezTo>
                  <a:pt x="135002" y="1609983"/>
                  <a:pt x="135002" y="1609983"/>
                  <a:pt x="194840" y="1531510"/>
                </a:cubicBezTo>
                <a:cubicBezTo>
                  <a:pt x="155738" y="1518118"/>
                  <a:pt x="147268" y="1431235"/>
                  <a:pt x="153201" y="1357062"/>
                </a:cubicBezTo>
                <a:lnTo>
                  <a:pt x="156754" y="1330318"/>
                </a:lnTo>
                <a:lnTo>
                  <a:pt x="158203" y="1327353"/>
                </a:lnTo>
                <a:cubicBezTo>
                  <a:pt x="164944" y="1313010"/>
                  <a:pt x="174305" y="1292418"/>
                  <a:pt x="183908" y="1271808"/>
                </a:cubicBezTo>
                <a:lnTo>
                  <a:pt x="192178" y="1254359"/>
                </a:lnTo>
                <a:lnTo>
                  <a:pt x="197963" y="1258870"/>
                </a:lnTo>
                <a:cubicBezTo>
                  <a:pt x="201319" y="1265759"/>
                  <a:pt x="204343" y="1269123"/>
                  <a:pt x="207082" y="1270177"/>
                </a:cubicBezTo>
                <a:cubicBezTo>
                  <a:pt x="215301" y="1273335"/>
                  <a:pt x="220953" y="1255680"/>
                  <a:pt x="225258" y="1249926"/>
                </a:cubicBezTo>
                <a:cubicBezTo>
                  <a:pt x="239225" y="1231830"/>
                  <a:pt x="229470" y="1215162"/>
                  <a:pt x="225383" y="1197822"/>
                </a:cubicBezTo>
                <a:cubicBezTo>
                  <a:pt x="223809" y="1191435"/>
                  <a:pt x="212069" y="1213060"/>
                  <a:pt x="198195" y="1241661"/>
                </a:cubicBezTo>
                <a:lnTo>
                  <a:pt x="192178" y="1254359"/>
                </a:lnTo>
                <a:lnTo>
                  <a:pt x="185425" y="1249095"/>
                </a:lnTo>
                <a:lnTo>
                  <a:pt x="194847" y="1225969"/>
                </a:lnTo>
                <a:cubicBezTo>
                  <a:pt x="218144" y="1169629"/>
                  <a:pt x="242658" y="1113997"/>
                  <a:pt x="248781" y="1110761"/>
                </a:cubicBezTo>
                <a:cubicBezTo>
                  <a:pt x="313786" y="1076283"/>
                  <a:pt x="321395" y="965784"/>
                  <a:pt x="418181" y="974220"/>
                </a:cubicBezTo>
                <a:cubicBezTo>
                  <a:pt x="461819" y="977818"/>
                  <a:pt x="495215" y="944914"/>
                  <a:pt x="532987" y="931088"/>
                </a:cubicBezTo>
                <a:cubicBezTo>
                  <a:pt x="664440" y="883526"/>
                  <a:pt x="768295" y="806734"/>
                  <a:pt x="846702" y="686183"/>
                </a:cubicBezTo>
                <a:cubicBezTo>
                  <a:pt x="868484" y="652881"/>
                  <a:pt x="913166" y="632329"/>
                  <a:pt x="946487" y="606427"/>
                </a:cubicBezTo>
                <a:cubicBezTo>
                  <a:pt x="943857" y="580742"/>
                  <a:pt x="867909" y="616319"/>
                  <a:pt x="909859" y="561037"/>
                </a:cubicBezTo>
                <a:cubicBezTo>
                  <a:pt x="941546" y="519374"/>
                  <a:pt x="991572" y="500749"/>
                  <a:pt x="1038549" y="483076"/>
                </a:cubicBezTo>
                <a:cubicBezTo>
                  <a:pt x="1092404" y="463016"/>
                  <a:pt x="1148626" y="449861"/>
                  <a:pt x="1187871" y="397948"/>
                </a:cubicBezTo>
                <a:cubicBezTo>
                  <a:pt x="1194206" y="389666"/>
                  <a:pt x="1884389" y="14461"/>
                  <a:pt x="2747400" y="406"/>
                </a:cubicBezTo>
                <a:close/>
              </a:path>
            </a:pathLst>
          </a:cu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846DC94-1DB4-A0EA-6B93-024B56E5281D}"/>
              </a:ext>
            </a:extLst>
          </p:cNvPr>
          <p:cNvSpPr txBox="1"/>
          <p:nvPr/>
        </p:nvSpPr>
        <p:spPr>
          <a:xfrm>
            <a:off x="6858000" y="-6684"/>
            <a:ext cx="4973053" cy="123110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5600" b="0" i="0" u="sng" baseline="0">
                <a:solidFill>
                  <a:srgbClr val="000000"/>
                </a:solidFill>
                <a:latin typeface="Calibri"/>
              </a:rPr>
              <a:t>Les Spécialités</a:t>
            </a:r>
            <a:r>
              <a:rPr sz="5600" b="0" i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​</a:t>
            </a:r>
            <a:endParaRPr lang="en-US"/>
          </a:p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C51488D-170B-7D34-BC6E-1FCAB6A17197}"/>
              </a:ext>
            </a:extLst>
          </p:cNvPr>
          <p:cNvSpPr txBox="1"/>
          <p:nvPr/>
        </p:nvSpPr>
        <p:spPr>
          <a:xfrm>
            <a:off x="6109368" y="995947"/>
            <a:ext cx="6096000" cy="256993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28600" lvl="0" indent="-228600" algn="l" rtl="0">
              <a:buFont typeface=""/>
              <a:buChar char="•"/>
            </a:pPr>
            <a:r>
              <a:rPr lang="en-US" sz="2500" b="1" i="1" u="none" strike="noStrike" baseline="0">
                <a:solidFill>
                  <a:srgbClr val="000000"/>
                </a:solidFill>
                <a:latin typeface="Calibri"/>
                <a:ea typeface="Arial"/>
                <a:cs typeface="Arial"/>
              </a:rPr>
              <a:t>La Poutine</a:t>
            </a:r>
            <a:r>
              <a:rPr lang="en-US" sz="2500" b="0" i="0" u="none" strike="noStrike" baseline="0">
                <a:solidFill>
                  <a:srgbClr val="000000"/>
                </a:solidFill>
                <a:latin typeface="Calibri"/>
                <a:ea typeface="Arial"/>
                <a:cs typeface="Arial"/>
              </a:rPr>
              <a:t> est un plat du Canada, surtout du Québec.​</a:t>
            </a:r>
            <a:r>
              <a:rPr lang="en-US" sz="2500" b="0" i="0">
                <a:solidFill>
                  <a:srgbClr val="000000"/>
                </a:solidFill>
                <a:latin typeface="Calibri"/>
                <a:ea typeface="Arial"/>
                <a:cs typeface="Arial"/>
              </a:rPr>
              <a:t>​</a:t>
            </a:r>
            <a:br>
              <a:rPr lang="en-US" sz="2500" b="0" i="0">
                <a:latin typeface="Calibri"/>
                <a:ea typeface="Arial"/>
                <a:cs typeface="Arial"/>
              </a:rPr>
            </a:br>
            <a:r>
              <a:rPr lang="en-US" sz="2500" b="0" i="0" u="none" strike="noStrike" baseline="0">
                <a:solidFill>
                  <a:srgbClr val="000000"/>
                </a:solidFill>
                <a:latin typeface="Calibri"/>
                <a:ea typeface="Arial"/>
                <a:cs typeface="Arial"/>
              </a:rPr>
              <a:t>Elle est </a:t>
            </a:r>
            <a:r>
              <a:rPr lang="en-US" sz="2500" b="0" i="0" u="none" strike="noStrike" baseline="0" err="1">
                <a:solidFill>
                  <a:srgbClr val="000000"/>
                </a:solidFill>
                <a:latin typeface="Calibri"/>
                <a:ea typeface="Arial"/>
                <a:cs typeface="Arial"/>
              </a:rPr>
              <a:t>faite</a:t>
            </a:r>
            <a:r>
              <a:rPr lang="en-US" sz="2500" b="0" i="0" u="none" strike="noStrike" baseline="0">
                <a:solidFill>
                  <a:srgbClr val="000000"/>
                </a:solidFill>
                <a:latin typeface="Calibri"/>
                <a:ea typeface="Arial"/>
                <a:cs typeface="Arial"/>
              </a:rPr>
              <a:t> avec des frites, du fromage et de la sauce.​</a:t>
            </a:r>
            <a:r>
              <a:rPr lang="en-US" sz="2500" b="0" i="0">
                <a:solidFill>
                  <a:srgbClr val="000000"/>
                </a:solidFill>
                <a:latin typeface="Calibri"/>
                <a:ea typeface="Arial"/>
                <a:cs typeface="Arial"/>
              </a:rPr>
              <a:t>​</a:t>
            </a:r>
            <a:br>
              <a:rPr lang="en-US" sz="2500" b="0" i="0">
                <a:latin typeface="Calibri"/>
                <a:ea typeface="Arial"/>
                <a:cs typeface="Arial"/>
              </a:rPr>
            </a:br>
            <a:r>
              <a:rPr lang="en-US" sz="2500" b="0" i="0" u="none" strike="noStrike" baseline="0" err="1">
                <a:solidFill>
                  <a:srgbClr val="000000"/>
                </a:solidFill>
                <a:latin typeface="Calibri"/>
                <a:ea typeface="Arial"/>
                <a:cs typeface="Arial"/>
              </a:rPr>
              <a:t>C’est</a:t>
            </a:r>
            <a:r>
              <a:rPr lang="en-US" sz="2500" b="0" i="0" u="none" strike="noStrike" baseline="0">
                <a:solidFill>
                  <a:srgbClr val="000000"/>
                </a:solidFill>
                <a:latin typeface="Calibri"/>
                <a:ea typeface="Arial"/>
                <a:cs typeface="Arial"/>
              </a:rPr>
              <a:t> un plat très </a:t>
            </a:r>
            <a:r>
              <a:rPr lang="en-US" sz="2500" b="0" i="0" u="none" strike="noStrike" baseline="0" err="1">
                <a:solidFill>
                  <a:srgbClr val="000000"/>
                </a:solidFill>
                <a:latin typeface="Calibri"/>
                <a:ea typeface="Arial"/>
                <a:cs typeface="Arial"/>
              </a:rPr>
              <a:t>connu</a:t>
            </a:r>
            <a:r>
              <a:rPr lang="en-US" sz="2500" b="0" i="0" u="none" strike="noStrike" baseline="0">
                <a:solidFill>
                  <a:srgbClr val="000000"/>
                </a:solidFill>
                <a:latin typeface="Calibri"/>
                <a:ea typeface="Arial"/>
                <a:cs typeface="Arial"/>
              </a:rPr>
              <a:t> au Canada.</a:t>
            </a:r>
            <a:r>
              <a:rPr lang="en-US" sz="2500" b="0" i="0">
                <a:solidFill>
                  <a:srgbClr val="000000"/>
                </a:solidFill>
                <a:latin typeface="Calibri"/>
                <a:ea typeface="Arial"/>
                <a:cs typeface="Arial"/>
              </a:rPr>
              <a:t>​</a:t>
            </a:r>
          </a:p>
          <a:p>
            <a:pPr algn="ctr" rtl="0"/>
            <a:r>
              <a:rPr lang="en-US" sz="1800" b="0" i="0">
                <a:solidFill>
                  <a:srgbClr val="000000"/>
                </a:solidFill>
                <a:latin typeface="Calibri"/>
                <a:ea typeface="Segoe UI"/>
                <a:cs typeface="Segoe UI"/>
              </a:rPr>
              <a:t>​</a:t>
            </a:r>
          </a:p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C3D0585-6CED-F8AB-D840-D1BFFFE40288}"/>
              </a:ext>
            </a:extLst>
          </p:cNvPr>
          <p:cNvSpPr txBox="1"/>
          <p:nvPr/>
        </p:nvSpPr>
        <p:spPr>
          <a:xfrm>
            <a:off x="0" y="4324684"/>
            <a:ext cx="4852738" cy="266428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28600" lvl="0" indent="-228600" algn="l" rtl="0">
              <a:buFont typeface=""/>
              <a:buChar char="•"/>
            </a:pPr>
            <a:r>
              <a:rPr lang="en-US" sz="2500" b="1" i="1" u="none" strike="noStrike" baseline="0">
                <a:solidFill>
                  <a:srgbClr val="000000"/>
                </a:solidFill>
                <a:latin typeface="Calibri"/>
                <a:ea typeface="Arial"/>
                <a:cs typeface="Arial"/>
              </a:rPr>
              <a:t>Le Sirop </a:t>
            </a:r>
            <a:r>
              <a:rPr lang="en-US" sz="2500" b="1" i="1" u="none" strike="noStrike" baseline="0" err="1">
                <a:solidFill>
                  <a:srgbClr val="000000"/>
                </a:solidFill>
                <a:latin typeface="Calibri"/>
                <a:ea typeface="Arial"/>
                <a:cs typeface="Arial"/>
              </a:rPr>
              <a:t>d’érable</a:t>
            </a:r>
            <a:r>
              <a:rPr lang="en-US" sz="2500" b="0" i="0" u="none" strike="noStrike" baseline="0">
                <a:solidFill>
                  <a:srgbClr val="000000"/>
                </a:solidFill>
                <a:latin typeface="Calibri"/>
                <a:ea typeface="Arial"/>
                <a:cs typeface="Arial"/>
              </a:rPr>
              <a:t> est un des spécialité du Canada.</a:t>
            </a:r>
            <a:r>
              <a:rPr lang="en-US" sz="2500" b="0" i="0">
                <a:solidFill>
                  <a:srgbClr val="000000"/>
                </a:solidFill>
                <a:latin typeface="Calibri"/>
                <a:ea typeface="Arial"/>
                <a:cs typeface="Arial"/>
              </a:rPr>
              <a:t>​</a:t>
            </a:r>
            <a:br>
              <a:rPr lang="en-US" sz="2500" b="0" i="0">
                <a:latin typeface="Calibri"/>
                <a:ea typeface="Arial"/>
                <a:cs typeface="Arial"/>
              </a:rPr>
            </a:br>
            <a:r>
              <a:rPr lang="en-US" sz="2500" b="0" i="0" u="none" strike="noStrike" baseline="0">
                <a:solidFill>
                  <a:srgbClr val="000000"/>
                </a:solidFill>
                <a:latin typeface="Calibri"/>
                <a:ea typeface="Arial"/>
                <a:cs typeface="Arial"/>
              </a:rPr>
              <a:t>On le </a:t>
            </a:r>
            <a:r>
              <a:rPr lang="en-US" sz="2500" b="0" i="0" u="none" strike="noStrike" baseline="0" err="1">
                <a:solidFill>
                  <a:srgbClr val="000000"/>
                </a:solidFill>
                <a:latin typeface="Calibri"/>
                <a:ea typeface="Arial"/>
                <a:cs typeface="Arial"/>
              </a:rPr>
              <a:t>fabrique</a:t>
            </a:r>
            <a:r>
              <a:rPr lang="en-US" sz="2500" b="0" i="0" u="none" strike="noStrike" baseline="0">
                <a:solidFill>
                  <a:srgbClr val="000000"/>
                </a:solidFill>
                <a:latin typeface="Calibri"/>
                <a:ea typeface="Arial"/>
                <a:cs typeface="Arial"/>
              </a:rPr>
              <a:t> avec la </a:t>
            </a:r>
            <a:r>
              <a:rPr lang="en-US" sz="2500" b="0" i="0" u="none" strike="noStrike" baseline="0" err="1">
                <a:solidFill>
                  <a:srgbClr val="000000"/>
                </a:solidFill>
                <a:latin typeface="Calibri"/>
                <a:ea typeface="Arial"/>
                <a:cs typeface="Arial"/>
              </a:rPr>
              <a:t>sève</a:t>
            </a:r>
            <a:r>
              <a:rPr lang="en-US" sz="2500" b="0" i="0" u="none" strike="noStrike" baseline="0">
                <a:solidFill>
                  <a:srgbClr val="000000"/>
                </a:solidFill>
                <a:latin typeface="Calibri"/>
                <a:ea typeface="Arial"/>
                <a:cs typeface="Arial"/>
              </a:rPr>
              <a:t> de </a:t>
            </a:r>
            <a:r>
              <a:rPr lang="en-US" sz="2500" b="0" i="0" u="none" strike="noStrike" baseline="0" err="1">
                <a:solidFill>
                  <a:srgbClr val="000000"/>
                </a:solidFill>
                <a:latin typeface="Calibri"/>
                <a:ea typeface="Arial"/>
                <a:cs typeface="Arial"/>
              </a:rPr>
              <a:t>l’Érable</a:t>
            </a:r>
            <a:r>
              <a:rPr lang="en-US" sz="2500" b="0" i="0" u="none" strike="noStrike" baseline="0">
                <a:solidFill>
                  <a:srgbClr val="000000"/>
                </a:solidFill>
                <a:latin typeface="Calibri"/>
                <a:ea typeface="Arial"/>
                <a:cs typeface="Arial"/>
              </a:rPr>
              <a:t> à sucre.</a:t>
            </a:r>
            <a:r>
              <a:rPr lang="en-US" sz="2500" b="0" i="0">
                <a:solidFill>
                  <a:srgbClr val="000000"/>
                </a:solidFill>
                <a:latin typeface="Calibri"/>
                <a:ea typeface="Arial"/>
                <a:cs typeface="Arial"/>
              </a:rPr>
              <a:t>​</a:t>
            </a:r>
            <a:br>
              <a:rPr lang="en-US" sz="2500" b="0" i="0">
                <a:latin typeface="Calibri"/>
                <a:ea typeface="Arial"/>
                <a:cs typeface="Arial"/>
              </a:rPr>
            </a:br>
            <a:r>
              <a:rPr lang="en-US" sz="2500" b="0" i="0" u="none" strike="noStrike" baseline="0">
                <a:solidFill>
                  <a:srgbClr val="000000"/>
                </a:solidFill>
                <a:latin typeface="Calibri"/>
                <a:ea typeface="Arial"/>
                <a:cs typeface="Arial"/>
              </a:rPr>
              <a:t>On le mange </a:t>
            </a:r>
            <a:r>
              <a:rPr lang="en-US" sz="2500" b="0" i="0" u="none" strike="noStrike" baseline="0" err="1">
                <a:solidFill>
                  <a:srgbClr val="000000"/>
                </a:solidFill>
                <a:latin typeface="Calibri"/>
                <a:ea typeface="Arial"/>
                <a:cs typeface="Arial"/>
              </a:rPr>
              <a:t>souvent</a:t>
            </a:r>
            <a:r>
              <a:rPr lang="en-US" sz="2500" b="0" i="0" u="none" strike="noStrike" baseline="0">
                <a:solidFill>
                  <a:srgbClr val="000000"/>
                </a:solidFill>
                <a:latin typeface="Calibri"/>
                <a:ea typeface="Arial"/>
                <a:cs typeface="Arial"/>
              </a:rPr>
              <a:t> avec des crêpes </a:t>
            </a:r>
            <a:r>
              <a:rPr lang="en-US" sz="2500" b="0" i="0" u="none" strike="noStrike" baseline="0" err="1">
                <a:solidFill>
                  <a:srgbClr val="000000"/>
                </a:solidFill>
                <a:latin typeface="Calibri"/>
                <a:ea typeface="Arial"/>
                <a:cs typeface="Arial"/>
              </a:rPr>
              <a:t>ou</a:t>
            </a:r>
            <a:r>
              <a:rPr lang="en-US" sz="2500" b="0" i="0" u="none" strike="noStrike" baseline="0">
                <a:solidFill>
                  <a:srgbClr val="000000"/>
                </a:solidFill>
                <a:latin typeface="Calibri"/>
                <a:ea typeface="Arial"/>
                <a:cs typeface="Arial"/>
              </a:rPr>
              <a:t> des desserts.</a:t>
            </a:r>
          </a:p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6978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2" name="Rectangle 41">
            <a:extLst>
              <a:ext uri="{FF2B5EF4-FFF2-40B4-BE49-F238E27FC236}">
                <a16:creationId xmlns:a16="http://schemas.microsoft.com/office/drawing/2014/main" id="{0D7B6173-1D58-48E2-83CF-37350F315F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2F36CA75-CFBF-4844-B719-8FE9EBADA9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3D4A84B9-E564-4DD0-97F8-DBF1C460C2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4A599609-F5C2-4A0B-A992-913F814A63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1172" cy="6858000"/>
          </a:xfrm>
          <a:prstGeom prst="rect">
            <a:avLst/>
          </a:prstGeom>
        </p:spPr>
      </p:pic>
      <p:sp>
        <p:nvSpPr>
          <p:cNvPr id="50" name="Rectangle 49">
            <a:extLst>
              <a:ext uri="{FF2B5EF4-FFF2-40B4-BE49-F238E27FC236}">
                <a16:creationId xmlns:a16="http://schemas.microsoft.com/office/drawing/2014/main" id="{102382E0-0A09-46AE-B955-B911CAFE7F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7DE75D4A-0965-4973-BE75-DECCAC9A96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6" name="Picture 35" descr="Northern Lights in Iceland: When, Where &amp; How to See Them">
            <a:extLst>
              <a:ext uri="{FF2B5EF4-FFF2-40B4-BE49-F238E27FC236}">
                <a16:creationId xmlns:a16="http://schemas.microsoft.com/office/drawing/2014/main" id="{855ADC66-F2BF-4373-ADAA-DED9EFCB3D6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0000"/>
          </a:blip>
          <a:srcRect l="101" r="-3" b="-3"/>
          <a:stretch>
            <a:fillRect/>
          </a:stretch>
        </p:blipFill>
        <p:spPr>
          <a:xfrm>
            <a:off x="6094532" y="10"/>
            <a:ext cx="6093578" cy="3431119"/>
          </a:xfrm>
          <a:prstGeom prst="rect">
            <a:avLst/>
          </a:prstGeom>
        </p:spPr>
      </p:pic>
      <p:pic>
        <p:nvPicPr>
          <p:cNvPr id="19" name="Image 15" descr="A large waterfall with a boat in it&#10;&#10;AI-generated content may be incorrect.">
            <a:extLst>
              <a:ext uri="{FF2B5EF4-FFF2-40B4-BE49-F238E27FC236}">
                <a16:creationId xmlns:a16="http://schemas.microsoft.com/office/drawing/2014/main" id="{B2B541F3-01DF-A7D4-D18D-E2F23B6A9A4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0000"/>
          </a:blip>
          <a:srcRect t="10624"/>
          <a:stretch>
            <a:fillRect/>
          </a:stretch>
        </p:blipFill>
        <p:spPr>
          <a:xfrm flipH="1">
            <a:off x="4763" y="10"/>
            <a:ext cx="6093578" cy="3431119"/>
          </a:xfrm>
          <a:prstGeom prst="rect">
            <a:avLst/>
          </a:prstGeom>
        </p:spPr>
      </p:pic>
      <p:pic>
        <p:nvPicPr>
          <p:cNvPr id="15" name="Image 3" descr="Kayakiste sur la rivière de la Jacques Cartier">
            <a:extLst>
              <a:ext uri="{FF2B5EF4-FFF2-40B4-BE49-F238E27FC236}">
                <a16:creationId xmlns:a16="http://schemas.microsoft.com/office/drawing/2014/main" id="{6A890B01-3165-3E56-0E60-7D5531A5DE1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60000"/>
          </a:blip>
          <a:srcRect r="3209" b="-1"/>
          <a:stretch>
            <a:fillRect/>
          </a:stretch>
        </p:blipFill>
        <p:spPr>
          <a:xfrm>
            <a:off x="6097280" y="3426870"/>
            <a:ext cx="6093578" cy="3431129"/>
          </a:xfrm>
          <a:prstGeom prst="rect">
            <a:avLst/>
          </a:prstGeom>
        </p:spPr>
      </p:pic>
      <p:pic>
        <p:nvPicPr>
          <p:cNvPr id="17" name="Espace réservé du contenu 6" descr="Matin, Lac Louise, Rocheuses, Canada / Morning, Lake Louise, Rockies, Canada">
            <a:extLst>
              <a:ext uri="{FF2B5EF4-FFF2-40B4-BE49-F238E27FC236}">
                <a16:creationId xmlns:a16="http://schemas.microsoft.com/office/drawing/2014/main" id="{DA8E8C13-AD2A-C8A0-7A03-4A9EEC54D59A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60000"/>
          </a:blip>
          <a:srcRect l="14994" r="20183"/>
          <a:stretch>
            <a:fillRect/>
          </a:stretch>
        </p:blipFill>
        <p:spPr>
          <a:xfrm>
            <a:off x="-5857" y="3440238"/>
            <a:ext cx="6106946" cy="3417761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857707A-5BC3-6A90-EC32-595376001E09}"/>
              </a:ext>
            </a:extLst>
          </p:cNvPr>
          <p:cNvSpPr txBox="1">
            <a:spLocks/>
          </p:cNvSpPr>
          <p:nvPr/>
        </p:nvSpPr>
        <p:spPr>
          <a:xfrm>
            <a:off x="8858390" y="29339"/>
            <a:ext cx="3340290" cy="39920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900" b="1" i="1">
                <a:solidFill>
                  <a:srgbClr val="FFFFFF"/>
                </a:solidFill>
              </a:rPr>
              <a:t>Les Aurores </a:t>
            </a:r>
            <a:r>
              <a:rPr lang="en-US" sz="1900" b="1" i="1" err="1">
                <a:solidFill>
                  <a:srgbClr val="FFFFFF"/>
                </a:solidFill>
              </a:rPr>
              <a:t>boréales</a:t>
            </a:r>
            <a:r>
              <a:rPr lang="en-US" sz="1900">
                <a:solidFill>
                  <a:srgbClr val="FFFFFF"/>
                </a:solidFill>
              </a:rPr>
              <a:t> , </a:t>
            </a:r>
            <a:r>
              <a:rPr lang="en-US" sz="1900" i="1">
                <a:solidFill>
                  <a:srgbClr val="FFFFFF"/>
                </a:solidFill>
              </a:rPr>
              <a:t>Yukon</a:t>
            </a:r>
            <a:r>
              <a:rPr lang="en-US" sz="1900">
                <a:solidFill>
                  <a:srgbClr val="FFFFFF"/>
                </a:solidFill>
              </a:rPr>
              <a:t>. </a:t>
            </a:r>
            <a:endParaRPr lang="en-US" sz="1900" b="1" i="1">
              <a:solidFill>
                <a:srgbClr val="FFFFFF"/>
              </a:solidFill>
              <a:ea typeface="Calibri"/>
              <a:cs typeface="Calibri"/>
            </a:endParaRPr>
          </a:p>
        </p:txBody>
      </p:sp>
      <p:sp>
        <p:nvSpPr>
          <p:cNvPr id="40" name="Content Placeholder 39">
            <a:extLst>
              <a:ext uri="{FF2B5EF4-FFF2-40B4-BE49-F238E27FC236}">
                <a16:creationId xmlns:a16="http://schemas.microsoft.com/office/drawing/2014/main" id="{9400CAA6-1D41-0E13-462D-117CD454B0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1966" y="7971639"/>
            <a:ext cx="9801854" cy="314377"/>
          </a:xfrm>
        </p:spPr>
        <p:txBody>
          <a:bodyPr anchor="t">
            <a:normAutofit fontScale="92500" lnSpcReduction="10000"/>
          </a:bodyPr>
          <a:lstStyle/>
          <a:p>
            <a:pPr algn="ctr"/>
            <a:endParaRPr lang="en-US" sz="1800">
              <a:solidFill>
                <a:srgbClr val="FFFFFF"/>
              </a:solidFill>
              <a:ea typeface="Calibri"/>
              <a:cs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A430799-50EF-17B2-B6BE-2227E8A80457}"/>
              </a:ext>
            </a:extLst>
          </p:cNvPr>
          <p:cNvSpPr txBox="1"/>
          <p:nvPr/>
        </p:nvSpPr>
        <p:spPr>
          <a:xfrm>
            <a:off x="-1" y="3432402"/>
            <a:ext cx="3160296" cy="35394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Aft>
                <a:spcPts val="600"/>
              </a:spcAft>
            </a:pPr>
            <a:r>
              <a:rPr lang="en-US" sz="1700" b="1" i="1" u="none" strike="noStrike" baseline="0">
                <a:solidFill>
                  <a:srgbClr val="FFFFFF"/>
                </a:solidFill>
                <a:latin typeface="Arial"/>
                <a:ea typeface="Segoe UI"/>
                <a:cs typeface="Segoe UI"/>
              </a:rPr>
              <a:t>Les </a:t>
            </a:r>
            <a:r>
              <a:rPr lang="en-US" sz="1700" b="1" i="1" u="none" strike="noStrike" baseline="0" err="1">
                <a:solidFill>
                  <a:srgbClr val="FFFFFF"/>
                </a:solidFill>
                <a:latin typeface="Arial"/>
                <a:ea typeface="Segoe UI"/>
                <a:cs typeface="Segoe UI"/>
              </a:rPr>
              <a:t>Rocheuses</a:t>
            </a:r>
            <a:r>
              <a:rPr lang="en-US" sz="1700" b="1" i="1" u="none" strike="noStrike" baseline="0">
                <a:solidFill>
                  <a:srgbClr val="FFFFFF"/>
                </a:solidFill>
                <a:latin typeface="Arial"/>
                <a:ea typeface="Segoe UI"/>
                <a:cs typeface="Segoe UI"/>
              </a:rPr>
              <a:t> </a:t>
            </a:r>
            <a:r>
              <a:rPr lang="en-US" sz="1700" b="1" i="1" u="none" strike="noStrike" baseline="0" err="1">
                <a:solidFill>
                  <a:srgbClr val="FFFFFF"/>
                </a:solidFill>
                <a:latin typeface="Arial"/>
                <a:ea typeface="Segoe UI"/>
                <a:cs typeface="Segoe UI"/>
              </a:rPr>
              <a:t>canadiennes</a:t>
            </a:r>
            <a:r>
              <a:rPr lang="en-US" sz="1700" b="0" i="0" u="none" strike="noStrike" baseline="0">
                <a:solidFill>
                  <a:srgbClr val="FFFFFF"/>
                </a:solidFill>
                <a:latin typeface="Arial"/>
                <a:ea typeface="Segoe UI"/>
                <a:cs typeface="Segoe UI"/>
              </a:rPr>
              <a:t> </a:t>
            </a:r>
            <a:endParaRPr lang="en-US" sz="1700">
              <a:latin typeface="Arial"/>
              <a:cs typeface="Segoe U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E22143E-ACC1-A49C-B7A2-18622407D81C}"/>
              </a:ext>
            </a:extLst>
          </p:cNvPr>
          <p:cNvSpPr txBox="1"/>
          <p:nvPr/>
        </p:nvSpPr>
        <p:spPr>
          <a:xfrm>
            <a:off x="8304896" y="3401821"/>
            <a:ext cx="3881998" cy="36731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Aft>
                <a:spcPts val="600"/>
              </a:spcAft>
            </a:pPr>
            <a:r>
              <a:rPr lang="en-US" sz="1700" b="1" i="1" u="none" strike="noStrike" baseline="0">
                <a:solidFill>
                  <a:srgbClr val="FFFFFF"/>
                </a:solidFill>
                <a:latin typeface="Arial"/>
                <a:ea typeface="Segoe UI"/>
                <a:cs typeface="Segoe UI"/>
              </a:rPr>
              <a:t>Le Parc national </a:t>
            </a:r>
            <a:r>
              <a:rPr lang="en-US" sz="1700" b="0" i="0" u="none" strike="noStrike" baseline="0">
                <a:solidFill>
                  <a:srgbClr val="FFFFFF"/>
                </a:solidFill>
                <a:latin typeface="Arial"/>
                <a:ea typeface="Segoe UI"/>
                <a:cs typeface="Segoe UI"/>
              </a:rPr>
              <a:t>de </a:t>
            </a:r>
            <a:r>
              <a:rPr lang="en-US" sz="1700" b="1" i="1" u="none" strike="noStrike" baseline="0">
                <a:solidFill>
                  <a:srgbClr val="FFFFFF"/>
                </a:solidFill>
                <a:latin typeface="Arial"/>
                <a:ea typeface="Segoe UI"/>
                <a:cs typeface="Segoe UI"/>
              </a:rPr>
              <a:t>Jacques-Cartier</a:t>
            </a:r>
            <a:r>
              <a:rPr lang="en-US" sz="1700" b="0" i="0" u="none" strike="noStrike" baseline="0">
                <a:solidFill>
                  <a:srgbClr val="FFFFFF"/>
                </a:solidFill>
                <a:latin typeface="Arial"/>
                <a:ea typeface="Segoe UI"/>
                <a:cs typeface="Segoe UI"/>
              </a:rPr>
              <a:t> </a:t>
            </a:r>
            <a:endParaRPr lang="en-US" sz="1700">
              <a:solidFill>
                <a:srgbClr val="FFFFFF"/>
              </a:solidFill>
              <a:latin typeface="Arial"/>
              <a:ea typeface="Calibri"/>
              <a:cs typeface="Segoe U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BE4A81C-C4E2-3CC2-43C4-0C2F54F78E77}"/>
              </a:ext>
            </a:extLst>
          </p:cNvPr>
          <p:cNvSpPr txBox="1"/>
          <p:nvPr/>
        </p:nvSpPr>
        <p:spPr>
          <a:xfrm>
            <a:off x="2431" y="-122"/>
            <a:ext cx="2700421" cy="35394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Aft>
                <a:spcPts val="600"/>
              </a:spcAft>
            </a:pPr>
            <a:r>
              <a:rPr lang="en-US" sz="1700" b="0" i="0" u="none" strike="noStrike" baseline="0">
                <a:solidFill>
                  <a:srgbClr val="FFFFFF"/>
                </a:solidFill>
                <a:latin typeface="Arial"/>
                <a:ea typeface="Segoe UI"/>
                <a:cs typeface="Segoe UI"/>
              </a:rPr>
              <a:t>Les Chutes du Niagara </a:t>
            </a:r>
            <a:endParaRPr lang="en-US" sz="1700">
              <a:solidFill>
                <a:schemeClr val="bg1"/>
              </a:solidFill>
              <a:latin typeface="Arial"/>
              <a:ea typeface="Calibri"/>
              <a:cs typeface="Segoe U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D1163B3-5488-103A-BDA0-E79AFDF84A7D}"/>
              </a:ext>
            </a:extLst>
          </p:cNvPr>
          <p:cNvSpPr txBox="1"/>
          <p:nvPr/>
        </p:nvSpPr>
        <p:spPr>
          <a:xfrm>
            <a:off x="4986420" y="-120316"/>
            <a:ext cx="2743200" cy="6924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3900" u="sng" err="1">
                <a:solidFill>
                  <a:schemeClr val="bg1"/>
                </a:solidFill>
                <a:ea typeface="Calibri"/>
                <a:cs typeface="Calibri"/>
              </a:rPr>
              <a:t>Paysages</a:t>
            </a:r>
            <a:endParaRPr lang="en-US" sz="3900" u="sng">
              <a:solidFill>
                <a:schemeClr val="bg1"/>
              </a:solidFill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8604682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1127</Words>
  <Application>Microsoft Macintosh PowerPoint</Application>
  <PresentationFormat>Widescreen</PresentationFormat>
  <Paragraphs>94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Arial,Sans-Serif</vt:lpstr>
      <vt:lpstr>Calibri</vt:lpstr>
      <vt:lpstr>Calibri Light</vt:lpstr>
      <vt:lpstr>Office Theme</vt:lpstr>
      <vt:lpstr>Exposé sur Le Canada  </vt:lpstr>
      <vt:lpstr>Sommaire</vt:lpstr>
      <vt:lpstr>Histoire</vt:lpstr>
      <vt:lpstr>La guerre Canadienne</vt:lpstr>
      <vt:lpstr>Leif Erikson</vt:lpstr>
      <vt:lpstr>PowerPoint Presentation</vt:lpstr>
      <vt:lpstr>Géographie</vt:lpstr>
      <vt:lpstr>Les Spécialités </vt:lpstr>
      <vt:lpstr>PowerPoint Presentation</vt:lpstr>
      <vt:lpstr>.</vt:lpstr>
      <vt:lpstr>Animaux</vt:lpstr>
      <vt:lpstr>Le Loup gris vit dans les forêts et les montagnes du Canada. Il chasse souvent en groupe pour attraper des animaux comme les cerfs ou les caribous. </vt:lpstr>
      <vt:lpstr>L'Invention du Basketball</vt:lpstr>
      <vt:lpstr>Sport</vt:lpstr>
      <vt:lpstr>La Crosse</vt:lpstr>
      <vt:lpstr>PowerPoint Presentation</vt:lpstr>
      <vt:lpstr>Le Quiz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Sommaire</dc:title>
  <dc:creator>media</dc:creator>
  <cp:lastModifiedBy>Microsoft Office User</cp:lastModifiedBy>
  <cp:revision>4</cp:revision>
  <dcterms:created xsi:type="dcterms:W3CDTF">2026-03-14T10:35:58Z</dcterms:created>
  <dcterms:modified xsi:type="dcterms:W3CDTF">2026-03-26T23:28:06Z</dcterms:modified>
</cp:coreProperties>
</file>