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5" r:id="rId8"/>
    <p:sldId id="26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2"/>
    <p:restoredTop sz="96327"/>
  </p:normalViewPr>
  <p:slideViewPr>
    <p:cSldViewPr snapToGrid="0">
      <p:cViewPr varScale="1">
        <p:scale>
          <a:sx n="110" d="100"/>
          <a:sy n="110" d="100"/>
        </p:scale>
        <p:origin x="176"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2/23/24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2/23/24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8BF9F4-9A3D-B373-A448-FD0142CA53C7}"/>
              </a:ext>
            </a:extLst>
          </p:cNvPr>
          <p:cNvSpPr>
            <a:spLocks noGrp="1"/>
          </p:cNvSpPr>
          <p:nvPr>
            <p:ph type="ctrTitle"/>
          </p:nvPr>
        </p:nvSpPr>
        <p:spPr/>
        <p:txBody>
          <a:bodyPr/>
          <a:lstStyle/>
          <a:p>
            <a:r>
              <a:rPr lang="fr-FR" dirty="0"/>
              <a:t>Abraham Lincoln</a:t>
            </a:r>
          </a:p>
        </p:txBody>
      </p:sp>
      <p:sp>
        <p:nvSpPr>
          <p:cNvPr id="3" name="Sous-titre 2">
            <a:extLst>
              <a:ext uri="{FF2B5EF4-FFF2-40B4-BE49-F238E27FC236}">
                <a16:creationId xmlns:a16="http://schemas.microsoft.com/office/drawing/2014/main" id="{888E7096-DDED-2979-B2A9-BF8BAB3253D7}"/>
              </a:ext>
            </a:extLst>
          </p:cNvPr>
          <p:cNvSpPr>
            <a:spLocks noGrp="1"/>
          </p:cNvSpPr>
          <p:nvPr>
            <p:ph type="subTitle" idx="1"/>
          </p:nvPr>
        </p:nvSpPr>
        <p:spPr/>
        <p:txBody>
          <a:bodyPr>
            <a:normAutofit/>
          </a:bodyPr>
          <a:lstStyle/>
          <a:p>
            <a:endParaRPr lang="fr-FR" i="1" dirty="0"/>
          </a:p>
          <a:p>
            <a:r>
              <a:rPr lang="fr-FR" i="1" dirty="0"/>
              <a:t>Biographie présentée par </a:t>
            </a:r>
            <a:r>
              <a:rPr lang="fr-FR" b="1" i="1" dirty="0"/>
              <a:t>Lana </a:t>
            </a:r>
            <a:r>
              <a:rPr lang="fr-FR" b="1" i="1" dirty="0" err="1"/>
              <a:t>Zitouni</a:t>
            </a:r>
            <a:r>
              <a:rPr lang="fr-FR" b="1" i="1" dirty="0"/>
              <a:t> </a:t>
            </a:r>
            <a:r>
              <a:rPr lang="fr-FR" i="1" dirty="0"/>
              <a:t>et </a:t>
            </a:r>
            <a:r>
              <a:rPr lang="fr-FR" b="1" i="1" dirty="0"/>
              <a:t>Chloé Zhou</a:t>
            </a:r>
          </a:p>
        </p:txBody>
      </p:sp>
    </p:spTree>
    <p:extLst>
      <p:ext uri="{BB962C8B-B14F-4D97-AF65-F5344CB8AC3E}">
        <p14:creationId xmlns:p14="http://schemas.microsoft.com/office/powerpoint/2010/main" val="2703928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9" name="Picture 8">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5"/>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8" name="Picture 17">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ZoneTexte 1">
            <a:extLst>
              <a:ext uri="{FF2B5EF4-FFF2-40B4-BE49-F238E27FC236}">
                <a16:creationId xmlns:a16="http://schemas.microsoft.com/office/drawing/2014/main" id="{6F8AA31F-85ED-D020-0E80-8FB15893F08A}"/>
              </a:ext>
            </a:extLst>
          </p:cNvPr>
          <p:cNvSpPr txBox="1"/>
          <p:nvPr/>
        </p:nvSpPr>
        <p:spPr>
          <a:xfrm>
            <a:off x="1295402" y="982132"/>
            <a:ext cx="9601196" cy="1303867"/>
          </a:xfrm>
          <a:prstGeom prst="rect">
            <a:avLst/>
          </a:prstGeom>
        </p:spPr>
        <p:txBody>
          <a:bodyPr vert="horz" lIns="91440" tIns="45720" rIns="91440" bIns="45720" rtlCol="0" anchor="ctr">
            <a:normAutofit/>
          </a:bodyPr>
          <a:lstStyle/>
          <a:p>
            <a:pPr algn="ctr">
              <a:spcBef>
                <a:spcPct val="0"/>
              </a:spcBef>
              <a:spcAft>
                <a:spcPts val="600"/>
              </a:spcAft>
            </a:pPr>
            <a:r>
              <a:rPr lang="en-US" sz="4400" b="1">
                <a:ln w="3175" cmpd="sng">
                  <a:noFill/>
                </a:ln>
                <a:solidFill>
                  <a:schemeClr val="tx1">
                    <a:lumMod val="85000"/>
                    <a:lumOff val="15000"/>
                  </a:schemeClr>
                </a:solidFill>
                <a:latin typeface="+mj-lt"/>
                <a:ea typeface="+mj-ea"/>
                <a:cs typeface="+mj-cs"/>
              </a:rPr>
              <a:t>SOMMAIRE</a:t>
            </a:r>
          </a:p>
        </p:txBody>
      </p:sp>
      <p:cxnSp>
        <p:nvCxnSpPr>
          <p:cNvPr id="20" name="Straight Connector 19">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ZoneTexte 2">
            <a:extLst>
              <a:ext uri="{FF2B5EF4-FFF2-40B4-BE49-F238E27FC236}">
                <a16:creationId xmlns:a16="http://schemas.microsoft.com/office/drawing/2014/main" id="{D38BAB4C-CC0F-1AD3-570C-5B76FE7C4700}"/>
              </a:ext>
            </a:extLst>
          </p:cNvPr>
          <p:cNvSpPr txBox="1"/>
          <p:nvPr/>
        </p:nvSpPr>
        <p:spPr>
          <a:xfrm>
            <a:off x="1295401" y="2556932"/>
            <a:ext cx="9601196" cy="3318936"/>
          </a:xfrm>
          <a:prstGeom prst="rect">
            <a:avLst/>
          </a:prstGeom>
        </p:spPr>
        <p:txBody>
          <a:bodyPr vert="horz" lIns="91440" tIns="45720" rIns="91440" bIns="45720" rtlCol="0" anchor="t">
            <a:normAutofit/>
          </a:bodyPr>
          <a:lstStyle/>
          <a:p>
            <a:pPr marL="285750" indent="-285750">
              <a:spcBef>
                <a:spcPct val="20000"/>
              </a:spcBef>
              <a:spcAft>
                <a:spcPts val="600"/>
              </a:spcAft>
              <a:buClr>
                <a:schemeClr val="accent1"/>
              </a:buClr>
              <a:buSzPct val="115000"/>
              <a:buFont typeface="Arial"/>
              <a:buChar char="•"/>
            </a:pPr>
            <a:r>
              <a:rPr lang="en-US" dirty="0" err="1">
                <a:solidFill>
                  <a:schemeClr val="tx1">
                    <a:lumMod val="85000"/>
                    <a:lumOff val="15000"/>
                  </a:schemeClr>
                </a:solidFill>
              </a:rPr>
              <a:t>Présentation</a:t>
            </a:r>
            <a:endParaRPr lang="en-US" dirty="0">
              <a:solidFill>
                <a:schemeClr val="tx1">
                  <a:lumMod val="85000"/>
                  <a:lumOff val="15000"/>
                </a:schemeClr>
              </a:solidFill>
            </a:endParaRPr>
          </a:p>
          <a:p>
            <a:pPr marL="285750" indent="-285750">
              <a:spcBef>
                <a:spcPct val="20000"/>
              </a:spcBef>
              <a:spcAft>
                <a:spcPts val="600"/>
              </a:spcAft>
              <a:buClr>
                <a:schemeClr val="accent1"/>
              </a:buClr>
              <a:buSzPct val="115000"/>
              <a:buFont typeface="Arial"/>
              <a:buChar char="•"/>
            </a:pPr>
            <a:r>
              <a:rPr lang="en-US" dirty="0">
                <a:solidFill>
                  <a:schemeClr val="tx1">
                    <a:lumMod val="85000"/>
                    <a:lumOff val="15000"/>
                  </a:schemeClr>
                </a:solidFill>
              </a:rPr>
              <a:t>Sa vie </a:t>
            </a:r>
            <a:r>
              <a:rPr lang="en-US" dirty="0" err="1">
                <a:solidFill>
                  <a:schemeClr val="tx1">
                    <a:lumMod val="85000"/>
                    <a:lumOff val="15000"/>
                  </a:schemeClr>
                </a:solidFill>
              </a:rPr>
              <a:t>adulte</a:t>
            </a:r>
            <a:r>
              <a:rPr lang="en-US" dirty="0">
                <a:solidFill>
                  <a:schemeClr val="tx1">
                    <a:lumMod val="85000"/>
                    <a:lumOff val="15000"/>
                  </a:schemeClr>
                </a:solidFill>
              </a:rPr>
              <a:t> </a:t>
            </a:r>
          </a:p>
          <a:p>
            <a:pPr marL="285750" indent="-285750">
              <a:spcBef>
                <a:spcPct val="20000"/>
              </a:spcBef>
              <a:spcAft>
                <a:spcPts val="600"/>
              </a:spcAft>
              <a:buClr>
                <a:schemeClr val="accent1"/>
              </a:buClr>
              <a:buSzPct val="115000"/>
              <a:buFont typeface="Arial"/>
              <a:buChar char="•"/>
            </a:pPr>
            <a:r>
              <a:rPr lang="en-US" dirty="0">
                <a:solidFill>
                  <a:schemeClr val="tx1">
                    <a:lumMod val="85000"/>
                    <a:lumOff val="15000"/>
                  </a:schemeClr>
                </a:solidFill>
              </a:rPr>
              <a:t>La </a:t>
            </a:r>
            <a:r>
              <a:rPr lang="en-US" dirty="0" err="1">
                <a:solidFill>
                  <a:schemeClr val="tx1">
                    <a:lumMod val="85000"/>
                    <a:lumOff val="15000"/>
                  </a:schemeClr>
                </a:solidFill>
              </a:rPr>
              <a:t>présidence</a:t>
            </a:r>
            <a:r>
              <a:rPr lang="en-US" dirty="0">
                <a:solidFill>
                  <a:schemeClr val="tx1">
                    <a:lumMod val="85000"/>
                    <a:lumOff val="15000"/>
                  </a:schemeClr>
                </a:solidFill>
              </a:rPr>
              <a:t> </a:t>
            </a:r>
            <a:r>
              <a:rPr lang="en-US" dirty="0" err="1">
                <a:solidFill>
                  <a:schemeClr val="tx1">
                    <a:lumMod val="85000"/>
                    <a:lumOff val="15000"/>
                  </a:schemeClr>
                </a:solidFill>
              </a:rPr>
              <a:t>d’Abraham</a:t>
            </a:r>
            <a:r>
              <a:rPr lang="en-US" dirty="0">
                <a:solidFill>
                  <a:schemeClr val="tx1">
                    <a:lumMod val="85000"/>
                    <a:lumOff val="15000"/>
                  </a:schemeClr>
                </a:solidFill>
              </a:rPr>
              <a:t> Lincoln</a:t>
            </a:r>
          </a:p>
          <a:p>
            <a:pPr marL="285750" indent="-285750">
              <a:spcBef>
                <a:spcPct val="20000"/>
              </a:spcBef>
              <a:spcAft>
                <a:spcPts val="600"/>
              </a:spcAft>
              <a:buClr>
                <a:schemeClr val="accent1"/>
              </a:buClr>
              <a:buSzPct val="115000"/>
              <a:buFont typeface="Arial"/>
              <a:buChar char="•"/>
            </a:pPr>
            <a:r>
              <a:rPr lang="en-US" dirty="0" err="1">
                <a:solidFill>
                  <a:schemeClr val="tx1">
                    <a:lumMod val="85000"/>
                    <a:lumOff val="15000"/>
                  </a:schemeClr>
                </a:solidFill>
              </a:rPr>
              <a:t>C’est</a:t>
            </a:r>
            <a:r>
              <a:rPr lang="en-US" dirty="0">
                <a:solidFill>
                  <a:schemeClr val="tx1">
                    <a:lumMod val="85000"/>
                    <a:lumOff val="15000"/>
                  </a:schemeClr>
                </a:solidFill>
              </a:rPr>
              <a:t> conclusion </a:t>
            </a:r>
            <a:r>
              <a:rPr lang="en-US" dirty="0" err="1">
                <a:solidFill>
                  <a:schemeClr val="tx1">
                    <a:lumMod val="85000"/>
                    <a:lumOff val="15000"/>
                  </a:schemeClr>
                </a:solidFill>
              </a:rPr>
              <a:t>qu’il</a:t>
            </a:r>
            <a:r>
              <a:rPr lang="en-US" dirty="0">
                <a:solidFill>
                  <a:schemeClr val="tx1">
                    <a:lumMod val="85000"/>
                    <a:lumOff val="15000"/>
                  </a:schemeClr>
                </a:solidFill>
              </a:rPr>
              <a:t> a </a:t>
            </a:r>
            <a:r>
              <a:rPr lang="en-US" dirty="0" err="1">
                <a:solidFill>
                  <a:schemeClr val="tx1">
                    <a:lumMod val="85000"/>
                    <a:lumOff val="15000"/>
                  </a:schemeClr>
                </a:solidFill>
              </a:rPr>
              <a:t>laissé</a:t>
            </a:r>
            <a:r>
              <a:rPr lang="en-US" dirty="0">
                <a:solidFill>
                  <a:schemeClr val="tx1">
                    <a:lumMod val="85000"/>
                    <a:lumOff val="15000"/>
                  </a:schemeClr>
                </a:solidFill>
              </a:rPr>
              <a:t> dans le monde </a:t>
            </a:r>
            <a:r>
              <a:rPr lang="en-US" dirty="0" err="1">
                <a:solidFill>
                  <a:schemeClr val="tx1">
                    <a:lumMod val="85000"/>
                    <a:lumOff val="15000"/>
                  </a:schemeClr>
                </a:solidFill>
              </a:rPr>
              <a:t>d’aujourd’hui</a:t>
            </a:r>
            <a:endParaRPr lang="en-US" dirty="0">
              <a:solidFill>
                <a:schemeClr val="tx1">
                  <a:lumMod val="85000"/>
                  <a:lumOff val="15000"/>
                </a:schemeClr>
              </a:solidFill>
            </a:endParaRPr>
          </a:p>
        </p:txBody>
      </p:sp>
    </p:spTree>
    <p:extLst>
      <p:ext uri="{BB962C8B-B14F-4D97-AF65-F5344CB8AC3E}">
        <p14:creationId xmlns:p14="http://schemas.microsoft.com/office/powerpoint/2010/main" val="143375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9" name="Group 10">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0" name="Straight Connector 16">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re 1">
            <a:extLst>
              <a:ext uri="{FF2B5EF4-FFF2-40B4-BE49-F238E27FC236}">
                <a16:creationId xmlns:a16="http://schemas.microsoft.com/office/drawing/2014/main" id="{CB98B252-6A63-BD1D-2910-B039B4204349}"/>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sz="4400" b="1" i="1">
                <a:solidFill>
                  <a:srgbClr val="262626"/>
                </a:solidFill>
              </a:rPr>
              <a:t>PRÉSENTATION</a:t>
            </a:r>
          </a:p>
        </p:txBody>
      </p:sp>
      <p:sp>
        <p:nvSpPr>
          <p:cNvPr id="4" name="Espace réservé du texte 3">
            <a:extLst>
              <a:ext uri="{FF2B5EF4-FFF2-40B4-BE49-F238E27FC236}">
                <a16:creationId xmlns:a16="http://schemas.microsoft.com/office/drawing/2014/main" id="{28544F6E-EA71-51D8-32DC-ECA041E0C97C}"/>
              </a:ext>
            </a:extLst>
          </p:cNvPr>
          <p:cNvSpPr>
            <a:spLocks noGrp="1"/>
          </p:cNvSpPr>
          <p:nvPr>
            <p:ph type="body" sz="half" idx="2"/>
          </p:nvPr>
        </p:nvSpPr>
        <p:spPr>
          <a:xfrm>
            <a:off x="1295402" y="2556932"/>
            <a:ext cx="6256866" cy="3318936"/>
          </a:xfrm>
        </p:spPr>
        <p:txBody>
          <a:bodyPr vert="horz" lIns="91440" tIns="45720" rIns="91440" bIns="45720" rtlCol="0" anchor="t">
            <a:normAutofit/>
          </a:bodyPr>
          <a:lstStyle/>
          <a:p>
            <a:pPr algn="l">
              <a:buFont typeface="Arial"/>
              <a:buChar char="•"/>
            </a:pPr>
            <a:r>
              <a:rPr lang="en-US" dirty="0">
                <a:solidFill>
                  <a:srgbClr val="262626"/>
                </a:solidFill>
              </a:rPr>
              <a:t>Abraham Lincoln, né le </a:t>
            </a:r>
            <a:r>
              <a:rPr lang="en-US" b="1" dirty="0">
                <a:solidFill>
                  <a:srgbClr val="262626"/>
                </a:solidFill>
              </a:rPr>
              <a:t>12 </a:t>
            </a:r>
            <a:r>
              <a:rPr lang="en-US" b="1" dirty="0" err="1">
                <a:solidFill>
                  <a:srgbClr val="262626"/>
                </a:solidFill>
              </a:rPr>
              <a:t>février</a:t>
            </a:r>
            <a:r>
              <a:rPr lang="en-US" b="1" dirty="0">
                <a:solidFill>
                  <a:srgbClr val="262626"/>
                </a:solidFill>
              </a:rPr>
              <a:t> 1809 </a:t>
            </a:r>
            <a:r>
              <a:rPr lang="en-US" dirty="0">
                <a:solidFill>
                  <a:srgbClr val="262626"/>
                </a:solidFill>
              </a:rPr>
              <a:t>dans le </a:t>
            </a:r>
            <a:r>
              <a:rPr lang="en-US" dirty="0" err="1">
                <a:solidFill>
                  <a:srgbClr val="262626"/>
                </a:solidFill>
              </a:rPr>
              <a:t>comté</a:t>
            </a:r>
            <a:r>
              <a:rPr lang="en-US" dirty="0">
                <a:solidFill>
                  <a:srgbClr val="262626"/>
                </a:solidFill>
              </a:rPr>
              <a:t> de Hardin et mort le </a:t>
            </a:r>
            <a:r>
              <a:rPr lang="en-US" b="1" dirty="0">
                <a:solidFill>
                  <a:srgbClr val="262626"/>
                </a:solidFill>
              </a:rPr>
              <a:t>15 </a:t>
            </a:r>
            <a:r>
              <a:rPr lang="en-US" b="1" dirty="0" err="1">
                <a:solidFill>
                  <a:srgbClr val="262626"/>
                </a:solidFill>
              </a:rPr>
              <a:t>avril</a:t>
            </a:r>
            <a:r>
              <a:rPr lang="en-US" b="1" dirty="0">
                <a:solidFill>
                  <a:srgbClr val="262626"/>
                </a:solidFill>
              </a:rPr>
              <a:t> 1865</a:t>
            </a:r>
            <a:r>
              <a:rPr lang="en-US" dirty="0">
                <a:solidFill>
                  <a:srgbClr val="262626"/>
                </a:solidFill>
              </a:rPr>
              <a:t> </a:t>
            </a:r>
            <a:r>
              <a:rPr lang="en-US" dirty="0" err="1">
                <a:solidFill>
                  <a:srgbClr val="262626"/>
                </a:solidFill>
              </a:rPr>
              <a:t>à</a:t>
            </a:r>
            <a:r>
              <a:rPr lang="en-US" dirty="0">
                <a:solidFill>
                  <a:srgbClr val="262626"/>
                </a:solidFill>
              </a:rPr>
              <a:t> Washington.</a:t>
            </a:r>
          </a:p>
          <a:p>
            <a:pPr algn="l">
              <a:buFont typeface="Arial"/>
              <a:buChar char="•"/>
            </a:pPr>
            <a:r>
              <a:rPr lang="en-US" dirty="0" err="1">
                <a:solidFill>
                  <a:srgbClr val="262626"/>
                </a:solidFill>
              </a:rPr>
              <a:t>Ses</a:t>
            </a:r>
            <a:r>
              <a:rPr lang="en-US" dirty="0">
                <a:solidFill>
                  <a:srgbClr val="262626"/>
                </a:solidFill>
              </a:rPr>
              <a:t> parents </a:t>
            </a:r>
            <a:r>
              <a:rPr lang="en-US" dirty="0" err="1">
                <a:solidFill>
                  <a:srgbClr val="262626"/>
                </a:solidFill>
              </a:rPr>
              <a:t>sont</a:t>
            </a:r>
            <a:r>
              <a:rPr lang="en-US" dirty="0">
                <a:solidFill>
                  <a:srgbClr val="262626"/>
                </a:solidFill>
              </a:rPr>
              <a:t> </a:t>
            </a:r>
            <a:r>
              <a:rPr lang="en-US" b="1" dirty="0">
                <a:solidFill>
                  <a:srgbClr val="262626"/>
                </a:solidFill>
              </a:rPr>
              <a:t>Thomas Lincoln et Nancy Lincoln</a:t>
            </a:r>
          </a:p>
          <a:p>
            <a:pPr algn="l">
              <a:buFont typeface="Arial"/>
              <a:buChar char="•"/>
            </a:pPr>
            <a:r>
              <a:rPr lang="en-US" dirty="0">
                <a:solidFill>
                  <a:srgbClr val="262626"/>
                </a:solidFill>
              </a:rPr>
              <a:t>Abraham Lincoln </a:t>
            </a:r>
            <a:r>
              <a:rPr lang="en-US" dirty="0" err="1">
                <a:solidFill>
                  <a:srgbClr val="262626"/>
                </a:solidFill>
              </a:rPr>
              <a:t>eut</a:t>
            </a:r>
            <a:r>
              <a:rPr lang="en-US" dirty="0">
                <a:solidFill>
                  <a:srgbClr val="262626"/>
                </a:solidFill>
              </a:rPr>
              <a:t> 4 enfants </a:t>
            </a:r>
            <a:r>
              <a:rPr lang="en-US" b="1" dirty="0">
                <a:solidFill>
                  <a:srgbClr val="262626"/>
                </a:solidFill>
              </a:rPr>
              <a:t>Robert Todd</a:t>
            </a:r>
            <a:r>
              <a:rPr lang="en-US" dirty="0">
                <a:solidFill>
                  <a:srgbClr val="262626"/>
                </a:solidFill>
              </a:rPr>
              <a:t>, </a:t>
            </a:r>
            <a:r>
              <a:rPr lang="en-US" b="1" dirty="0">
                <a:solidFill>
                  <a:srgbClr val="262626"/>
                </a:solidFill>
              </a:rPr>
              <a:t>Tad, Edward Baker et William Wallace.</a:t>
            </a:r>
          </a:p>
          <a:p>
            <a:pPr algn="l">
              <a:buFont typeface="Arial"/>
              <a:buChar char="•"/>
            </a:pPr>
            <a:r>
              <a:rPr lang="en-US" dirty="0">
                <a:solidFill>
                  <a:srgbClr val="262626"/>
                </a:solidFill>
              </a:rPr>
              <a:t>Abraham Lincoln </a:t>
            </a:r>
            <a:r>
              <a:rPr lang="en-US" dirty="0" err="1">
                <a:solidFill>
                  <a:srgbClr val="262626"/>
                </a:solidFill>
              </a:rPr>
              <a:t>fut</a:t>
            </a:r>
            <a:r>
              <a:rPr lang="en-US" dirty="0">
                <a:solidFill>
                  <a:srgbClr val="262626"/>
                </a:solidFill>
              </a:rPr>
              <a:t> le </a:t>
            </a:r>
            <a:r>
              <a:rPr lang="en-US" b="1" dirty="0">
                <a:solidFill>
                  <a:srgbClr val="262626"/>
                </a:solidFill>
              </a:rPr>
              <a:t>16eme </a:t>
            </a:r>
            <a:r>
              <a:rPr lang="en-US" b="1" dirty="0" err="1">
                <a:solidFill>
                  <a:srgbClr val="262626"/>
                </a:solidFill>
              </a:rPr>
              <a:t>président</a:t>
            </a:r>
            <a:r>
              <a:rPr lang="en-US" b="1" dirty="0">
                <a:solidFill>
                  <a:srgbClr val="262626"/>
                </a:solidFill>
              </a:rPr>
              <a:t> des</a:t>
            </a:r>
            <a:r>
              <a:rPr lang="en-US" dirty="0">
                <a:solidFill>
                  <a:srgbClr val="262626"/>
                </a:solidFill>
              </a:rPr>
              <a:t> </a:t>
            </a:r>
            <a:r>
              <a:rPr lang="en-US" b="1" dirty="0" err="1">
                <a:solidFill>
                  <a:srgbClr val="262626"/>
                </a:solidFill>
              </a:rPr>
              <a:t>États</a:t>
            </a:r>
            <a:r>
              <a:rPr lang="en-US" b="1" dirty="0">
                <a:solidFill>
                  <a:srgbClr val="262626"/>
                </a:solidFill>
              </a:rPr>
              <a:t>-Unis</a:t>
            </a:r>
          </a:p>
          <a:p>
            <a:pPr algn="l">
              <a:buFont typeface="Arial"/>
              <a:buChar char="•"/>
            </a:pPr>
            <a:r>
              <a:rPr lang="fr-FR" dirty="0"/>
              <a:t>Abraham Lincoln est né dans une famille modeste et après une enfance sans relief ,il apprend seul le droit, grâce à ses talents d’autodidacte, et devient avocat.</a:t>
            </a:r>
          </a:p>
          <a:p>
            <a:pPr algn="l">
              <a:buFont typeface="Arial"/>
              <a:buChar char="•"/>
            </a:pPr>
            <a:endParaRPr lang="en-US" b="1" dirty="0">
              <a:solidFill>
                <a:srgbClr val="262626"/>
              </a:solidFill>
            </a:endParaRPr>
          </a:p>
          <a:p>
            <a:pPr algn="l">
              <a:buFont typeface="Arial"/>
              <a:buChar char="•"/>
            </a:pPr>
            <a:endParaRPr lang="en-US" dirty="0">
              <a:solidFill>
                <a:srgbClr val="262626"/>
              </a:solidFill>
            </a:endParaRPr>
          </a:p>
        </p:txBody>
      </p:sp>
      <p:pic>
        <p:nvPicPr>
          <p:cNvPr id="6" name="Espace réservé du contenu 5" descr="Une image contenant Visage humain, personne, Front, portrait&#10;&#10;Description générée automatiquement">
            <a:extLst>
              <a:ext uri="{FF2B5EF4-FFF2-40B4-BE49-F238E27FC236}">
                <a16:creationId xmlns:a16="http://schemas.microsoft.com/office/drawing/2014/main" id="{46612057-F362-6981-4614-DCCA351A3E8E}"/>
              </a:ext>
            </a:extLst>
          </p:cNvPr>
          <p:cNvPicPr>
            <a:picLocks noGrp="1" noChangeAspect="1"/>
          </p:cNvPicPr>
          <p:nvPr>
            <p:ph idx="1"/>
          </p:nvPr>
        </p:nvPicPr>
        <p:blipFill>
          <a:blip r:embed="rId5"/>
          <a:stretch>
            <a:fillRect/>
          </a:stretch>
        </p:blipFill>
        <p:spPr>
          <a:xfrm>
            <a:off x="8376857" y="2701180"/>
            <a:ext cx="2156065" cy="2852640"/>
          </a:xfrm>
          <a:prstGeom prst="rect">
            <a:avLst/>
          </a:prstGeom>
          <a:ln w="57150" cmpd="thickThin">
            <a:solidFill>
              <a:srgbClr val="7F7F7F"/>
            </a:solidFill>
            <a:miter lim="800000"/>
          </a:ln>
        </p:spPr>
      </p:pic>
    </p:spTree>
    <p:extLst>
      <p:ext uri="{BB962C8B-B14F-4D97-AF65-F5344CB8AC3E}">
        <p14:creationId xmlns:p14="http://schemas.microsoft.com/office/powerpoint/2010/main" val="724505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D5A2F7-C9A8-8FC4-4065-DC69FDBE4221}"/>
              </a:ext>
            </a:extLst>
          </p:cNvPr>
          <p:cNvSpPr>
            <a:spLocks noGrp="1"/>
          </p:cNvSpPr>
          <p:nvPr>
            <p:ph type="title"/>
          </p:nvPr>
        </p:nvSpPr>
        <p:spPr/>
        <p:txBody>
          <a:bodyPr/>
          <a:lstStyle/>
          <a:p>
            <a:r>
              <a:rPr lang="fr-FR" dirty="0"/>
              <a:t>Sa vie adulte </a:t>
            </a:r>
          </a:p>
        </p:txBody>
      </p:sp>
      <p:sp>
        <p:nvSpPr>
          <p:cNvPr id="3" name="ZoneTexte 2">
            <a:extLst>
              <a:ext uri="{FF2B5EF4-FFF2-40B4-BE49-F238E27FC236}">
                <a16:creationId xmlns:a16="http://schemas.microsoft.com/office/drawing/2014/main" id="{9071EB3D-8D9B-EDC7-EAAF-5B4CF07FF568}"/>
              </a:ext>
            </a:extLst>
          </p:cNvPr>
          <p:cNvSpPr txBox="1"/>
          <p:nvPr/>
        </p:nvSpPr>
        <p:spPr>
          <a:xfrm>
            <a:off x="1618407" y="2864580"/>
            <a:ext cx="9402945" cy="1754326"/>
          </a:xfrm>
          <a:prstGeom prst="rect">
            <a:avLst/>
          </a:prstGeom>
          <a:noFill/>
        </p:spPr>
        <p:txBody>
          <a:bodyPr wrap="square" rtlCol="0">
            <a:spAutoFit/>
          </a:bodyPr>
          <a:lstStyle/>
          <a:p>
            <a:r>
              <a:rPr lang="fr-FR" dirty="0"/>
              <a:t>Abraham Lincoln fut :</a:t>
            </a:r>
          </a:p>
          <a:p>
            <a:pPr marL="285750" indent="-285750">
              <a:buFont typeface="Arial" panose="020B0604020202020204" pitchFamily="34" charset="0"/>
              <a:buChar char="•"/>
            </a:pPr>
            <a:r>
              <a:rPr lang="fr-FR" dirty="0"/>
              <a:t>Juriste</a:t>
            </a:r>
          </a:p>
          <a:p>
            <a:pPr marL="285750" indent="-285750">
              <a:buFont typeface="Arial" panose="020B0604020202020204" pitchFamily="34" charset="0"/>
              <a:buChar char="•"/>
            </a:pPr>
            <a:r>
              <a:rPr lang="fr-FR" dirty="0"/>
              <a:t>Avocat</a:t>
            </a:r>
          </a:p>
          <a:p>
            <a:pPr marL="285750" indent="-285750">
              <a:buFont typeface="Arial" panose="020B0604020202020204" pitchFamily="34" charset="0"/>
              <a:buChar char="•"/>
            </a:pPr>
            <a:r>
              <a:rPr lang="fr-FR" dirty="0"/>
              <a:t>Il est réélu 4 fois représentant à la chambre de l’Illinois </a:t>
            </a:r>
          </a:p>
          <a:p>
            <a:pPr marL="285750" indent="-285750">
              <a:buFont typeface="Arial" panose="020B0604020202020204" pitchFamily="34" charset="0"/>
              <a:buChar char="•"/>
            </a:pPr>
            <a:r>
              <a:rPr lang="fr-FR" dirty="0"/>
              <a:t>Il est élu au congrès des États-Unis</a:t>
            </a:r>
          </a:p>
          <a:p>
            <a:pPr marL="285750" indent="-285750">
              <a:buFont typeface="Arial" panose="020B0604020202020204" pitchFamily="34" charset="0"/>
              <a:buChar char="•"/>
            </a:pPr>
            <a:r>
              <a:rPr lang="fr-FR" dirty="0"/>
              <a:t>Il devient le 16eme président des États-Unis en 1860 et le 1</a:t>
            </a:r>
            <a:r>
              <a:rPr lang="fr-FR" baseline="30000" dirty="0"/>
              <a:t>er</a:t>
            </a:r>
            <a:r>
              <a:rPr lang="fr-FR" dirty="0"/>
              <a:t> président républicain à 2 reprises</a:t>
            </a:r>
          </a:p>
        </p:txBody>
      </p:sp>
    </p:spTree>
    <p:extLst>
      <p:ext uri="{BB962C8B-B14F-4D97-AF65-F5344CB8AC3E}">
        <p14:creationId xmlns:p14="http://schemas.microsoft.com/office/powerpoint/2010/main" val="647956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2" name="Picture 21">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24">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re 1">
            <a:extLst>
              <a:ext uri="{FF2B5EF4-FFF2-40B4-BE49-F238E27FC236}">
                <a16:creationId xmlns:a16="http://schemas.microsoft.com/office/drawing/2014/main" id="{95D237E5-1E0E-5A34-075B-47A553E0CF57}"/>
              </a:ext>
            </a:extLst>
          </p:cNvPr>
          <p:cNvSpPr>
            <a:spLocks noGrp="1"/>
          </p:cNvSpPr>
          <p:nvPr>
            <p:ph type="title"/>
          </p:nvPr>
        </p:nvSpPr>
        <p:spPr>
          <a:xfrm>
            <a:off x="6094412" y="982132"/>
            <a:ext cx="4802185" cy="1303867"/>
          </a:xfrm>
        </p:spPr>
        <p:txBody>
          <a:bodyPr vert="horz" lIns="91440" tIns="45720" rIns="91440" bIns="45720" rtlCol="0" anchor="ctr">
            <a:normAutofit/>
          </a:bodyPr>
          <a:lstStyle/>
          <a:p>
            <a:pPr>
              <a:lnSpc>
                <a:spcPct val="90000"/>
              </a:lnSpc>
            </a:pPr>
            <a:r>
              <a:rPr lang="en-US" sz="3700"/>
              <a:t>Abraham Lincoln 16eme Président des États-Unis</a:t>
            </a:r>
          </a:p>
        </p:txBody>
      </p:sp>
      <p:sp>
        <p:nvSpPr>
          <p:cNvPr id="27" name="Rectangle 26">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ce réservé pour une image  5" descr="Une image contenant drapeau, Drapeau des États-Unis, Jour du drapeau (USA), symbole&#10;&#10;Description générée automatiquement">
            <a:extLst>
              <a:ext uri="{FF2B5EF4-FFF2-40B4-BE49-F238E27FC236}">
                <a16:creationId xmlns:a16="http://schemas.microsoft.com/office/drawing/2014/main" id="{ADF34C75-4DB1-F08B-5F2C-F1BADC9CA636}"/>
              </a:ext>
            </a:extLst>
          </p:cNvPr>
          <p:cNvPicPr>
            <a:picLocks noGrp="1" noChangeAspect="1"/>
          </p:cNvPicPr>
          <p:nvPr>
            <p:ph type="pic" idx="1"/>
          </p:nvPr>
        </p:nvPicPr>
        <p:blipFill rotWithShape="1">
          <a:blip r:embed="rId5"/>
          <a:srcRect b="465"/>
          <a:stretch/>
        </p:blipFill>
        <p:spPr>
          <a:xfrm>
            <a:off x="1412683" y="1410208"/>
            <a:ext cx="3876801" cy="3858780"/>
          </a:xfrm>
          <a:prstGeom prst="rect">
            <a:avLst/>
          </a:prstGeom>
        </p:spPr>
      </p:pic>
      <p:cxnSp>
        <p:nvCxnSpPr>
          <p:cNvPr id="29" name="Straight Connector 28">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Espace réservé du texte 3">
            <a:extLst>
              <a:ext uri="{FF2B5EF4-FFF2-40B4-BE49-F238E27FC236}">
                <a16:creationId xmlns:a16="http://schemas.microsoft.com/office/drawing/2014/main" id="{A3CA8855-54CD-7462-007E-9A15E779A128}"/>
              </a:ext>
            </a:extLst>
          </p:cNvPr>
          <p:cNvSpPr>
            <a:spLocks noGrp="1"/>
          </p:cNvSpPr>
          <p:nvPr>
            <p:ph type="body" sz="half" idx="2"/>
          </p:nvPr>
        </p:nvSpPr>
        <p:spPr>
          <a:xfrm>
            <a:off x="6094412" y="2556932"/>
            <a:ext cx="4802184" cy="3318936"/>
          </a:xfrm>
        </p:spPr>
        <p:txBody>
          <a:bodyPr vert="horz" lIns="91440" tIns="45720" rIns="91440" bIns="45720" rtlCol="0" anchor="t">
            <a:normAutofit/>
          </a:bodyPr>
          <a:lstStyle/>
          <a:p>
            <a:pPr marL="285750" indent="-285750" algn="l">
              <a:lnSpc>
                <a:spcPct val="90000"/>
              </a:lnSpc>
              <a:buFont typeface="Arial"/>
              <a:buChar char="•"/>
            </a:pPr>
            <a:r>
              <a:rPr lang="en-US" sz="1500" b="1" dirty="0"/>
              <a:t>20 </a:t>
            </a:r>
            <a:r>
              <a:rPr lang="en-US" sz="1500" b="1" dirty="0" err="1"/>
              <a:t>mai</a:t>
            </a:r>
            <a:r>
              <a:rPr lang="en-US" sz="1500" b="1" dirty="0"/>
              <a:t> 1862</a:t>
            </a:r>
            <a:r>
              <a:rPr lang="en-US" sz="1500" dirty="0"/>
              <a:t>, il </a:t>
            </a:r>
            <a:r>
              <a:rPr lang="en-US" sz="1500" dirty="0" err="1"/>
              <a:t>signe</a:t>
            </a:r>
            <a:r>
              <a:rPr lang="en-US" sz="1500" dirty="0"/>
              <a:t> la </a:t>
            </a:r>
            <a:r>
              <a:rPr lang="en-US" sz="1500" b="1" dirty="0" err="1"/>
              <a:t>Loi</a:t>
            </a:r>
            <a:r>
              <a:rPr lang="en-US" sz="1500" b="1" dirty="0"/>
              <a:t> HOMESTEAD ACT </a:t>
            </a:r>
            <a:r>
              <a:rPr lang="en-US" sz="1500" dirty="0"/>
              <a:t>(revendication du droit de </a:t>
            </a:r>
            <a:r>
              <a:rPr lang="en-US" sz="1500" dirty="0" err="1"/>
              <a:t>propriété</a:t>
            </a:r>
            <a:r>
              <a:rPr lang="en-US" sz="1500" dirty="0"/>
              <a:t> aux </a:t>
            </a:r>
            <a:r>
              <a:rPr lang="en-US" sz="1500" dirty="0" err="1"/>
              <a:t>américains</a:t>
            </a:r>
            <a:r>
              <a:rPr lang="en-US" sz="1500" dirty="0"/>
              <a:t>)</a:t>
            </a:r>
          </a:p>
          <a:p>
            <a:pPr marL="285750" indent="-285750" algn="l">
              <a:lnSpc>
                <a:spcPct val="90000"/>
              </a:lnSpc>
              <a:buFont typeface="Arial"/>
              <a:buChar char="•"/>
            </a:pPr>
            <a:r>
              <a:rPr lang="en-US" sz="1500" b="1" dirty="0"/>
              <a:t>20 </a:t>
            </a:r>
            <a:r>
              <a:rPr lang="en-US" sz="1500" b="1" dirty="0" err="1"/>
              <a:t>juin</a:t>
            </a:r>
            <a:r>
              <a:rPr lang="en-US" sz="1500" b="1" dirty="0"/>
              <a:t> 1863</a:t>
            </a:r>
            <a:r>
              <a:rPr lang="en-US" sz="1500" dirty="0"/>
              <a:t>, il </a:t>
            </a:r>
            <a:r>
              <a:rPr lang="en-US" sz="1500" dirty="0" err="1"/>
              <a:t>incorpore</a:t>
            </a:r>
            <a:r>
              <a:rPr lang="en-US" sz="1500" dirty="0"/>
              <a:t> la </a:t>
            </a:r>
            <a:r>
              <a:rPr lang="en-US" sz="1500" b="1" dirty="0"/>
              <a:t>Virginie Occidentale et </a:t>
            </a:r>
            <a:r>
              <a:rPr lang="en-US" sz="1500" dirty="0" err="1"/>
              <a:t>devient</a:t>
            </a:r>
            <a:r>
              <a:rPr lang="en-US" sz="1500" dirty="0"/>
              <a:t> aini le </a:t>
            </a:r>
            <a:r>
              <a:rPr lang="en-US" sz="1500" b="1" dirty="0"/>
              <a:t>35eme </a:t>
            </a:r>
            <a:r>
              <a:rPr lang="en-US" sz="1500" b="1" dirty="0" err="1"/>
              <a:t>état</a:t>
            </a:r>
            <a:r>
              <a:rPr lang="en-US" sz="1500" b="1" dirty="0"/>
              <a:t> des </a:t>
            </a:r>
            <a:r>
              <a:rPr lang="en-US" sz="1500" b="1" dirty="0" err="1"/>
              <a:t>États</a:t>
            </a:r>
            <a:r>
              <a:rPr lang="en-US" sz="1500" b="1" dirty="0"/>
              <a:t>-Unis.</a:t>
            </a:r>
          </a:p>
          <a:p>
            <a:pPr marL="285750" indent="-285750" algn="l">
              <a:lnSpc>
                <a:spcPct val="90000"/>
              </a:lnSpc>
              <a:buFont typeface="Arial"/>
              <a:buChar char="•"/>
            </a:pPr>
            <a:r>
              <a:rPr lang="en-US" sz="1500" b="1" dirty="0"/>
              <a:t>22 </a:t>
            </a:r>
            <a:r>
              <a:rPr lang="en-US" sz="1500" b="1" dirty="0" err="1"/>
              <a:t>septembre</a:t>
            </a:r>
            <a:r>
              <a:rPr lang="en-US" sz="1500" b="1" dirty="0"/>
              <a:t> 1863, i</a:t>
            </a:r>
            <a:r>
              <a:rPr lang="en-US" sz="1500" dirty="0"/>
              <a:t>l </a:t>
            </a:r>
            <a:r>
              <a:rPr lang="en-US" sz="1500" dirty="0" err="1"/>
              <a:t>publiera</a:t>
            </a:r>
            <a:r>
              <a:rPr lang="en-US" sz="1500" dirty="0"/>
              <a:t> </a:t>
            </a:r>
            <a:r>
              <a:rPr lang="en-US" sz="1500" dirty="0" err="1"/>
              <a:t>sa</a:t>
            </a:r>
            <a:r>
              <a:rPr lang="en-US" sz="1500" dirty="0"/>
              <a:t> proclamation </a:t>
            </a:r>
            <a:r>
              <a:rPr lang="en-US" sz="1500" dirty="0" err="1"/>
              <a:t>d’émancipation</a:t>
            </a:r>
            <a:r>
              <a:rPr lang="en-US" sz="1500" dirty="0"/>
              <a:t> des </a:t>
            </a:r>
            <a:r>
              <a:rPr lang="en-US" sz="1500" b="1" dirty="0" err="1"/>
              <a:t>esclaves</a:t>
            </a:r>
            <a:r>
              <a:rPr lang="en-US" sz="1500" dirty="0"/>
              <a:t> dans les </a:t>
            </a:r>
            <a:r>
              <a:rPr lang="en-US" sz="1500" dirty="0" err="1"/>
              <a:t>états</a:t>
            </a:r>
            <a:r>
              <a:rPr lang="en-US" sz="1500" dirty="0"/>
              <a:t> </a:t>
            </a:r>
            <a:r>
              <a:rPr lang="en-US" sz="1500" dirty="0" err="1"/>
              <a:t>en</a:t>
            </a:r>
            <a:r>
              <a:rPr lang="en-US" sz="1500" dirty="0"/>
              <a:t> </a:t>
            </a:r>
            <a:r>
              <a:rPr lang="en-US" sz="1500" dirty="0" err="1"/>
              <a:t>sécession</a:t>
            </a:r>
            <a:r>
              <a:rPr lang="en-US" sz="1500" dirty="0"/>
              <a:t>. </a:t>
            </a:r>
          </a:p>
          <a:p>
            <a:pPr marL="285750" indent="-285750" algn="l">
              <a:lnSpc>
                <a:spcPct val="90000"/>
              </a:lnSpc>
              <a:buFont typeface="Arial"/>
              <a:buChar char="•"/>
            </a:pPr>
            <a:r>
              <a:rPr lang="en-US" sz="1500" b="1" dirty="0"/>
              <a:t>9 </a:t>
            </a:r>
            <a:r>
              <a:rPr lang="en-US" sz="1500" b="1" dirty="0" err="1"/>
              <a:t>avril</a:t>
            </a:r>
            <a:r>
              <a:rPr lang="en-US" sz="1500" b="1" dirty="0"/>
              <a:t> 1865 </a:t>
            </a:r>
            <a:r>
              <a:rPr lang="en-US" sz="1500" dirty="0"/>
              <a:t>, il met fin </a:t>
            </a:r>
            <a:r>
              <a:rPr lang="en-US" sz="1500" dirty="0" err="1"/>
              <a:t>à</a:t>
            </a:r>
            <a:r>
              <a:rPr lang="en-US" sz="1500" dirty="0"/>
              <a:t> la guerre de </a:t>
            </a:r>
            <a:r>
              <a:rPr lang="en-US" sz="1500" dirty="0" err="1"/>
              <a:t>Sécession</a:t>
            </a:r>
            <a:r>
              <a:rPr lang="en-US" sz="1500" dirty="0"/>
              <a:t>.</a:t>
            </a:r>
          </a:p>
          <a:p>
            <a:pPr marL="285750" indent="-285750" algn="l">
              <a:lnSpc>
                <a:spcPct val="90000"/>
              </a:lnSpc>
              <a:buFont typeface="Arial"/>
              <a:buChar char="•"/>
            </a:pPr>
            <a:r>
              <a:rPr lang="en-US" sz="1500" b="1" dirty="0"/>
              <a:t>6 </a:t>
            </a:r>
            <a:r>
              <a:rPr lang="en-US" sz="1500" b="1" dirty="0" err="1"/>
              <a:t>décembre</a:t>
            </a:r>
            <a:r>
              <a:rPr lang="en-US" sz="1500" b="1" dirty="0"/>
              <a:t> 1865 </a:t>
            </a:r>
            <a:r>
              <a:rPr lang="en-US" sz="1500" dirty="0" err="1"/>
              <a:t>soit</a:t>
            </a:r>
            <a:r>
              <a:rPr lang="en-US" sz="1500" dirty="0"/>
              <a:t> après </a:t>
            </a:r>
            <a:r>
              <a:rPr lang="en-US" sz="1500" dirty="0" err="1"/>
              <a:t>sa</a:t>
            </a:r>
            <a:r>
              <a:rPr lang="en-US" sz="1500" dirty="0"/>
              <a:t> mort : Adoption du 13eme </a:t>
            </a:r>
            <a:r>
              <a:rPr lang="en-US" sz="1500" dirty="0" err="1"/>
              <a:t>Amendement</a:t>
            </a:r>
            <a:r>
              <a:rPr lang="en-US" sz="1500" dirty="0"/>
              <a:t> de la constitution des </a:t>
            </a:r>
            <a:r>
              <a:rPr lang="en-US" sz="1500" dirty="0" err="1"/>
              <a:t>Etats</a:t>
            </a:r>
            <a:r>
              <a:rPr lang="en-US" sz="1500" dirty="0"/>
              <a:t>-Unis. </a:t>
            </a:r>
            <a:r>
              <a:rPr lang="en-US" sz="1500" b="1" dirty="0"/>
              <a:t>Les</a:t>
            </a:r>
            <a:r>
              <a:rPr lang="en-US" sz="1500" dirty="0"/>
              <a:t> </a:t>
            </a:r>
            <a:r>
              <a:rPr lang="en-US" sz="1500" b="1" dirty="0" err="1"/>
              <a:t>esclaves</a:t>
            </a:r>
            <a:r>
              <a:rPr lang="en-US" sz="1500" b="1" dirty="0"/>
              <a:t> </a:t>
            </a:r>
            <a:r>
              <a:rPr lang="en-US" sz="1500" b="1" dirty="0" err="1"/>
              <a:t>sont</a:t>
            </a:r>
            <a:r>
              <a:rPr lang="en-US" sz="1500" b="1" dirty="0"/>
              <a:t> </a:t>
            </a:r>
            <a:r>
              <a:rPr lang="en-US" sz="1500" b="1" dirty="0" err="1"/>
              <a:t>libres</a:t>
            </a:r>
            <a:r>
              <a:rPr lang="en-US" sz="1500" b="1" dirty="0"/>
              <a:t> et </a:t>
            </a:r>
            <a:r>
              <a:rPr lang="en-US" sz="1500" b="1" dirty="0" err="1"/>
              <a:t>ont</a:t>
            </a:r>
            <a:r>
              <a:rPr lang="en-US" sz="1500" b="1" dirty="0"/>
              <a:t> des droits.</a:t>
            </a:r>
            <a:endParaRPr lang="en-US" sz="1500" dirty="0"/>
          </a:p>
          <a:p>
            <a:pPr marL="285750" indent="-285750" algn="l">
              <a:lnSpc>
                <a:spcPct val="90000"/>
              </a:lnSpc>
              <a:buFont typeface="Arial"/>
              <a:buChar char="•"/>
            </a:pPr>
            <a:endParaRPr lang="en-US" sz="1500" dirty="0"/>
          </a:p>
          <a:p>
            <a:pPr marL="285750" indent="-285750" algn="l">
              <a:lnSpc>
                <a:spcPct val="90000"/>
              </a:lnSpc>
              <a:buFont typeface="Arial"/>
              <a:buChar char="•"/>
            </a:pPr>
            <a:endParaRPr lang="en-US" sz="1500" dirty="0"/>
          </a:p>
        </p:txBody>
      </p:sp>
    </p:spTree>
    <p:extLst>
      <p:ext uri="{BB962C8B-B14F-4D97-AF65-F5344CB8AC3E}">
        <p14:creationId xmlns:p14="http://schemas.microsoft.com/office/powerpoint/2010/main" val="1824631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887286B-FBD0-775A-08E6-886B9870F883}"/>
              </a:ext>
            </a:extLst>
          </p:cNvPr>
          <p:cNvSpPr txBox="1"/>
          <p:nvPr/>
        </p:nvSpPr>
        <p:spPr>
          <a:xfrm>
            <a:off x="924341" y="1649895"/>
            <a:ext cx="9998763" cy="2893100"/>
          </a:xfrm>
          <a:prstGeom prst="rect">
            <a:avLst/>
          </a:prstGeom>
          <a:noFill/>
        </p:spPr>
        <p:txBody>
          <a:bodyPr wrap="square" rtlCol="0">
            <a:spAutoFit/>
          </a:bodyPr>
          <a:lstStyle/>
          <a:p>
            <a:pPr algn="l"/>
            <a:r>
              <a:rPr lang="fr-FR" sz="1400" b="0" i="0" u="none" strike="noStrike" dirty="0">
                <a:solidFill>
                  <a:srgbClr val="202122"/>
                </a:solidFill>
                <a:effectLst/>
                <a:latin typeface="Arial" panose="020B0604020202020204" pitchFamily="34" charset="0"/>
              </a:rPr>
              <a:t>Sa grande mission était d'accomplir deux choses : d'abord, </a:t>
            </a:r>
            <a:r>
              <a:rPr lang="fr-FR" sz="1400" b="1" i="0" u="none" strike="noStrike" dirty="0">
                <a:solidFill>
                  <a:srgbClr val="202122"/>
                </a:solidFill>
                <a:effectLst/>
                <a:latin typeface="Arial" panose="020B0604020202020204" pitchFamily="34" charset="0"/>
              </a:rPr>
              <a:t>sauver son pays du démembrement et de la ruine </a:t>
            </a:r>
            <a:r>
              <a:rPr lang="fr-FR" sz="1400" b="0" i="0" u="none" strike="noStrike" dirty="0">
                <a:solidFill>
                  <a:srgbClr val="202122"/>
                </a:solidFill>
                <a:effectLst/>
                <a:latin typeface="Arial" panose="020B0604020202020204" pitchFamily="34" charset="0"/>
              </a:rPr>
              <a:t>; et, deuxièmement, </a:t>
            </a:r>
            <a:r>
              <a:rPr lang="fr-FR" sz="1400" b="1" i="0" u="none" strike="noStrike" dirty="0">
                <a:solidFill>
                  <a:srgbClr val="202122"/>
                </a:solidFill>
                <a:effectLst/>
                <a:latin typeface="Arial" panose="020B0604020202020204" pitchFamily="34" charset="0"/>
              </a:rPr>
              <a:t>libérer son pays du grand crime de l'esclavage</a:t>
            </a:r>
            <a:r>
              <a:rPr lang="fr-FR" sz="1400" b="0" i="0" u="none" strike="noStrike" dirty="0">
                <a:solidFill>
                  <a:srgbClr val="202122"/>
                </a:solidFill>
                <a:effectLst/>
                <a:latin typeface="Arial" panose="020B0604020202020204" pitchFamily="34" charset="0"/>
              </a:rPr>
              <a:t>. Pour faire l'un ou l'autre, ou les deux, il doit avoir la sincère sympathie et la puissante coopération de ses fidèles compatriotes. Sans cette condition primordiale et essentielle au succès, ses efforts devaient être vains et absolument infructueux. S'il avait placé l'abolition de l'esclavage avant le salut de l'Union, il aurait inévitablement chassé de lui une classe puissante du peuple américain et rendu impossible la résistance à la rébellion. </a:t>
            </a:r>
          </a:p>
          <a:p>
            <a:pPr algn="l"/>
            <a:endParaRPr lang="fr-FR" sz="1400" b="0" i="0" u="none" strike="noStrike" dirty="0">
              <a:solidFill>
                <a:srgbClr val="202122"/>
              </a:solidFill>
              <a:effectLst/>
              <a:latin typeface="Arial" panose="020B0604020202020204" pitchFamily="34" charset="0"/>
            </a:endParaRPr>
          </a:p>
          <a:p>
            <a:pPr algn="l"/>
            <a:r>
              <a:rPr lang="fr-FR" sz="1400" b="0" i="0" u="none" strike="noStrike" dirty="0">
                <a:solidFill>
                  <a:srgbClr val="202122"/>
                </a:solidFill>
                <a:effectLst/>
                <a:latin typeface="Arial" panose="020B0604020202020204" pitchFamily="34" charset="0"/>
              </a:rPr>
              <a:t>Vu de l'authentique sol abolitionniste, M. Lincoln semblait lent, froid, terne et indifférent ; mais en l'évaluant par le sentiment de son pays, sentiment qu'il était tenu de consulter en tant qu'homme d'État, il était prompt, zélé, radical et déterminé…</a:t>
            </a:r>
          </a:p>
          <a:p>
            <a:pPr algn="l"/>
            <a:r>
              <a:rPr lang="fr-FR" sz="1400" b="0" i="0" u="none" strike="noStrike" dirty="0">
                <a:solidFill>
                  <a:srgbClr val="202122"/>
                </a:solidFill>
                <a:effectLst/>
                <a:latin typeface="Arial" panose="020B0604020202020204" pitchFamily="34" charset="0"/>
              </a:rPr>
              <a:t>En le prenant dans son ensemble, en mesurant l'énorme ampleur du travail à accomplir, en considérant les moyens nécessaires à la fin, et en l'examinant de la fin depuis le début, la sagesse infinie a rarement envoyé au monde un homme mieux adapté à sa mission qu'Abraham Lincoln.</a:t>
            </a:r>
          </a:p>
          <a:p>
            <a:endParaRPr lang="fr-FR" sz="1400" dirty="0"/>
          </a:p>
        </p:txBody>
      </p:sp>
    </p:spTree>
    <p:extLst>
      <p:ext uri="{BB962C8B-B14F-4D97-AF65-F5344CB8AC3E}">
        <p14:creationId xmlns:p14="http://schemas.microsoft.com/office/powerpoint/2010/main" val="3180812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CFA0B-1497-BBA5-9EED-626292E29AB0}"/>
              </a:ext>
            </a:extLst>
          </p:cNvPr>
          <p:cNvSpPr>
            <a:spLocks noGrp="1"/>
          </p:cNvSpPr>
          <p:nvPr>
            <p:ph type="title"/>
          </p:nvPr>
        </p:nvSpPr>
        <p:spPr/>
        <p:txBody>
          <a:bodyPr/>
          <a:lstStyle/>
          <a:p>
            <a:r>
              <a:rPr lang="fr-FR" dirty="0"/>
              <a:t>SES STATUES</a:t>
            </a:r>
          </a:p>
        </p:txBody>
      </p:sp>
      <p:sp>
        <p:nvSpPr>
          <p:cNvPr id="3" name="Espace réservé du texte 2">
            <a:extLst>
              <a:ext uri="{FF2B5EF4-FFF2-40B4-BE49-F238E27FC236}">
                <a16:creationId xmlns:a16="http://schemas.microsoft.com/office/drawing/2014/main" id="{BF0DDB42-5530-1E8E-3472-7FC59D07AEE8}"/>
              </a:ext>
            </a:extLst>
          </p:cNvPr>
          <p:cNvSpPr>
            <a:spLocks noGrp="1"/>
          </p:cNvSpPr>
          <p:nvPr>
            <p:ph type="body" idx="1"/>
          </p:nvPr>
        </p:nvSpPr>
        <p:spPr/>
        <p:txBody>
          <a:bodyPr/>
          <a:lstStyle/>
          <a:p>
            <a:r>
              <a:rPr lang="fr-FR" dirty="0"/>
              <a:t>À WASHINGTON</a:t>
            </a:r>
          </a:p>
        </p:txBody>
      </p:sp>
      <p:pic>
        <p:nvPicPr>
          <p:cNvPr id="8" name="Espace réservé du contenu 7" descr="Une image contenant bâtiment, Sculpture sur pierre, Sculpture, Sculpture classique&#10;&#10;Description générée automatiquement">
            <a:extLst>
              <a:ext uri="{FF2B5EF4-FFF2-40B4-BE49-F238E27FC236}">
                <a16:creationId xmlns:a16="http://schemas.microsoft.com/office/drawing/2014/main" id="{04504030-B525-BA34-BA53-522D8B1E754F}"/>
              </a:ext>
            </a:extLst>
          </p:cNvPr>
          <p:cNvPicPr>
            <a:picLocks noGrp="1" noChangeAspect="1"/>
          </p:cNvPicPr>
          <p:nvPr>
            <p:ph sz="half" idx="2"/>
          </p:nvPr>
        </p:nvPicPr>
        <p:blipFill>
          <a:blip r:embed="rId2"/>
          <a:stretch>
            <a:fillRect/>
          </a:stretch>
        </p:blipFill>
        <p:spPr>
          <a:xfrm>
            <a:off x="2196212" y="3243263"/>
            <a:ext cx="2916426" cy="2632075"/>
          </a:xfrm>
        </p:spPr>
      </p:pic>
      <p:sp>
        <p:nvSpPr>
          <p:cNvPr id="5" name="Espace réservé du texte 4">
            <a:extLst>
              <a:ext uri="{FF2B5EF4-FFF2-40B4-BE49-F238E27FC236}">
                <a16:creationId xmlns:a16="http://schemas.microsoft.com/office/drawing/2014/main" id="{EB830372-4555-EE84-ACB3-B95BE2161118}"/>
              </a:ext>
            </a:extLst>
          </p:cNvPr>
          <p:cNvSpPr>
            <a:spLocks noGrp="1"/>
          </p:cNvSpPr>
          <p:nvPr>
            <p:ph type="body" sz="quarter" idx="3"/>
          </p:nvPr>
        </p:nvSpPr>
        <p:spPr/>
        <p:txBody>
          <a:bodyPr/>
          <a:lstStyle/>
          <a:p>
            <a:r>
              <a:rPr lang="fr-FR" dirty="0"/>
              <a:t>À NEW YORK</a:t>
            </a:r>
          </a:p>
        </p:txBody>
      </p:sp>
      <p:pic>
        <p:nvPicPr>
          <p:cNvPr id="10" name="Espace réservé du contenu 9" descr="Une image contenant bâtiment, habits, manteau, statue&#10;&#10;Description générée automatiquement">
            <a:extLst>
              <a:ext uri="{FF2B5EF4-FFF2-40B4-BE49-F238E27FC236}">
                <a16:creationId xmlns:a16="http://schemas.microsoft.com/office/drawing/2014/main" id="{C9768241-7833-D36F-95C4-46E20A594888}"/>
              </a:ext>
            </a:extLst>
          </p:cNvPr>
          <p:cNvPicPr>
            <a:picLocks noGrp="1" noChangeAspect="1"/>
          </p:cNvPicPr>
          <p:nvPr>
            <p:ph sz="quarter" idx="4"/>
          </p:nvPr>
        </p:nvPicPr>
        <p:blipFill>
          <a:blip r:embed="rId3"/>
          <a:stretch>
            <a:fillRect/>
          </a:stretch>
        </p:blipFill>
        <p:spPr>
          <a:xfrm>
            <a:off x="6715991" y="3208418"/>
            <a:ext cx="3647661" cy="2632075"/>
          </a:xfrm>
        </p:spPr>
      </p:pic>
    </p:spTree>
    <p:extLst>
      <p:ext uri="{BB962C8B-B14F-4D97-AF65-F5344CB8AC3E}">
        <p14:creationId xmlns:p14="http://schemas.microsoft.com/office/powerpoint/2010/main" val="226113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F76CD4-2081-C684-4ED1-E09A7831C216}"/>
              </a:ext>
            </a:extLst>
          </p:cNvPr>
          <p:cNvSpPr>
            <a:spLocks noGrp="1"/>
          </p:cNvSpPr>
          <p:nvPr>
            <p:ph type="title"/>
          </p:nvPr>
        </p:nvSpPr>
        <p:spPr/>
        <p:txBody>
          <a:bodyPr/>
          <a:lstStyle/>
          <a:p>
            <a:r>
              <a:rPr lang="fr-FR" b="1" i="1"/>
              <a:t>ABRAHAM</a:t>
            </a:r>
            <a:r>
              <a:rPr lang="fr-FR"/>
              <a:t> </a:t>
            </a:r>
            <a:r>
              <a:rPr lang="fr-FR" sz="3200" b="1" i="1" dirty="0"/>
              <a:t>LINCOLN</a:t>
            </a:r>
          </a:p>
        </p:txBody>
      </p:sp>
      <p:pic>
        <p:nvPicPr>
          <p:cNvPr id="12" name="Espace réservé pour une image  11" descr="Une image contenant Visage humain, personne, Front, portrait&#10;&#10;Description générée automatiquement">
            <a:extLst>
              <a:ext uri="{FF2B5EF4-FFF2-40B4-BE49-F238E27FC236}">
                <a16:creationId xmlns:a16="http://schemas.microsoft.com/office/drawing/2014/main" id="{4AA48360-DC7A-F073-E3F6-B83A413A6167}"/>
              </a:ext>
            </a:extLst>
          </p:cNvPr>
          <p:cNvPicPr>
            <a:picLocks noGrp="1" noChangeAspect="1"/>
          </p:cNvPicPr>
          <p:nvPr>
            <p:ph type="pic" idx="1"/>
          </p:nvPr>
        </p:nvPicPr>
        <p:blipFill>
          <a:blip r:embed="rId2"/>
          <a:srcRect l="7335" r="7335"/>
          <a:stretch>
            <a:fillRect/>
          </a:stretch>
        </p:blipFill>
        <p:spPr/>
      </p:pic>
      <p:sp>
        <p:nvSpPr>
          <p:cNvPr id="4" name="Espace réservé du texte 3">
            <a:extLst>
              <a:ext uri="{FF2B5EF4-FFF2-40B4-BE49-F238E27FC236}">
                <a16:creationId xmlns:a16="http://schemas.microsoft.com/office/drawing/2014/main" id="{B13FDEFA-C2BF-D6EB-924B-610FBFEB62C4}"/>
              </a:ext>
            </a:extLst>
          </p:cNvPr>
          <p:cNvSpPr>
            <a:spLocks noGrp="1"/>
          </p:cNvSpPr>
          <p:nvPr>
            <p:ph type="body" sz="half" idx="2"/>
          </p:nvPr>
        </p:nvSpPr>
        <p:spPr/>
        <p:txBody>
          <a:bodyPr/>
          <a:lstStyle/>
          <a:p>
            <a:r>
              <a:rPr lang="fr-FR" sz="4000" b="1" i="1" dirty="0"/>
              <a:t>MERCI</a:t>
            </a:r>
            <a:r>
              <a:rPr lang="fr-FR" dirty="0"/>
              <a:t> </a:t>
            </a:r>
            <a:r>
              <a:rPr lang="fr-FR" sz="4000" b="1" i="1" dirty="0"/>
              <a:t>POUR</a:t>
            </a:r>
            <a:r>
              <a:rPr lang="fr-FR" dirty="0"/>
              <a:t> </a:t>
            </a:r>
            <a:r>
              <a:rPr lang="fr-FR" sz="4000" b="1" i="1" dirty="0"/>
              <a:t>VOTRE</a:t>
            </a:r>
            <a:r>
              <a:rPr lang="fr-FR" dirty="0"/>
              <a:t> </a:t>
            </a:r>
            <a:r>
              <a:rPr lang="fr-FR" sz="4000" b="1" i="1" dirty="0"/>
              <a:t>ATTENTION</a:t>
            </a:r>
          </a:p>
        </p:txBody>
      </p:sp>
    </p:spTree>
    <p:extLst>
      <p:ext uri="{BB962C8B-B14F-4D97-AF65-F5344CB8AC3E}">
        <p14:creationId xmlns:p14="http://schemas.microsoft.com/office/powerpoint/2010/main" val="1476463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Organique</Template>
  <TotalTime>2665</TotalTime>
  <Words>482</Words>
  <Application>Microsoft Macintosh PowerPoint</Application>
  <PresentationFormat>Grand écran</PresentationFormat>
  <Paragraphs>36</Paragraphs>
  <Slides>8</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8</vt:i4>
      </vt:variant>
    </vt:vector>
  </HeadingPairs>
  <TitlesOfParts>
    <vt:vector size="11" baseType="lpstr">
      <vt:lpstr>Arial</vt:lpstr>
      <vt:lpstr>Garamond</vt:lpstr>
      <vt:lpstr>Organique</vt:lpstr>
      <vt:lpstr>Abraham Lincoln</vt:lpstr>
      <vt:lpstr>Présentation PowerPoint</vt:lpstr>
      <vt:lpstr>PRÉSENTATION</vt:lpstr>
      <vt:lpstr>Sa vie adulte </vt:lpstr>
      <vt:lpstr>Abraham Lincoln 16eme Président des États-Unis</vt:lpstr>
      <vt:lpstr>Présentation PowerPoint</vt:lpstr>
      <vt:lpstr>SES STATUES</vt:lpstr>
      <vt:lpstr>ABRAHAM LINCOLN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Abraham Lincoln</dc:title>
  <dc:creator>samy Zitouni</dc:creator>
  <cp:lastModifiedBy>samy Zitouni</cp:lastModifiedBy>
  <cp:revision>4</cp:revision>
  <dcterms:created xsi:type="dcterms:W3CDTF">2024-02-20T16:51:44Z</dcterms:created>
  <dcterms:modified xsi:type="dcterms:W3CDTF">2024-02-23T18:07:34Z</dcterms:modified>
</cp:coreProperties>
</file>