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59" r:id="rId6"/>
    <p:sldId id="260" r:id="rId7"/>
    <p:sldId id="262" r:id="rId8"/>
    <p:sldId id="263" r:id="rId9"/>
    <p:sldId id="264" r:id="rId10"/>
    <p:sldId id="268" r:id="rId11"/>
    <p:sldId id="265" r:id="rId12"/>
    <p:sldId id="266" r:id="rId13"/>
    <p:sldId id="269" r:id="rId14"/>
    <p:sldId id="270" r:id="rId15"/>
    <p:sldId id="271" r:id="rId16"/>
    <p:sldId id="280" r:id="rId17"/>
    <p:sldId id="272" r:id="rId18"/>
    <p:sldId id="274" r:id="rId19"/>
    <p:sldId id="278" r:id="rId20"/>
    <p:sldId id="275" r:id="rId21"/>
    <p:sldId id="284" r:id="rId22"/>
    <p:sldId id="276" r:id="rId23"/>
    <p:sldId id="281" r:id="rId24"/>
    <p:sldId id="282" r:id="rId25"/>
    <p:sldId id="283"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08040"/>
    <a:srgbClr val="8000FF"/>
    <a:srgbClr val="FD6666"/>
    <a:srgbClr val="FD66FF"/>
    <a:srgbClr val="FC0280"/>
    <a:srgbClr val="80FF07"/>
    <a:srgbClr val="FFFFFF"/>
    <a:srgbClr val="22FF0D"/>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8580" autoAdjust="0"/>
  </p:normalViewPr>
  <p:slideViewPr>
    <p:cSldViewPr snapToGrid="0" snapToObjects="1">
      <p:cViewPr>
        <p:scale>
          <a:sx n="85" d="100"/>
          <a:sy n="85" d="100"/>
        </p:scale>
        <p:origin x="-2216" y="-6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fr-FR"/>
          </a:p>
        </p:txBody>
      </p:sp>
      <p:sp>
        <p:nvSpPr>
          <p:cNvPr id="4" name="Date Placeholder 3"/>
          <p:cNvSpPr>
            <a:spLocks noGrp="1"/>
          </p:cNvSpPr>
          <p:nvPr>
            <p:ph type="dt" sz="half" idx="10"/>
          </p:nvPr>
        </p:nvSpPr>
        <p:spPr/>
        <p:txBody>
          <a:bodyPr/>
          <a:lstStyle/>
          <a:p>
            <a:fld id="{6F802439-08ED-884A-A843-1BBDE86F2AF1}" type="datetimeFigureOut">
              <a:rPr lang="en-US" smtClean="0"/>
              <a:pPr/>
              <a:t>08/06/22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62EEFA-04D2-6048-8324-7CED43507086}" type="slidenum">
              <a:rPr lang="fr-FR" smtClean="0"/>
              <a:pPr/>
              <a:t>‹#›</a:t>
            </a:fld>
            <a:endParaRPr lang="fr-FR"/>
          </a:p>
        </p:txBody>
      </p:sp>
    </p:spTree>
    <p:extLst>
      <p:ext uri="{BB962C8B-B14F-4D97-AF65-F5344CB8AC3E}">
        <p14:creationId xmlns:p14="http://schemas.microsoft.com/office/powerpoint/2010/main" val="281846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p>
            <a:fld id="{6F802439-08ED-884A-A843-1BBDE86F2AF1}" type="datetimeFigureOut">
              <a:rPr lang="en-US" smtClean="0"/>
              <a:pPr/>
              <a:t>08/06/22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62EEFA-04D2-6048-8324-7CED43507086}" type="slidenum">
              <a:rPr lang="fr-FR" smtClean="0"/>
              <a:pPr/>
              <a:t>‹#›</a:t>
            </a:fld>
            <a:endParaRPr lang="fr-FR"/>
          </a:p>
        </p:txBody>
      </p:sp>
    </p:spTree>
    <p:extLst>
      <p:ext uri="{BB962C8B-B14F-4D97-AF65-F5344CB8AC3E}">
        <p14:creationId xmlns:p14="http://schemas.microsoft.com/office/powerpoint/2010/main" val="185661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p>
            <a:fld id="{6F802439-08ED-884A-A843-1BBDE86F2AF1}" type="datetimeFigureOut">
              <a:rPr lang="en-US" smtClean="0"/>
              <a:pPr/>
              <a:t>08/06/22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62EEFA-04D2-6048-8324-7CED43507086}" type="slidenum">
              <a:rPr lang="fr-FR" smtClean="0"/>
              <a:pPr/>
              <a:t>‹#›</a:t>
            </a:fld>
            <a:endParaRPr lang="fr-FR"/>
          </a:p>
        </p:txBody>
      </p:sp>
    </p:spTree>
    <p:extLst>
      <p:ext uri="{BB962C8B-B14F-4D97-AF65-F5344CB8AC3E}">
        <p14:creationId xmlns:p14="http://schemas.microsoft.com/office/powerpoint/2010/main" val="20836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p>
            <a:fld id="{6F802439-08ED-884A-A843-1BBDE86F2AF1}" type="datetimeFigureOut">
              <a:rPr lang="en-US" smtClean="0"/>
              <a:pPr/>
              <a:t>08/06/22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62EEFA-04D2-6048-8324-7CED43507086}" type="slidenum">
              <a:rPr lang="fr-FR" smtClean="0"/>
              <a:pPr/>
              <a:t>‹#›</a:t>
            </a:fld>
            <a:endParaRPr lang="fr-FR"/>
          </a:p>
        </p:txBody>
      </p:sp>
    </p:spTree>
    <p:extLst>
      <p:ext uri="{BB962C8B-B14F-4D97-AF65-F5344CB8AC3E}">
        <p14:creationId xmlns:p14="http://schemas.microsoft.com/office/powerpoint/2010/main" val="280875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6F802439-08ED-884A-A843-1BBDE86F2AF1}" type="datetimeFigureOut">
              <a:rPr lang="en-US" smtClean="0"/>
              <a:pPr/>
              <a:t>08/06/22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62EEFA-04D2-6048-8324-7CED43507086}" type="slidenum">
              <a:rPr lang="fr-FR" smtClean="0"/>
              <a:pPr/>
              <a:t>‹#›</a:t>
            </a:fld>
            <a:endParaRPr lang="fr-FR"/>
          </a:p>
        </p:txBody>
      </p:sp>
    </p:spTree>
    <p:extLst>
      <p:ext uri="{BB962C8B-B14F-4D97-AF65-F5344CB8AC3E}">
        <p14:creationId xmlns:p14="http://schemas.microsoft.com/office/powerpoint/2010/main" val="382441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Date Placeholder 4"/>
          <p:cNvSpPr>
            <a:spLocks noGrp="1"/>
          </p:cNvSpPr>
          <p:nvPr>
            <p:ph type="dt" sz="half" idx="10"/>
          </p:nvPr>
        </p:nvSpPr>
        <p:spPr/>
        <p:txBody>
          <a:bodyPr/>
          <a:lstStyle/>
          <a:p>
            <a:fld id="{6F802439-08ED-884A-A843-1BBDE86F2AF1}" type="datetimeFigureOut">
              <a:rPr lang="en-US" smtClean="0"/>
              <a:pPr/>
              <a:t>08/06/22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62EEFA-04D2-6048-8324-7CED43507086}" type="slidenum">
              <a:rPr lang="fr-FR" smtClean="0"/>
              <a:pPr/>
              <a:t>‹#›</a:t>
            </a:fld>
            <a:endParaRPr lang="fr-FR"/>
          </a:p>
        </p:txBody>
      </p:sp>
    </p:spTree>
    <p:extLst>
      <p:ext uri="{BB962C8B-B14F-4D97-AF65-F5344CB8AC3E}">
        <p14:creationId xmlns:p14="http://schemas.microsoft.com/office/powerpoint/2010/main" val="48396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7" name="Date Placeholder 6"/>
          <p:cNvSpPr>
            <a:spLocks noGrp="1"/>
          </p:cNvSpPr>
          <p:nvPr>
            <p:ph type="dt" sz="half" idx="10"/>
          </p:nvPr>
        </p:nvSpPr>
        <p:spPr/>
        <p:txBody>
          <a:bodyPr/>
          <a:lstStyle/>
          <a:p>
            <a:fld id="{6F802439-08ED-884A-A843-1BBDE86F2AF1}" type="datetimeFigureOut">
              <a:rPr lang="en-US" smtClean="0"/>
              <a:pPr/>
              <a:t>08/06/22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D62EEFA-04D2-6048-8324-7CED43507086}" type="slidenum">
              <a:rPr lang="fr-FR" smtClean="0"/>
              <a:pPr/>
              <a:t>‹#›</a:t>
            </a:fld>
            <a:endParaRPr lang="fr-FR"/>
          </a:p>
        </p:txBody>
      </p:sp>
    </p:spTree>
    <p:extLst>
      <p:ext uri="{BB962C8B-B14F-4D97-AF65-F5344CB8AC3E}">
        <p14:creationId xmlns:p14="http://schemas.microsoft.com/office/powerpoint/2010/main" val="370901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Date Placeholder 2"/>
          <p:cNvSpPr>
            <a:spLocks noGrp="1"/>
          </p:cNvSpPr>
          <p:nvPr>
            <p:ph type="dt" sz="half" idx="10"/>
          </p:nvPr>
        </p:nvSpPr>
        <p:spPr/>
        <p:txBody>
          <a:bodyPr/>
          <a:lstStyle/>
          <a:p>
            <a:fld id="{6F802439-08ED-884A-A843-1BBDE86F2AF1}" type="datetimeFigureOut">
              <a:rPr lang="en-US" smtClean="0"/>
              <a:pPr/>
              <a:t>08/06/22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D62EEFA-04D2-6048-8324-7CED43507086}" type="slidenum">
              <a:rPr lang="fr-FR" smtClean="0"/>
              <a:pPr/>
              <a:t>‹#›</a:t>
            </a:fld>
            <a:endParaRPr lang="fr-FR"/>
          </a:p>
        </p:txBody>
      </p:sp>
    </p:spTree>
    <p:extLst>
      <p:ext uri="{BB962C8B-B14F-4D97-AF65-F5344CB8AC3E}">
        <p14:creationId xmlns:p14="http://schemas.microsoft.com/office/powerpoint/2010/main" val="240771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02439-08ED-884A-A843-1BBDE86F2AF1}" type="datetimeFigureOut">
              <a:rPr lang="en-US" smtClean="0"/>
              <a:pPr/>
              <a:t>08/06/22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D62EEFA-04D2-6048-8324-7CED43507086}" type="slidenum">
              <a:rPr lang="fr-FR" smtClean="0"/>
              <a:pPr/>
              <a:t>‹#›</a:t>
            </a:fld>
            <a:endParaRPr lang="fr-FR"/>
          </a:p>
        </p:txBody>
      </p:sp>
    </p:spTree>
    <p:extLst>
      <p:ext uri="{BB962C8B-B14F-4D97-AF65-F5344CB8AC3E}">
        <p14:creationId xmlns:p14="http://schemas.microsoft.com/office/powerpoint/2010/main" val="69852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6F802439-08ED-884A-A843-1BBDE86F2AF1}" type="datetimeFigureOut">
              <a:rPr lang="en-US" smtClean="0"/>
              <a:pPr/>
              <a:t>08/06/22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62EEFA-04D2-6048-8324-7CED43507086}" type="slidenum">
              <a:rPr lang="fr-FR" smtClean="0"/>
              <a:pPr/>
              <a:t>‹#›</a:t>
            </a:fld>
            <a:endParaRPr lang="fr-FR"/>
          </a:p>
        </p:txBody>
      </p:sp>
    </p:spTree>
    <p:extLst>
      <p:ext uri="{BB962C8B-B14F-4D97-AF65-F5344CB8AC3E}">
        <p14:creationId xmlns:p14="http://schemas.microsoft.com/office/powerpoint/2010/main" val="399440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6F802439-08ED-884A-A843-1BBDE86F2AF1}" type="datetimeFigureOut">
              <a:rPr lang="en-US" smtClean="0"/>
              <a:pPr/>
              <a:t>08/06/22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62EEFA-04D2-6048-8324-7CED43507086}" type="slidenum">
              <a:rPr lang="fr-FR" smtClean="0"/>
              <a:pPr/>
              <a:t>‹#›</a:t>
            </a:fld>
            <a:endParaRPr lang="fr-FR"/>
          </a:p>
        </p:txBody>
      </p:sp>
    </p:spTree>
    <p:extLst>
      <p:ext uri="{BB962C8B-B14F-4D97-AF65-F5344CB8AC3E}">
        <p14:creationId xmlns:p14="http://schemas.microsoft.com/office/powerpoint/2010/main" val="20617363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02439-08ED-884A-A843-1BBDE86F2AF1}" type="datetimeFigureOut">
              <a:rPr lang="en-US" smtClean="0"/>
              <a:pPr/>
              <a:t>08/06/22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2EEFA-04D2-6048-8324-7CED43507086}" type="slidenum">
              <a:rPr lang="fr-FR" smtClean="0"/>
              <a:pPr/>
              <a:t>‹#›</a:t>
            </a:fld>
            <a:endParaRPr lang="fr-FR"/>
          </a:p>
        </p:txBody>
      </p:sp>
    </p:spTree>
    <p:extLst>
      <p:ext uri="{BB962C8B-B14F-4D97-AF65-F5344CB8AC3E}">
        <p14:creationId xmlns:p14="http://schemas.microsoft.com/office/powerpoint/2010/main" val="3177362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d5izStSXGU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2931" y="1749799"/>
            <a:ext cx="7772400" cy="1470025"/>
          </a:xfrm>
        </p:spPr>
        <p:txBody>
          <a:bodyPr>
            <a:normAutofit/>
          </a:bodyPr>
          <a:lstStyle/>
          <a:p>
            <a:r>
              <a:rPr lang="fr-FR" sz="5400" dirty="0" smtClean="0"/>
              <a:t>Les serpents</a:t>
            </a:r>
            <a:endParaRPr lang="fr-FR" sz="5400" dirty="0"/>
          </a:p>
        </p:txBody>
      </p:sp>
      <p:sp>
        <p:nvSpPr>
          <p:cNvPr id="3" name="Subtitle 2"/>
          <p:cNvSpPr>
            <a:spLocks noGrp="1"/>
          </p:cNvSpPr>
          <p:nvPr>
            <p:ph type="subTitle" idx="1"/>
          </p:nvPr>
        </p:nvSpPr>
        <p:spPr>
          <a:xfrm>
            <a:off x="-1044389" y="40544"/>
            <a:ext cx="6400800" cy="1752600"/>
          </a:xfrm>
        </p:spPr>
        <p:txBody>
          <a:bodyPr/>
          <a:lstStyle/>
          <a:p>
            <a:r>
              <a:rPr lang="fr-FR" dirty="0" smtClean="0"/>
              <a:t>De Noah et Hamza</a:t>
            </a:r>
            <a:endParaRPr lang="fr-FR" dirty="0"/>
          </a:p>
        </p:txBody>
      </p:sp>
      <p:pic>
        <p:nvPicPr>
          <p:cNvPr id="4" name="Picture 3"/>
          <p:cNvPicPr>
            <a:picLocks noChangeAspect="1"/>
          </p:cNvPicPr>
          <p:nvPr/>
        </p:nvPicPr>
        <p:blipFill>
          <a:blip r:embed="rId2"/>
          <a:stretch>
            <a:fillRect/>
          </a:stretch>
        </p:blipFill>
        <p:spPr>
          <a:xfrm>
            <a:off x="-418353" y="3219824"/>
            <a:ext cx="5356411" cy="3570941"/>
          </a:xfrm>
          <a:prstGeom prst="rect">
            <a:avLst/>
          </a:prstGeom>
        </p:spPr>
      </p:pic>
      <p:pic>
        <p:nvPicPr>
          <p:cNvPr id="6" name="Picture 5"/>
          <p:cNvPicPr>
            <a:picLocks noChangeAspect="1"/>
          </p:cNvPicPr>
          <p:nvPr/>
        </p:nvPicPr>
        <p:blipFill>
          <a:blip r:embed="rId3"/>
          <a:stretch>
            <a:fillRect/>
          </a:stretch>
        </p:blipFill>
        <p:spPr>
          <a:xfrm>
            <a:off x="3720351" y="-444671"/>
            <a:ext cx="5035176" cy="3295277"/>
          </a:xfrm>
          <a:prstGeom prst="rect">
            <a:avLst/>
          </a:prstGeom>
        </p:spPr>
      </p:pic>
      <p:pic>
        <p:nvPicPr>
          <p:cNvPr id="8" name="Picture 7"/>
          <p:cNvPicPr>
            <a:picLocks noChangeAspect="1"/>
          </p:cNvPicPr>
          <p:nvPr/>
        </p:nvPicPr>
        <p:blipFill>
          <a:blip r:embed="rId4"/>
          <a:stretch>
            <a:fillRect/>
          </a:stretch>
        </p:blipFill>
        <p:spPr>
          <a:xfrm>
            <a:off x="4558554" y="2099236"/>
            <a:ext cx="4854388" cy="3238570"/>
          </a:xfrm>
          <a:prstGeom prst="rect">
            <a:avLst/>
          </a:prstGeom>
        </p:spPr>
      </p:pic>
    </p:spTree>
    <p:extLst>
      <p:ext uri="{BB962C8B-B14F-4D97-AF65-F5344CB8AC3E}">
        <p14:creationId xmlns:p14="http://schemas.microsoft.com/office/powerpoint/2010/main" val="2312359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67645" y="93410"/>
            <a:ext cx="7565010" cy="1978369"/>
          </a:xfrm>
        </p:spPr>
        <p:txBody>
          <a:bodyPr>
            <a:normAutofit/>
          </a:bodyPr>
          <a:lstStyle/>
          <a:p>
            <a:pPr>
              <a:buFont typeface="Arial" pitchFamily="34" charset="0"/>
              <a:buChar char="•"/>
            </a:pPr>
            <a:r>
              <a:rPr lang="fr-FR" sz="2000" dirty="0" smtClean="0"/>
              <a:t>Et enfin, la dernière manière: l’étranglement. Les serpents étranglent aussi leur proie. C’est une manière fatale. Enfin, pour la proie. Le serpent avale la proie en même temps qu’il l’étrangle.</a:t>
            </a:r>
            <a:endParaRPr lang="fr-FR" sz="2000" dirty="0"/>
          </a:p>
        </p:txBody>
      </p:sp>
      <p:pic>
        <p:nvPicPr>
          <p:cNvPr id="4" name="Picture 6" descr="Coral Snake vs Lizard is 🔥 : NatureIsFuckingLit"/>
          <p:cNvPicPr>
            <a:picLocks noGrp="1" noChangeAspect="1" noChangeArrowheads="1"/>
          </p:cNvPicPr>
          <p:nvPr>
            <p:ph idx="1"/>
          </p:nvPr>
        </p:nvPicPr>
        <p:blipFill>
          <a:blip r:embed="rId2"/>
          <a:srcRect/>
          <a:stretch>
            <a:fillRect/>
          </a:stretch>
        </p:blipFill>
        <p:spPr bwMode="auto">
          <a:xfrm>
            <a:off x="1939297" y="2189313"/>
            <a:ext cx="6627865" cy="44185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Morsures mortelles</a:t>
            </a:r>
            <a:endParaRPr lang="fr-FR" sz="4000" dirty="0"/>
          </a:p>
        </p:txBody>
      </p:sp>
      <p:sp>
        <p:nvSpPr>
          <p:cNvPr id="3" name="Espace réservé du contenu 2"/>
          <p:cNvSpPr>
            <a:spLocks noGrp="1"/>
          </p:cNvSpPr>
          <p:nvPr>
            <p:ph idx="1"/>
          </p:nvPr>
        </p:nvSpPr>
        <p:spPr/>
        <p:txBody>
          <a:bodyPr>
            <a:normAutofit/>
          </a:bodyPr>
          <a:lstStyle/>
          <a:p>
            <a:pPr marL="514350" indent="-514350">
              <a:buFont typeface="+mj-lt"/>
              <a:buAutoNum type="arabicPeriod"/>
            </a:pPr>
            <a:r>
              <a:rPr lang="fr-FR" sz="2400" dirty="0" smtClean="0"/>
              <a:t>Il existe 2 types de poison: le 1</a:t>
            </a:r>
            <a:r>
              <a:rPr lang="fr-FR" sz="2400" baseline="30000" dirty="0" smtClean="0"/>
              <a:t>er</a:t>
            </a:r>
            <a:r>
              <a:rPr lang="fr-FR" sz="2400" dirty="0" smtClean="0"/>
              <a:t> paralyse sa proie et rend l’animal incapable de fuir. La proie meurt par arrêt cardiaque.</a:t>
            </a:r>
          </a:p>
          <a:p>
            <a:pPr marL="514350" indent="-514350">
              <a:buFont typeface="+mj-lt"/>
              <a:buAutoNum type="arabicPeriod"/>
            </a:pPr>
            <a:r>
              <a:rPr lang="fr-FR" sz="2400" dirty="0" smtClean="0"/>
              <a:t>Le 2</a:t>
            </a:r>
            <a:r>
              <a:rPr lang="fr-FR" sz="2400" baseline="30000" dirty="0" smtClean="0"/>
              <a:t>ème</a:t>
            </a:r>
            <a:r>
              <a:rPr lang="fr-FR" sz="2400" dirty="0" smtClean="0"/>
              <a:t> détruit les cellules de l’animal. Pas beaucoup de serpents ont un venin dangereux pour l’homme. </a:t>
            </a:r>
            <a:endParaRPr lang="fr-FR" sz="2400" dirty="0"/>
          </a:p>
        </p:txBody>
      </p:sp>
      <p:pic>
        <p:nvPicPr>
          <p:cNvPr id="3074" name="Picture 2" descr="National geographic snake wallpaper"/>
          <p:cNvPicPr>
            <a:picLocks noChangeAspect="1" noChangeArrowheads="1"/>
          </p:cNvPicPr>
          <p:nvPr/>
        </p:nvPicPr>
        <p:blipFill>
          <a:blip r:embed="rId2"/>
          <a:srcRect/>
          <a:stretch>
            <a:fillRect/>
          </a:stretch>
        </p:blipFill>
        <p:spPr bwMode="auto">
          <a:xfrm>
            <a:off x="2712904" y="3521735"/>
            <a:ext cx="5375294" cy="3336265"/>
          </a:xfrm>
          <a:prstGeom prst="rect">
            <a:avLst/>
          </a:prstGeom>
          <a:noFill/>
        </p:spPr>
      </p:pic>
    </p:spTree>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61" y="143123"/>
            <a:ext cx="8229600" cy="4525963"/>
          </a:xfrm>
        </p:spPr>
        <p:txBody>
          <a:bodyPr>
            <a:normAutofit/>
          </a:bodyPr>
          <a:lstStyle/>
          <a:p>
            <a:pPr marL="514350" indent="-514350">
              <a:buFont typeface="+mj-lt"/>
              <a:buAutoNum type="arabicPeriod"/>
            </a:pPr>
            <a:r>
              <a:rPr lang="fr-FR" sz="2000" dirty="0" smtClean="0"/>
              <a:t>La puissance du venin varie en fonction de la force, de la rapidité et de la vivacité de l’animal auquel le serpent s’attaque. </a:t>
            </a:r>
          </a:p>
          <a:p>
            <a:pPr marL="514350" indent="-514350">
              <a:buFont typeface="+mj-lt"/>
              <a:buAutoNum type="arabicPeriod"/>
            </a:pPr>
            <a:r>
              <a:rPr lang="fr-FR" sz="2000" dirty="0" smtClean="0"/>
              <a:t>Pour qu’une proie ne puisse ni s’échapper, ni se défendre il faut que le serpent frappe rapidement. Quand une proie a du venin, le serpent attend qu’elle soit bien morte et que le venin agisse pour la manger.</a:t>
            </a:r>
          </a:p>
          <a:p>
            <a:pPr marL="514350" indent="-514350">
              <a:buFont typeface="+mj-lt"/>
              <a:buAutoNum type="arabicPeriod"/>
            </a:pPr>
            <a:r>
              <a:rPr lang="fr-FR" sz="2000" dirty="0" smtClean="0"/>
              <a:t>Quand un animal a du venin, ça le détruit de l’intérieur. </a:t>
            </a:r>
          </a:p>
          <a:p>
            <a:pPr marL="514350" indent="-514350">
              <a:buNone/>
            </a:pPr>
            <a:r>
              <a:rPr lang="fr-FR" sz="2000" dirty="0" smtClean="0"/>
              <a:t>          L’estomac du serpent accélère la digestion. Si la proie est trop grosse, le serpent peut digérer pendant plusieurs jours.  </a:t>
            </a:r>
          </a:p>
          <a:p>
            <a:pPr marL="514350" indent="-514350">
              <a:buNone/>
            </a:pPr>
            <a:r>
              <a:rPr lang="fr-FR" sz="2000" dirty="0" smtClean="0"/>
              <a:t>               </a:t>
            </a:r>
            <a:endParaRPr lang="fr-FR" sz="2000" dirty="0"/>
          </a:p>
        </p:txBody>
      </p:sp>
      <p:pic>
        <p:nvPicPr>
          <p:cNvPr id="2050" name="Picture 2" descr="How does digestion work in snakes? – Snake Catchers Brisbane"/>
          <p:cNvPicPr>
            <a:picLocks noChangeAspect="1" noChangeArrowheads="1"/>
          </p:cNvPicPr>
          <p:nvPr/>
        </p:nvPicPr>
        <p:blipFill>
          <a:blip r:embed="rId2"/>
          <a:srcRect/>
          <a:stretch>
            <a:fillRect/>
          </a:stretch>
        </p:blipFill>
        <p:spPr bwMode="auto">
          <a:xfrm>
            <a:off x="4165161" y="3005593"/>
            <a:ext cx="4733674" cy="3550257"/>
          </a:xfrm>
          <a:prstGeom prst="rect">
            <a:avLst/>
          </a:prstGeom>
          <a:noFill/>
        </p:spPr>
      </p:pic>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Camouflage et mise en garde </a:t>
            </a:r>
            <a:endParaRPr lang="fr-FR" dirty="0"/>
          </a:p>
        </p:txBody>
      </p:sp>
      <p:sp>
        <p:nvSpPr>
          <p:cNvPr id="3" name="Content Placeholder 2"/>
          <p:cNvSpPr>
            <a:spLocks noGrp="1"/>
          </p:cNvSpPr>
          <p:nvPr>
            <p:ph idx="1"/>
          </p:nvPr>
        </p:nvSpPr>
        <p:spPr>
          <a:xfrm>
            <a:off x="233082" y="1869141"/>
            <a:ext cx="8453718" cy="4809565"/>
          </a:xfrm>
        </p:spPr>
        <p:txBody>
          <a:bodyPr>
            <a:normAutofit/>
          </a:bodyPr>
          <a:lstStyle/>
          <a:p>
            <a:endParaRPr lang="fr-FR" sz="2400" dirty="0" smtClean="0"/>
          </a:p>
          <a:p>
            <a:pPr marL="514350" indent="-514350">
              <a:buFont typeface="+mj-lt"/>
              <a:buAutoNum type="arabicPeriod"/>
            </a:pPr>
            <a:r>
              <a:rPr lang="fr-FR" sz="2400" dirty="0" smtClean="0"/>
              <a:t>Dans certains pays d’Asie et d’Afrique, des personnes se font tuer par des serpents car elles marchent dessus et se font mordre. Surtout par les </a:t>
            </a:r>
            <a:r>
              <a:rPr lang="fr-FR" sz="2400" dirty="0" err="1" smtClean="0"/>
              <a:t>échides</a:t>
            </a:r>
            <a:r>
              <a:rPr lang="fr-FR" sz="2400" dirty="0" smtClean="0"/>
              <a:t> carénées qui peuvent devenir invisible en s’enterrant dans le sable</a:t>
            </a:r>
          </a:p>
          <a:p>
            <a:pPr marL="514350" indent="-514350">
              <a:buFont typeface="+mj-lt"/>
              <a:buAutoNum type="arabicPeriod"/>
            </a:pPr>
            <a:r>
              <a:rPr lang="fr-FR" sz="2400" dirty="0" smtClean="0"/>
              <a:t>La peau des serpent est souvent adaptée à leur environnement mais pas tout le temps. Pour certains serpents c’est arrangeant d’être colorés car ça averti leurs prédateurs</a:t>
            </a:r>
            <a:r>
              <a:rPr lang="fr-FR" sz="2400" dirty="0"/>
              <a:t> </a:t>
            </a:r>
            <a:r>
              <a:rPr lang="fr-FR" sz="2400" dirty="0" smtClean="0"/>
              <a:t>que c’est un serpent dangereux. </a:t>
            </a:r>
          </a:p>
          <a:p>
            <a:pPr marL="514350" indent="-514350">
              <a:buFont typeface="+mj-lt"/>
              <a:buAutoNum type="arabicPeriod"/>
            </a:pPr>
            <a:r>
              <a:rPr lang="fr-FR" sz="2400" dirty="0" smtClean="0"/>
              <a:t>Les serpents à collier ont 2 faces. La 1</a:t>
            </a:r>
            <a:r>
              <a:rPr lang="fr-FR" sz="2400" baseline="30000" dirty="0" smtClean="0"/>
              <a:t>ère</a:t>
            </a:r>
            <a:r>
              <a:rPr lang="fr-FR" sz="2400" dirty="0" smtClean="0"/>
              <a:t> est marron. S’il se sent en danger il se retourne car sa face ventrale est jaune.</a:t>
            </a:r>
          </a:p>
        </p:txBody>
      </p:sp>
    </p:spTree>
    <p:extLst>
      <p:ext uri="{BB962C8B-B14F-4D97-AF65-F5344CB8AC3E}">
        <p14:creationId xmlns:p14="http://schemas.microsoft.com/office/powerpoint/2010/main" val="400768951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t>
            </a:r>
            <a:r>
              <a:rPr lang="fr-FR" sz="2800" dirty="0" smtClean="0"/>
              <a:t>voici 2 serpents en </a:t>
            </a:r>
            <a:br>
              <a:rPr lang="fr-FR" sz="2800" dirty="0" smtClean="0"/>
            </a:br>
            <a:r>
              <a:rPr lang="fr-FR" sz="2800" dirty="0" smtClean="0"/>
              <a:t>                                                                 train de se camoufler</a:t>
            </a:r>
            <a:endParaRPr lang="fr-FR" sz="2800" dirty="0"/>
          </a:p>
        </p:txBody>
      </p:sp>
      <p:pic>
        <p:nvPicPr>
          <p:cNvPr id="4" name="Picture 4" descr="Les serpents les plus dangereux du monde – L'univers de ..."/>
          <p:cNvPicPr>
            <a:picLocks noGrp="1" noChangeAspect="1" noChangeArrowheads="1"/>
          </p:cNvPicPr>
          <p:nvPr>
            <p:ph idx="1"/>
          </p:nvPr>
        </p:nvPicPr>
        <p:blipFill>
          <a:blip r:embed="rId2"/>
          <a:srcRect/>
          <a:stretch>
            <a:fillRect/>
          </a:stretch>
        </p:blipFill>
        <p:spPr bwMode="auto">
          <a:xfrm>
            <a:off x="143435" y="274639"/>
            <a:ext cx="4930589" cy="3695510"/>
          </a:xfrm>
          <a:prstGeom prst="rect">
            <a:avLst/>
          </a:prstGeom>
          <a:noFill/>
        </p:spPr>
      </p:pic>
      <p:pic>
        <p:nvPicPr>
          <p:cNvPr id="5" name="Picture 2" descr="Les serpents venimeux du Costa Rica | Arawak Experience"/>
          <p:cNvPicPr>
            <a:picLocks noChangeAspect="1" noChangeArrowheads="1"/>
          </p:cNvPicPr>
          <p:nvPr/>
        </p:nvPicPr>
        <p:blipFill>
          <a:blip r:embed="rId3"/>
          <a:srcRect/>
          <a:stretch>
            <a:fillRect/>
          </a:stretch>
        </p:blipFill>
        <p:spPr bwMode="auto">
          <a:xfrm>
            <a:off x="4365811" y="3970149"/>
            <a:ext cx="4778189" cy="27257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FCFF"/>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reproduction</a:t>
            </a:r>
            <a:endParaRPr lang="fr-FR" dirty="0"/>
          </a:p>
        </p:txBody>
      </p:sp>
      <p:sp>
        <p:nvSpPr>
          <p:cNvPr id="3" name="Espace réservé du contenu 2"/>
          <p:cNvSpPr>
            <a:spLocks noGrp="1"/>
          </p:cNvSpPr>
          <p:nvPr>
            <p:ph idx="1"/>
          </p:nvPr>
        </p:nvSpPr>
        <p:spPr>
          <a:xfrm>
            <a:off x="457200" y="1417638"/>
            <a:ext cx="8229600" cy="4525963"/>
          </a:xfrm>
        </p:spPr>
        <p:txBody>
          <a:bodyPr>
            <a:normAutofit/>
          </a:bodyPr>
          <a:lstStyle/>
          <a:p>
            <a:pPr marL="514350" indent="-514350">
              <a:buFont typeface="+mj-lt"/>
              <a:buAutoNum type="arabicPeriod"/>
            </a:pPr>
            <a:r>
              <a:rPr lang="fr-FR" sz="1800" dirty="0" smtClean="0"/>
              <a:t>Pour se reproduire, le serpent doit trouver un(e) amoureux(se).c’est souvent le mâle qui part à la recherche d’une femelle. Lorsque une femelle est prête à s’ accoupler elle émet une puissante odeur. </a:t>
            </a:r>
          </a:p>
          <a:p>
            <a:pPr marL="514350" indent="-514350">
              <a:buFont typeface="+mj-lt"/>
              <a:buAutoNum type="arabicPeriod"/>
            </a:pPr>
            <a:r>
              <a:rPr lang="fr-FR" sz="1800" dirty="0" smtClean="0"/>
              <a:t>Pour qu’un bébé serpent naisse, le mâle s’enroule autour de la femelle. Chez certaine espèces, 2 mâles s’affrontent pour une femelle. Leur but est de plaquer l’autre à terre. </a:t>
            </a:r>
          </a:p>
          <a:p>
            <a:pPr marL="514350" indent="-514350">
              <a:buFont typeface="+mj-lt"/>
              <a:buAutoNum type="arabicPeriod"/>
            </a:pPr>
            <a:r>
              <a:rPr lang="fr-FR" sz="1800" dirty="0" smtClean="0"/>
              <a:t>Le </a:t>
            </a:r>
            <a:r>
              <a:rPr lang="fr-FR" sz="1800" dirty="0" err="1" smtClean="0"/>
              <a:t>typhlops</a:t>
            </a:r>
            <a:r>
              <a:rPr lang="fr-FR" sz="1800" dirty="0" smtClean="0"/>
              <a:t> commun ou le serpent minute est très bizarre. Tous les serpents de cette espèce sont des femelles. Elles pondent des œufs qui sont des sosies exactes d’elles mêmes. </a:t>
            </a:r>
          </a:p>
        </p:txBody>
      </p:sp>
      <p:pic>
        <p:nvPicPr>
          <p:cNvPr id="3074" name="Picture 2" descr="Ep 16: A G-rated peek at snake reproduction - How In The ..."/>
          <p:cNvPicPr>
            <a:picLocks noChangeAspect="1" noChangeArrowheads="1"/>
          </p:cNvPicPr>
          <p:nvPr/>
        </p:nvPicPr>
        <p:blipFill>
          <a:blip r:embed="rId2"/>
          <a:srcRect/>
          <a:stretch>
            <a:fillRect/>
          </a:stretch>
        </p:blipFill>
        <p:spPr bwMode="auto">
          <a:xfrm>
            <a:off x="3826952" y="3938307"/>
            <a:ext cx="5317048" cy="2776258"/>
          </a:xfrm>
          <a:prstGeom prst="rect">
            <a:avLst/>
          </a:prstGeom>
          <a:noFill/>
        </p:spPr>
      </p:pic>
      <p:pic>
        <p:nvPicPr>
          <p:cNvPr id="3076" name="Picture 4" descr="Snake Reproduction - Snake Facts and Information"/>
          <p:cNvPicPr>
            <a:picLocks noChangeAspect="1" noChangeArrowheads="1"/>
          </p:cNvPicPr>
          <p:nvPr/>
        </p:nvPicPr>
        <p:blipFill>
          <a:blip r:embed="rId3"/>
          <a:srcRect/>
          <a:stretch>
            <a:fillRect/>
          </a:stretch>
        </p:blipFill>
        <p:spPr bwMode="auto">
          <a:xfrm>
            <a:off x="0" y="4235324"/>
            <a:ext cx="3943493" cy="26226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02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dirty="0"/>
          </a:p>
        </p:txBody>
      </p:sp>
      <p:sp>
        <p:nvSpPr>
          <p:cNvPr id="3" name="Content Placeholder 2"/>
          <p:cNvSpPr>
            <a:spLocks noGrp="1"/>
          </p:cNvSpPr>
          <p:nvPr>
            <p:ph idx="1"/>
          </p:nvPr>
        </p:nvSpPr>
        <p:spPr/>
        <p:txBody>
          <a:bodyPr>
            <a:normAutofit/>
          </a:bodyPr>
          <a:lstStyle/>
          <a:p>
            <a:pPr marL="0" indent="0">
              <a:buNone/>
            </a:pPr>
            <a:r>
              <a:rPr lang="fr-FR" sz="2800" dirty="0" smtClean="0"/>
              <a:t>   les serpents pondent généralement de 3 à 100 œufs. En captivité, 5% des </a:t>
            </a:r>
            <a:r>
              <a:rPr lang="fr-FR" sz="2800" dirty="0" err="1" smtClean="0"/>
              <a:t>nouveaux-nés</a:t>
            </a:r>
            <a:r>
              <a:rPr lang="fr-FR" sz="2800" dirty="0" smtClean="0"/>
              <a:t> meurent.</a:t>
            </a:r>
            <a:endParaRPr lang="fr-FR" sz="2800" dirty="0"/>
          </a:p>
        </p:txBody>
      </p:sp>
    </p:spTree>
    <p:extLst>
      <p:ext uri="{BB962C8B-B14F-4D97-AF65-F5344CB8AC3E}">
        <p14:creationId xmlns:p14="http://schemas.microsoft.com/office/powerpoint/2010/main" val="602467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11FF"/>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différentes nourritures</a:t>
            </a:r>
            <a:endParaRPr lang="fr-FR" dirty="0"/>
          </a:p>
        </p:txBody>
      </p:sp>
      <p:sp>
        <p:nvSpPr>
          <p:cNvPr id="3" name="Espace réservé du contenu 2"/>
          <p:cNvSpPr>
            <a:spLocks noGrp="1"/>
          </p:cNvSpPr>
          <p:nvPr>
            <p:ph idx="1"/>
          </p:nvPr>
        </p:nvSpPr>
        <p:spPr/>
        <p:txBody>
          <a:bodyPr>
            <a:normAutofit/>
          </a:bodyPr>
          <a:lstStyle/>
          <a:p>
            <a:pPr marL="514350" indent="-514350">
              <a:buFont typeface="+mj-lt"/>
              <a:buAutoNum type="arabicPeriod"/>
            </a:pPr>
            <a:r>
              <a:rPr lang="fr-FR" sz="2400" dirty="0" smtClean="0"/>
              <a:t>Les serpents mangent plein de choses. Ils peuvent manger des petites proies comme des grosses proies. Mais le plus souvent, elles sont plus grosses qu’eux. Voici une mini liste:         </a:t>
            </a:r>
          </a:p>
          <a:p>
            <a:pPr marL="514350" indent="-514350">
              <a:buNone/>
            </a:pPr>
            <a:r>
              <a:rPr lang="fr-FR" sz="2400" dirty="0" smtClean="0"/>
              <a:t>        des souris, des antilopes, des grenouilles, des lézards, des caméléons, des cerfs, des œufs, des insectes, etc...</a:t>
            </a:r>
            <a:endParaRPr lang="fr-FR" sz="2400" dirty="0"/>
          </a:p>
        </p:txBody>
      </p:sp>
      <p:pic>
        <p:nvPicPr>
          <p:cNvPr id="2050" name="Picture 2" descr="Fond d’écran d’antilope, Sauvage, Serengeti, Parc ..."/>
          <p:cNvPicPr>
            <a:picLocks noChangeAspect="1" noChangeArrowheads="1"/>
          </p:cNvPicPr>
          <p:nvPr/>
        </p:nvPicPr>
        <p:blipFill>
          <a:blip r:embed="rId2"/>
          <a:srcRect/>
          <a:stretch>
            <a:fillRect/>
          </a:stretch>
        </p:blipFill>
        <p:spPr bwMode="auto">
          <a:xfrm>
            <a:off x="3671541" y="3555689"/>
            <a:ext cx="5297153" cy="35452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FF07"/>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serpents marins</a:t>
            </a:r>
            <a:endParaRPr lang="fr-FR" dirty="0"/>
          </a:p>
        </p:txBody>
      </p:sp>
      <p:sp>
        <p:nvSpPr>
          <p:cNvPr id="3" name="Espace réservé du contenu 2"/>
          <p:cNvSpPr>
            <a:spLocks noGrp="1"/>
          </p:cNvSpPr>
          <p:nvPr>
            <p:ph idx="1"/>
          </p:nvPr>
        </p:nvSpPr>
        <p:spPr/>
        <p:txBody>
          <a:bodyPr>
            <a:normAutofit/>
          </a:bodyPr>
          <a:lstStyle/>
          <a:p>
            <a:pPr marL="514350" indent="-514350">
              <a:buFont typeface="+mj-lt"/>
              <a:buAutoNum type="arabicPeriod"/>
            </a:pPr>
            <a:r>
              <a:rPr lang="fr-FR" sz="2000" dirty="0" smtClean="0"/>
              <a:t>Les serpents marins muent plus souvent que les terrestres. La plupart frotte 2 parties de leur corps pour retirer la vieille peau. Mais ils ne respirent pas sous l’eau, ils doivent donc émerger à la surface de temps en temps. Les serpents marins sont les plus venimeux au monde. L’</a:t>
            </a:r>
            <a:r>
              <a:rPr lang="fr-FR" sz="2000" dirty="0" err="1" smtClean="0"/>
              <a:t>hydrophis</a:t>
            </a:r>
            <a:r>
              <a:rPr lang="fr-FR" sz="2000" dirty="0" smtClean="0"/>
              <a:t> de </a:t>
            </a:r>
            <a:r>
              <a:rPr lang="fr-FR" sz="2000" dirty="0" err="1" smtClean="0"/>
              <a:t>Belcheri</a:t>
            </a:r>
            <a:r>
              <a:rPr lang="fr-FR" sz="2000" dirty="0" smtClean="0"/>
              <a:t> a le venin le plus dangereux. Il est 100 fois plus toxique que celui des serpents terrestres. </a:t>
            </a:r>
            <a:endParaRPr lang="fr-FR" sz="2000" dirty="0" smtClean="0"/>
          </a:p>
          <a:p>
            <a:pPr marL="0" indent="0">
              <a:buNone/>
            </a:pPr>
            <a:r>
              <a:rPr lang="fr-FR" sz="2000" dirty="0"/>
              <a:t>	</a:t>
            </a:r>
            <a:r>
              <a:rPr lang="fr-FR" sz="2000" dirty="0" smtClean="0"/>
              <a:t>Certains </a:t>
            </a:r>
            <a:r>
              <a:rPr lang="fr-FR" sz="2000" dirty="0" smtClean="0"/>
              <a:t>serpents marins sont </a:t>
            </a:r>
            <a:r>
              <a:rPr lang="fr-FR" sz="2000" dirty="0" smtClean="0"/>
              <a:t>vivipares</a:t>
            </a:r>
            <a:endParaRPr lang="fr-FR" sz="2000" dirty="0"/>
          </a:p>
        </p:txBody>
      </p:sp>
      <p:pic>
        <p:nvPicPr>
          <p:cNvPr id="33794" name="Picture 2" descr="Des serpents marins devenus noirs en réponse à la ..."/>
          <p:cNvPicPr>
            <a:picLocks noChangeAspect="1" noChangeArrowheads="1"/>
          </p:cNvPicPr>
          <p:nvPr/>
        </p:nvPicPr>
        <p:blipFill>
          <a:blip r:embed="rId2"/>
          <a:srcRect/>
          <a:stretch>
            <a:fillRect/>
          </a:stretch>
        </p:blipFill>
        <p:spPr bwMode="auto">
          <a:xfrm>
            <a:off x="4643718" y="3864653"/>
            <a:ext cx="4776608" cy="2993347"/>
          </a:xfrm>
          <a:prstGeom prst="rect">
            <a:avLst/>
          </a:prstGeom>
          <a:noFill/>
        </p:spPr>
      </p:pic>
      <p:pic>
        <p:nvPicPr>
          <p:cNvPr id="33796" name="Picture 4" descr="Serpent Marin Le Plus Venimeux : Serpent De Mer Venimeux ..."/>
          <p:cNvPicPr>
            <a:picLocks noChangeAspect="1" noChangeArrowheads="1"/>
          </p:cNvPicPr>
          <p:nvPr/>
        </p:nvPicPr>
        <p:blipFill>
          <a:blip r:embed="rId3"/>
          <a:srcRect/>
          <a:stretch>
            <a:fillRect/>
          </a:stretch>
        </p:blipFill>
        <p:spPr bwMode="auto">
          <a:xfrm>
            <a:off x="230685" y="3864653"/>
            <a:ext cx="4278562" cy="316454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00FF"/>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serpents géants</a:t>
            </a:r>
            <a:endParaRPr lang="fr-FR" dirty="0"/>
          </a:p>
        </p:txBody>
      </p:sp>
      <p:sp>
        <p:nvSpPr>
          <p:cNvPr id="3" name="Espace réservé du contenu 2"/>
          <p:cNvSpPr>
            <a:spLocks noGrp="1"/>
          </p:cNvSpPr>
          <p:nvPr>
            <p:ph idx="1"/>
          </p:nvPr>
        </p:nvSpPr>
        <p:spPr/>
        <p:txBody>
          <a:bodyPr>
            <a:normAutofit/>
          </a:bodyPr>
          <a:lstStyle/>
          <a:p>
            <a:pPr marL="514350" indent="-514350">
              <a:buNone/>
            </a:pPr>
            <a:r>
              <a:rPr lang="fr-FR" sz="2000" dirty="0" smtClean="0"/>
              <a:t>           Les serpents les plus gros, les plus rapides et les plus longs sont chez les boas et pythons. Les anacondas font partie de la famille des boas. C’est le serpent le plus lourd de la terre ferme. Il peut peser autour de 180 kg et mesurer autour de 5,50 m. Le python réticulé est le plus long du monde. Il peut faire 9 m. Il se nourrit de petits animaux, mais il arrive qu’il tue et dévore un homme.</a:t>
            </a:r>
            <a:endParaRPr lang="fr-FR" sz="2000" dirty="0"/>
          </a:p>
        </p:txBody>
      </p:sp>
      <p:pic>
        <p:nvPicPr>
          <p:cNvPr id="1026" name="Picture 2" descr="Wallpaper Anaconda (66+ images)"/>
          <p:cNvPicPr>
            <a:picLocks noChangeAspect="1" noChangeArrowheads="1"/>
          </p:cNvPicPr>
          <p:nvPr/>
        </p:nvPicPr>
        <p:blipFill>
          <a:blip r:embed="rId2"/>
          <a:srcRect/>
          <a:stretch>
            <a:fillRect/>
          </a:stretch>
        </p:blipFill>
        <p:spPr bwMode="auto">
          <a:xfrm>
            <a:off x="3947763" y="3503406"/>
            <a:ext cx="5061768" cy="3193229"/>
          </a:xfrm>
          <a:prstGeom prst="rect">
            <a:avLst/>
          </a:prstGeom>
          <a:noFill/>
        </p:spPr>
      </p:pic>
      <p:pic>
        <p:nvPicPr>
          <p:cNvPr id="1028" name="Picture 4" descr="Download Anaconda Image HQ PNG Image | FreePNGImg"/>
          <p:cNvPicPr>
            <a:picLocks noChangeAspect="1" noChangeArrowheads="1"/>
          </p:cNvPicPr>
          <p:nvPr/>
        </p:nvPicPr>
        <p:blipFill>
          <a:blip r:embed="rId3"/>
          <a:srcRect/>
          <a:stretch>
            <a:fillRect/>
          </a:stretch>
        </p:blipFill>
        <p:spPr bwMode="auto">
          <a:xfrm>
            <a:off x="0" y="3324112"/>
            <a:ext cx="4578792" cy="337252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2978"/>
            <a:ext cx="8229600" cy="1132750"/>
          </a:xfrm>
        </p:spPr>
        <p:txBody>
          <a:bodyPr/>
          <a:lstStyle/>
          <a:p>
            <a:r>
              <a:rPr lang="fr-FR" dirty="0" smtClean="0"/>
              <a:t>Sommaire</a:t>
            </a:r>
            <a:endParaRPr lang="fr-FR" dirty="0"/>
          </a:p>
        </p:txBody>
      </p:sp>
      <p:sp>
        <p:nvSpPr>
          <p:cNvPr id="3" name="Content Placeholder 2"/>
          <p:cNvSpPr>
            <a:spLocks noGrp="1"/>
          </p:cNvSpPr>
          <p:nvPr>
            <p:ph idx="1"/>
          </p:nvPr>
        </p:nvSpPr>
        <p:spPr>
          <a:xfrm>
            <a:off x="114407" y="1050421"/>
            <a:ext cx="4461883" cy="5807580"/>
          </a:xfrm>
        </p:spPr>
        <p:txBody>
          <a:bodyPr>
            <a:normAutofit lnSpcReduction="10000"/>
          </a:bodyPr>
          <a:lstStyle/>
          <a:p>
            <a:pPr marL="514350" indent="-514350">
              <a:buFont typeface="+mj-lt"/>
              <a:buAutoNum type="arabicPeriod"/>
            </a:pPr>
            <a:r>
              <a:rPr lang="fr-FR" sz="2400" dirty="0" smtClean="0"/>
              <a:t>Qu’est ce qu’un serpent ?</a:t>
            </a:r>
          </a:p>
          <a:p>
            <a:pPr marL="514350" indent="-514350">
              <a:buFont typeface="+mj-lt"/>
              <a:buAutoNum type="arabicPeriod"/>
            </a:pPr>
            <a:r>
              <a:rPr lang="fr-FR" sz="2400" dirty="0" smtClean="0"/>
              <a:t>Leur forme et leur squelette</a:t>
            </a:r>
          </a:p>
          <a:p>
            <a:pPr marL="514350" indent="-514350">
              <a:buFont typeface="+mj-lt"/>
              <a:buAutoNum type="arabicPeriod"/>
            </a:pPr>
            <a:r>
              <a:rPr lang="fr-FR" sz="2400" dirty="0" smtClean="0"/>
              <a:t> </a:t>
            </a:r>
            <a:r>
              <a:rPr lang="fr-FR" sz="2400" dirty="0"/>
              <a:t>P</a:t>
            </a:r>
            <a:r>
              <a:rPr lang="fr-FR" sz="2400" dirty="0" smtClean="0"/>
              <a:t>eau et écailles</a:t>
            </a:r>
          </a:p>
          <a:p>
            <a:pPr marL="514350" indent="-514350">
              <a:buFont typeface="+mj-lt"/>
              <a:buAutoNum type="arabicPeriod"/>
            </a:pPr>
            <a:r>
              <a:rPr lang="fr-FR" sz="2400" dirty="0" smtClean="0"/>
              <a:t>Les sens des serpents</a:t>
            </a:r>
          </a:p>
          <a:p>
            <a:pPr marL="514350" indent="-514350">
              <a:buFont typeface="+mj-lt"/>
              <a:buAutoNum type="arabicPeriod"/>
            </a:pPr>
            <a:r>
              <a:rPr lang="fr-FR" sz="2400" dirty="0" smtClean="0"/>
              <a:t>Dents, crochets et mâchoire</a:t>
            </a:r>
          </a:p>
          <a:p>
            <a:pPr marL="514350" indent="-514350">
              <a:buFont typeface="+mj-lt"/>
              <a:buAutoNum type="arabicPeriod"/>
            </a:pPr>
            <a:r>
              <a:rPr lang="fr-FR" sz="2400" dirty="0" smtClean="0"/>
              <a:t>Les modes de chasses</a:t>
            </a:r>
          </a:p>
          <a:p>
            <a:pPr marL="514350" indent="-514350">
              <a:buFont typeface="+mj-lt"/>
              <a:buAutoNum type="arabicPeriod"/>
            </a:pPr>
            <a:r>
              <a:rPr lang="fr-FR" sz="2400" dirty="0" smtClean="0"/>
              <a:t>Morsures mortelles</a:t>
            </a:r>
          </a:p>
          <a:p>
            <a:pPr marL="514350" indent="-514350">
              <a:buFont typeface="+mj-lt"/>
              <a:buAutoNum type="arabicPeriod"/>
            </a:pPr>
            <a:r>
              <a:rPr lang="fr-FR" sz="2400" dirty="0" smtClean="0"/>
              <a:t>Camouflage et mise en garde</a:t>
            </a:r>
          </a:p>
          <a:p>
            <a:pPr marL="514350" indent="-514350">
              <a:buFont typeface="+mj-lt"/>
              <a:buAutoNum type="arabicPeriod"/>
            </a:pPr>
            <a:r>
              <a:rPr lang="fr-FR" sz="2400" dirty="0" smtClean="0"/>
              <a:t>La reproduction</a:t>
            </a:r>
          </a:p>
          <a:p>
            <a:pPr marL="514350" indent="-514350">
              <a:buFont typeface="+mj-lt"/>
              <a:buAutoNum type="arabicPeriod"/>
            </a:pPr>
            <a:r>
              <a:rPr lang="fr-FR" sz="2400" dirty="0" smtClean="0"/>
              <a:t>Les différentes nourritures</a:t>
            </a:r>
          </a:p>
          <a:p>
            <a:pPr marL="514350" indent="-514350">
              <a:buFont typeface="+mj-lt"/>
              <a:buAutoNum type="arabicPeriod"/>
            </a:pPr>
            <a:r>
              <a:rPr lang="fr-FR" sz="2400" dirty="0" smtClean="0"/>
              <a:t>Les serpents marins</a:t>
            </a:r>
          </a:p>
          <a:p>
            <a:pPr marL="514350" indent="-514350">
              <a:buFont typeface="+mj-lt"/>
              <a:buAutoNum type="arabicPeriod"/>
            </a:pPr>
            <a:r>
              <a:rPr lang="fr-FR" sz="2400" dirty="0" smtClean="0"/>
              <a:t>Les serpents géants</a:t>
            </a:r>
          </a:p>
          <a:p>
            <a:pPr marL="514350" indent="-514350">
              <a:buFont typeface="+mj-lt"/>
              <a:buAutoNum type="arabicPeriod"/>
            </a:pPr>
            <a:r>
              <a:rPr lang="fr-FR" sz="2400" dirty="0" smtClean="0"/>
              <a:t>Vidéo</a:t>
            </a:r>
          </a:p>
          <a:p>
            <a:pPr marL="514350" indent="-514350">
              <a:buFont typeface="+mj-lt"/>
              <a:buAutoNum type="arabicPeriod"/>
            </a:pPr>
            <a:r>
              <a:rPr lang="fr-FR" sz="2400" dirty="0" smtClean="0"/>
              <a:t>Quiz</a:t>
            </a:r>
          </a:p>
        </p:txBody>
      </p:sp>
      <p:sp>
        <p:nvSpPr>
          <p:cNvPr id="5" name="TextBox 4"/>
          <p:cNvSpPr txBox="1"/>
          <p:nvPr/>
        </p:nvSpPr>
        <p:spPr>
          <a:xfrm>
            <a:off x="4269610" y="1212845"/>
            <a:ext cx="530915" cy="1569660"/>
          </a:xfrm>
          <a:prstGeom prst="rect">
            <a:avLst/>
          </a:prstGeom>
          <a:noFill/>
        </p:spPr>
        <p:txBody>
          <a:bodyPr wrap="none" rtlCol="0">
            <a:spAutoFit/>
          </a:bodyPr>
          <a:lstStyle/>
          <a:p>
            <a:pPr marL="457200" indent="-457200"/>
            <a:r>
              <a:rPr lang="fr-FR" sz="2400" dirty="0" smtClean="0"/>
              <a:t> </a:t>
            </a:r>
          </a:p>
          <a:p>
            <a:endParaRPr lang="fr-FR" sz="2400" dirty="0" smtClean="0"/>
          </a:p>
          <a:p>
            <a:pPr marL="342900" indent="-342900">
              <a:buFont typeface="+mj-lt"/>
              <a:buAutoNum type="arabicPeriod"/>
            </a:pPr>
            <a:endParaRPr lang="fr-FR" sz="2400" dirty="0" smtClean="0"/>
          </a:p>
          <a:p>
            <a:endParaRPr lang="fr-FR" sz="2400" dirty="0"/>
          </a:p>
        </p:txBody>
      </p:sp>
      <p:pic>
        <p:nvPicPr>
          <p:cNvPr id="4" name="Picture 3"/>
          <p:cNvPicPr>
            <a:picLocks noChangeAspect="1"/>
          </p:cNvPicPr>
          <p:nvPr/>
        </p:nvPicPr>
        <p:blipFill>
          <a:blip r:embed="rId2"/>
          <a:stretch>
            <a:fillRect/>
          </a:stretch>
        </p:blipFill>
        <p:spPr>
          <a:xfrm>
            <a:off x="4363682" y="2657391"/>
            <a:ext cx="5537296" cy="3330498"/>
          </a:xfrm>
          <a:prstGeom prst="rect">
            <a:avLst/>
          </a:prstGeom>
        </p:spPr>
      </p:pic>
    </p:spTree>
    <p:extLst>
      <p:ext uri="{BB962C8B-B14F-4D97-AF65-F5344CB8AC3E}">
        <p14:creationId xmlns:p14="http://schemas.microsoft.com/office/powerpoint/2010/main" val="31271748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Vidéo </a:t>
            </a:r>
            <a:endParaRPr lang="fr-FR" dirty="0"/>
          </a:p>
        </p:txBody>
      </p:sp>
      <p:sp>
        <p:nvSpPr>
          <p:cNvPr id="3" name="Espace réservé du contenu 2"/>
          <p:cNvSpPr>
            <a:spLocks noGrp="1"/>
          </p:cNvSpPr>
          <p:nvPr>
            <p:ph idx="1"/>
          </p:nvPr>
        </p:nvSpPr>
        <p:spPr/>
        <p:txBody>
          <a:bodyPr>
            <a:normAutofit/>
          </a:bodyPr>
          <a:lstStyle/>
          <a:p>
            <a:r>
              <a:rPr lang="fr-FR" sz="2800" dirty="0" smtClean="0">
                <a:hlinkClick r:id="rId2"/>
              </a:rPr>
              <a:t>https://www.youtube.com/watch?v=</a:t>
            </a:r>
            <a:r>
              <a:rPr lang="fr-FR" sz="2800" dirty="0" smtClean="0">
                <a:hlinkClick r:id="rId2"/>
              </a:rPr>
              <a:t>d5izStSXGUk</a:t>
            </a:r>
            <a:endParaRPr lang="fr-FR" sz="2800" dirty="0" smtClean="0"/>
          </a:p>
          <a:p>
            <a:endParaRPr lang="fr-FR" sz="2800" dirty="0"/>
          </a:p>
          <a:p>
            <a:endParaRPr lang="fr-FR" sz="2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r-FR" dirty="0"/>
          </a:p>
        </p:txBody>
      </p:sp>
      <p:pic>
        <p:nvPicPr>
          <p:cNvPr id="4" name="Content Placeholder 3"/>
          <p:cNvPicPr>
            <a:picLocks noGrp="1" noChangeAspect="1"/>
          </p:cNvPicPr>
          <p:nvPr>
            <p:ph idx="1"/>
          </p:nvPr>
        </p:nvPicPr>
        <p:blipFill>
          <a:blip r:embed="rId2"/>
          <a:srcRect t="8804" b="8804"/>
          <a:stretch>
            <a:fillRect/>
          </a:stretch>
        </p:blipFill>
        <p:spPr/>
      </p:pic>
    </p:spTree>
    <p:extLst>
      <p:ext uri="{BB962C8B-B14F-4D97-AF65-F5344CB8AC3E}">
        <p14:creationId xmlns:p14="http://schemas.microsoft.com/office/powerpoint/2010/main" val="15442336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514350" indent="-514350">
              <a:buFont typeface="+mj-lt"/>
              <a:buAutoNum type="arabicPeriod"/>
            </a:pPr>
            <a:r>
              <a:rPr lang="fr-FR" sz="3600" dirty="0" smtClean="0"/>
              <a:t>Combien de manière de chasse existe-t-il ?</a:t>
            </a:r>
            <a:endParaRPr lang="fr-FR" sz="3600" dirty="0"/>
          </a:p>
        </p:txBody>
      </p:sp>
      <p:sp>
        <p:nvSpPr>
          <p:cNvPr id="6" name="TextBox 5"/>
          <p:cNvSpPr txBox="1"/>
          <p:nvPr/>
        </p:nvSpPr>
        <p:spPr>
          <a:xfrm>
            <a:off x="1613648" y="2779059"/>
            <a:ext cx="3877985" cy="461665"/>
          </a:xfrm>
          <a:prstGeom prst="rect">
            <a:avLst/>
          </a:prstGeom>
          <a:noFill/>
        </p:spPr>
        <p:txBody>
          <a:bodyPr wrap="none" rtlCol="0">
            <a:spAutoFit/>
          </a:bodyPr>
          <a:lstStyle/>
          <a:p>
            <a:r>
              <a:rPr lang="fr-FR" sz="2400" dirty="0" smtClean="0"/>
              <a:t>Il existe 4 manières de chasse</a:t>
            </a:r>
            <a:endParaRPr lang="fr-FR" sz="24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pPr marL="514350" indent="-514350">
              <a:buFont typeface="+mj-lt"/>
              <a:buAutoNum type="arabicPeriod"/>
            </a:pPr>
            <a:r>
              <a:rPr lang="fr-FR" dirty="0" smtClean="0"/>
              <a:t>  Quel est le nom du serpent qui a le venin le plus dangereux ?</a:t>
            </a:r>
            <a:endParaRPr lang="fr-FR" dirty="0"/>
          </a:p>
        </p:txBody>
      </p:sp>
      <p:sp>
        <p:nvSpPr>
          <p:cNvPr id="5" name="TextBox 4"/>
          <p:cNvSpPr txBox="1"/>
          <p:nvPr/>
        </p:nvSpPr>
        <p:spPr>
          <a:xfrm>
            <a:off x="2136588" y="2832108"/>
            <a:ext cx="3105688" cy="461665"/>
          </a:xfrm>
          <a:prstGeom prst="rect">
            <a:avLst/>
          </a:prstGeom>
          <a:noFill/>
        </p:spPr>
        <p:txBody>
          <a:bodyPr wrap="none" rtlCol="0">
            <a:spAutoFit/>
          </a:bodyPr>
          <a:lstStyle/>
          <a:p>
            <a:r>
              <a:rPr lang="fr-FR" sz="2400" dirty="0" smtClean="0"/>
              <a:t>L’</a:t>
            </a:r>
            <a:r>
              <a:rPr lang="fr-FR" sz="2400" dirty="0" err="1" smtClean="0"/>
              <a:t>hydrophis</a:t>
            </a:r>
            <a:r>
              <a:rPr lang="fr-FR" sz="2400" dirty="0" smtClean="0"/>
              <a:t> de </a:t>
            </a:r>
            <a:r>
              <a:rPr lang="fr-FR" sz="2400" dirty="0" err="1" smtClean="0"/>
              <a:t>Belcheri</a:t>
            </a:r>
            <a:endParaRPr lang="fr-FR" sz="2400" dirty="0"/>
          </a:p>
        </p:txBody>
      </p:sp>
    </p:spTree>
    <p:extLst>
      <p:ext uri="{BB962C8B-B14F-4D97-AF65-F5344CB8AC3E}">
        <p14:creationId xmlns:p14="http://schemas.microsoft.com/office/powerpoint/2010/main" val="36554480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pPr marL="514350" indent="-514350">
              <a:buFont typeface="+mj-lt"/>
              <a:buAutoNum type="arabicPeriod"/>
            </a:pPr>
            <a:r>
              <a:rPr lang="fr-FR" dirty="0"/>
              <a:t> </a:t>
            </a:r>
            <a:r>
              <a:rPr lang="fr-FR" dirty="0" smtClean="0"/>
              <a:t>Combien d’espèces de serpent </a:t>
            </a:r>
            <a:r>
              <a:rPr lang="fr-FR" dirty="0"/>
              <a:t>existe-t-il ?</a:t>
            </a:r>
          </a:p>
        </p:txBody>
      </p:sp>
      <p:sp>
        <p:nvSpPr>
          <p:cNvPr id="5" name="TextBox 4"/>
          <p:cNvSpPr txBox="1"/>
          <p:nvPr/>
        </p:nvSpPr>
        <p:spPr>
          <a:xfrm>
            <a:off x="3810000" y="2644588"/>
            <a:ext cx="808635" cy="461665"/>
          </a:xfrm>
          <a:prstGeom prst="rect">
            <a:avLst/>
          </a:prstGeom>
          <a:noFill/>
        </p:spPr>
        <p:txBody>
          <a:bodyPr wrap="none" rtlCol="0">
            <a:spAutoFit/>
          </a:bodyPr>
          <a:lstStyle/>
          <a:p>
            <a:r>
              <a:rPr lang="fr-FR" sz="2400" dirty="0" smtClean="0"/>
              <a:t>2500</a:t>
            </a:r>
            <a:endParaRPr lang="fr-FR" sz="2400" dirty="0"/>
          </a:p>
        </p:txBody>
      </p:sp>
    </p:spTree>
    <p:extLst>
      <p:ext uri="{BB962C8B-B14F-4D97-AF65-F5344CB8AC3E}">
        <p14:creationId xmlns:p14="http://schemas.microsoft.com/office/powerpoint/2010/main" val="35768764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pPr marL="514350" indent="-514350">
              <a:buFont typeface="+mj-lt"/>
              <a:buAutoNum type="arabicPeriod"/>
            </a:pP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Combien de poison y-a-t-il ?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3302000" y="2823882"/>
            <a:ext cx="340658" cy="461665"/>
          </a:xfrm>
          <a:prstGeom prst="rect">
            <a:avLst/>
          </a:prstGeom>
          <a:noFill/>
        </p:spPr>
        <p:txBody>
          <a:bodyPr wrap="non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584786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a:bodyPr>
          <a:lstStyle/>
          <a:p>
            <a:pPr marL="0" indent="0">
              <a:buNone/>
            </a:pPr>
            <a:r>
              <a:rPr lang="fr-FR" sz="9600" dirty="0" smtClean="0"/>
              <a:t>    FIN                 FIN</a:t>
            </a:r>
            <a:endParaRPr lang="fr-FR" sz="9600" dirty="0"/>
          </a:p>
        </p:txBody>
      </p:sp>
      <p:pic>
        <p:nvPicPr>
          <p:cNvPr id="4" name="Picture 3"/>
          <p:cNvPicPr>
            <a:picLocks noChangeAspect="1"/>
          </p:cNvPicPr>
          <p:nvPr/>
        </p:nvPicPr>
        <p:blipFill>
          <a:blip r:embed="rId2"/>
          <a:stretch>
            <a:fillRect/>
          </a:stretch>
        </p:blipFill>
        <p:spPr>
          <a:xfrm>
            <a:off x="4572000" y="-1828800"/>
            <a:ext cx="4572000" cy="6858000"/>
          </a:xfrm>
          <a:prstGeom prst="rect">
            <a:avLst/>
          </a:prstGeom>
        </p:spPr>
      </p:pic>
      <p:pic>
        <p:nvPicPr>
          <p:cNvPr id="5" name="Picture 4"/>
          <p:cNvPicPr>
            <a:picLocks noChangeAspect="1"/>
          </p:cNvPicPr>
          <p:nvPr/>
        </p:nvPicPr>
        <p:blipFill>
          <a:blip r:embed="rId3"/>
          <a:stretch>
            <a:fillRect/>
          </a:stretch>
        </p:blipFill>
        <p:spPr>
          <a:xfrm>
            <a:off x="-1" y="3526118"/>
            <a:ext cx="6155765" cy="3306482"/>
          </a:xfrm>
          <a:prstGeom prst="rect">
            <a:avLst/>
          </a:prstGeom>
        </p:spPr>
      </p:pic>
      <p:sp>
        <p:nvSpPr>
          <p:cNvPr id="7" name="TextBox 6"/>
          <p:cNvSpPr txBox="1"/>
          <p:nvPr/>
        </p:nvSpPr>
        <p:spPr>
          <a:xfrm>
            <a:off x="6723529" y="5029200"/>
            <a:ext cx="2129121" cy="1107996"/>
          </a:xfrm>
          <a:prstGeom prst="rect">
            <a:avLst/>
          </a:prstGeom>
          <a:noFill/>
        </p:spPr>
        <p:txBody>
          <a:bodyPr wrap="none" rtlCol="0">
            <a:spAutoFit/>
          </a:bodyPr>
          <a:lstStyle/>
          <a:p>
            <a:r>
              <a:rPr lang="fr-FR" sz="6600" dirty="0" smtClean="0"/>
              <a:t>merci</a:t>
            </a:r>
            <a:endParaRPr lang="fr-FR" sz="6600" dirty="0"/>
          </a:p>
        </p:txBody>
      </p:sp>
    </p:spTree>
    <p:extLst>
      <p:ext uri="{BB962C8B-B14F-4D97-AF65-F5344CB8AC3E}">
        <p14:creationId xmlns:p14="http://schemas.microsoft.com/office/powerpoint/2010/main" val="32361958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Qu’est ce qu’un serpent ?</a:t>
            </a:r>
            <a:endParaRPr lang="fr-FR" dirty="0"/>
          </a:p>
        </p:txBody>
      </p:sp>
      <p:sp>
        <p:nvSpPr>
          <p:cNvPr id="3" name="Content Placeholder 2"/>
          <p:cNvSpPr>
            <a:spLocks noGrp="1"/>
          </p:cNvSpPr>
          <p:nvPr>
            <p:ph idx="1"/>
          </p:nvPr>
        </p:nvSpPr>
        <p:spPr>
          <a:xfrm>
            <a:off x="457200" y="1600200"/>
            <a:ext cx="8606286" cy="4525963"/>
          </a:xfrm>
        </p:spPr>
        <p:txBody>
          <a:bodyPr>
            <a:normAutofit/>
          </a:bodyPr>
          <a:lstStyle/>
          <a:p>
            <a:pPr marL="514350" indent="-514350">
              <a:buFont typeface="+mj-lt"/>
              <a:buAutoNum type="arabicPeriod"/>
            </a:pPr>
            <a:r>
              <a:rPr lang="fr-FR" sz="2200" dirty="0" smtClean="0"/>
              <a:t>Les serpents sont ovipares. Il y a </a:t>
            </a:r>
            <a:r>
              <a:rPr lang="fr-FR" sz="2200" dirty="0"/>
              <a:t>à</a:t>
            </a:r>
            <a:r>
              <a:rPr lang="fr-FR" sz="2200" dirty="0" smtClean="0"/>
              <a:t> peu près 2500 </a:t>
            </a:r>
            <a:r>
              <a:rPr lang="fr-FR" sz="2200" dirty="0"/>
              <a:t>e</a:t>
            </a:r>
            <a:r>
              <a:rPr lang="fr-FR" sz="2200" dirty="0" smtClean="0"/>
              <a:t>spèces différentes. Ils ont un corps long et n’ont aucun membres.</a:t>
            </a:r>
          </a:p>
          <a:p>
            <a:pPr marL="514350" indent="-514350">
              <a:buFont typeface="+mj-lt"/>
              <a:buAutoNum type="arabicPeriod"/>
            </a:pPr>
            <a:r>
              <a:rPr lang="fr-FR" sz="2200" dirty="0" smtClean="0"/>
              <a:t>Les serpents vivent dans plein d’endroits différents. Ils ont le sang froid. Pour se réchauffer, ils cherchent le soleil et l’ombre pour se </a:t>
            </a:r>
            <a:r>
              <a:rPr lang="fr-FR" sz="2200" dirty="0" err="1" smtClean="0"/>
              <a:t>rafraichîr</a:t>
            </a:r>
            <a:r>
              <a:rPr lang="fr-FR" sz="2200" dirty="0" smtClean="0"/>
              <a:t>.</a:t>
            </a:r>
          </a:p>
        </p:txBody>
      </p:sp>
      <p:pic>
        <p:nvPicPr>
          <p:cNvPr id="4" name="Picture 3"/>
          <p:cNvPicPr>
            <a:picLocks noChangeAspect="1"/>
          </p:cNvPicPr>
          <p:nvPr/>
        </p:nvPicPr>
        <p:blipFill>
          <a:blip r:embed="rId2"/>
          <a:stretch>
            <a:fillRect/>
          </a:stretch>
        </p:blipFill>
        <p:spPr>
          <a:xfrm>
            <a:off x="3489850" y="3331734"/>
            <a:ext cx="5573636" cy="3331754"/>
          </a:xfrm>
          <a:prstGeom prst="rect">
            <a:avLst/>
          </a:prstGeom>
        </p:spPr>
      </p:pic>
      <p:sp>
        <p:nvSpPr>
          <p:cNvPr id="5" name="Content Placeholder 2"/>
          <p:cNvSpPr txBox="1">
            <a:spLocks/>
          </p:cNvSpPr>
          <p:nvPr/>
        </p:nvSpPr>
        <p:spPr>
          <a:xfrm>
            <a:off x="457200" y="3794616"/>
            <a:ext cx="3251025" cy="318924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3"/>
            </a:pPr>
            <a:r>
              <a:rPr lang="fr-FR" sz="2200" dirty="0" smtClean="0"/>
              <a:t>Certains serpents </a:t>
            </a:r>
          </a:p>
          <a:p>
            <a:pPr marL="514350" indent="-514350">
              <a:buNone/>
            </a:pPr>
            <a:r>
              <a:rPr lang="fr-FR" sz="2200" dirty="0" smtClean="0"/>
              <a:t>         font 5 fois la taille d’un homme adulte, alors que d’autres </a:t>
            </a:r>
          </a:p>
          <a:p>
            <a:pPr marL="514350" indent="-514350">
              <a:buNone/>
            </a:pPr>
            <a:r>
              <a:rPr lang="fr-FR" sz="2200" dirty="0" smtClean="0"/>
              <a:t>         sont plus petits</a:t>
            </a:r>
          </a:p>
          <a:p>
            <a:pPr marL="514350" indent="-514350">
              <a:buNone/>
            </a:pPr>
            <a:r>
              <a:rPr lang="fr-FR" sz="2200" dirty="0" smtClean="0"/>
              <a:t>         qu’une main .</a:t>
            </a:r>
          </a:p>
          <a:p>
            <a:pPr marL="0" indent="0">
              <a:buFont typeface="Arial"/>
              <a:buNone/>
            </a:pPr>
            <a:endParaRPr lang="fr-FR" sz="2200" dirty="0" smtClean="0"/>
          </a:p>
          <a:p>
            <a:pPr marL="0" indent="0">
              <a:buFont typeface="Arial"/>
              <a:buNone/>
            </a:pPr>
            <a:endParaRPr lang="fr-FR" sz="2200" dirty="0" smtClean="0"/>
          </a:p>
          <a:p>
            <a:pPr marL="0" indent="0">
              <a:buFont typeface="Arial"/>
              <a:buNone/>
            </a:pPr>
            <a:r>
              <a:rPr lang="fr-FR" sz="2200" dirty="0" smtClean="0"/>
              <a:t> </a:t>
            </a:r>
          </a:p>
          <a:p>
            <a:pPr marL="0" indent="0">
              <a:buFont typeface="Arial"/>
              <a:buNone/>
            </a:pPr>
            <a:endParaRPr lang="fr-FR" sz="2200" dirty="0"/>
          </a:p>
        </p:txBody>
      </p:sp>
    </p:spTree>
    <p:extLst>
      <p:ext uri="{BB962C8B-B14F-4D97-AF65-F5344CB8AC3E}">
        <p14:creationId xmlns:p14="http://schemas.microsoft.com/office/powerpoint/2010/main" val="14878382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1352" y="22916"/>
            <a:ext cx="8229600" cy="1143000"/>
          </a:xfrm>
        </p:spPr>
        <p:txBody>
          <a:bodyPr>
            <a:normAutofit/>
          </a:bodyPr>
          <a:lstStyle/>
          <a:p>
            <a:r>
              <a:rPr lang="fr-FR" sz="3200" dirty="0" smtClean="0"/>
              <a:t>Leurs forme et leurs squelettes</a:t>
            </a:r>
            <a:endParaRPr lang="fr-FR" sz="3200" dirty="0"/>
          </a:p>
        </p:txBody>
      </p:sp>
      <p:sp>
        <p:nvSpPr>
          <p:cNvPr id="3" name="Content Placeholder 2"/>
          <p:cNvSpPr>
            <a:spLocks noGrp="1"/>
          </p:cNvSpPr>
          <p:nvPr>
            <p:ph idx="1"/>
          </p:nvPr>
        </p:nvSpPr>
        <p:spPr>
          <a:xfrm>
            <a:off x="331352" y="1131081"/>
            <a:ext cx="8229600" cy="4525963"/>
          </a:xfrm>
        </p:spPr>
        <p:txBody>
          <a:bodyPr>
            <a:normAutofit/>
          </a:bodyPr>
          <a:lstStyle/>
          <a:p>
            <a:pPr marL="0" indent="0">
              <a:buNone/>
            </a:pPr>
            <a:r>
              <a:rPr lang="fr-FR" sz="2400" dirty="0" smtClean="0"/>
              <a:t>Il existe 3 formes de serpents:</a:t>
            </a:r>
          </a:p>
          <a:p>
            <a:pPr marL="514350" indent="-514350">
              <a:buFont typeface="+mj-lt"/>
              <a:buAutoNum type="arabicPeriod"/>
            </a:pPr>
            <a:r>
              <a:rPr lang="fr-FR" sz="2400" dirty="0" smtClean="0"/>
              <a:t> 1</a:t>
            </a:r>
            <a:r>
              <a:rPr lang="fr-FR" sz="2400" baseline="30000" dirty="0" smtClean="0"/>
              <a:t>ère </a:t>
            </a:r>
            <a:r>
              <a:rPr lang="fr-FR" sz="2400" dirty="0" smtClean="0"/>
              <a:t> forme : les « cylindriques » . Ils vivent sous terre car leur forme leur permet de creuser le sol.</a:t>
            </a:r>
          </a:p>
          <a:p>
            <a:pPr marL="514350" indent="-514350">
              <a:buFont typeface="+mj-lt"/>
              <a:buAutoNum type="arabicPeriod"/>
            </a:pPr>
            <a:r>
              <a:rPr lang="fr-FR" sz="2400" dirty="0" smtClean="0"/>
              <a:t> 2</a:t>
            </a:r>
            <a:r>
              <a:rPr lang="fr-FR" sz="2400" baseline="30000" dirty="0" smtClean="0"/>
              <a:t>ème</a:t>
            </a:r>
            <a:r>
              <a:rPr lang="fr-FR" sz="2400" dirty="0" smtClean="0"/>
              <a:t> forme : les « ventres aplatis ». Eux, vivent plutôt dans les arbres car leur forme les aide sur les terrains rugueux comme l’écorce. </a:t>
            </a:r>
          </a:p>
          <a:p>
            <a:pPr marL="514350" indent="-514350">
              <a:buFont typeface="+mj-lt"/>
              <a:buAutoNum type="arabicPeriod"/>
            </a:pPr>
            <a:r>
              <a:rPr lang="fr-FR" sz="2400" dirty="0" smtClean="0"/>
              <a:t>Et enfin, les « efflanqués » qui vivent aussi dans les arbres car ils ont plus de facilité à glisser de branches en branches.</a:t>
            </a:r>
            <a:endParaRPr lang="fr-FR" sz="2400" dirty="0"/>
          </a:p>
        </p:txBody>
      </p:sp>
    </p:spTree>
    <p:extLst>
      <p:ext uri="{BB962C8B-B14F-4D97-AF65-F5344CB8AC3E}">
        <p14:creationId xmlns:p14="http://schemas.microsoft.com/office/powerpoint/2010/main" val="2870839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dirty="0"/>
          </a:p>
        </p:txBody>
      </p:sp>
      <p:sp>
        <p:nvSpPr>
          <p:cNvPr id="3" name="Content Placeholder 2"/>
          <p:cNvSpPr>
            <a:spLocks noGrp="1"/>
          </p:cNvSpPr>
          <p:nvPr>
            <p:ph idx="1"/>
          </p:nvPr>
        </p:nvSpPr>
        <p:spPr/>
        <p:txBody>
          <a:bodyPr/>
          <a:lstStyle/>
          <a:p>
            <a:pPr marL="0" indent="0">
              <a:buNone/>
            </a:pPr>
            <a:r>
              <a:rPr lang="fr-FR" dirty="0" smtClean="0"/>
              <a:t>                                                              </a:t>
            </a:r>
            <a:endParaRPr lang="fr-FR" dirty="0"/>
          </a:p>
        </p:txBody>
      </p:sp>
      <p:pic>
        <p:nvPicPr>
          <p:cNvPr id="4" name="Picture 3"/>
          <p:cNvPicPr>
            <a:picLocks noChangeAspect="1"/>
          </p:cNvPicPr>
          <p:nvPr/>
        </p:nvPicPr>
        <p:blipFill>
          <a:blip r:embed="rId2"/>
          <a:stretch>
            <a:fillRect/>
          </a:stretch>
        </p:blipFill>
        <p:spPr>
          <a:xfrm>
            <a:off x="5422903" y="274638"/>
            <a:ext cx="3949911" cy="3583561"/>
          </a:xfrm>
          <a:prstGeom prst="rect">
            <a:avLst/>
          </a:prstGeom>
        </p:spPr>
      </p:pic>
      <p:pic>
        <p:nvPicPr>
          <p:cNvPr id="5" name="Picture 4"/>
          <p:cNvPicPr>
            <a:picLocks noChangeAspect="1"/>
          </p:cNvPicPr>
          <p:nvPr/>
        </p:nvPicPr>
        <p:blipFill>
          <a:blip r:embed="rId3"/>
          <a:stretch>
            <a:fillRect/>
          </a:stretch>
        </p:blipFill>
        <p:spPr>
          <a:xfrm>
            <a:off x="301129" y="80492"/>
            <a:ext cx="4574371" cy="3039415"/>
          </a:xfrm>
          <a:prstGeom prst="rect">
            <a:avLst/>
          </a:prstGeom>
        </p:spPr>
      </p:pic>
      <p:pic>
        <p:nvPicPr>
          <p:cNvPr id="6" name="Picture 5"/>
          <p:cNvPicPr>
            <a:picLocks noChangeAspect="1"/>
          </p:cNvPicPr>
          <p:nvPr/>
        </p:nvPicPr>
        <p:blipFill>
          <a:blip r:embed="rId4"/>
          <a:stretch>
            <a:fillRect/>
          </a:stretch>
        </p:blipFill>
        <p:spPr>
          <a:xfrm>
            <a:off x="148729" y="3316243"/>
            <a:ext cx="5137042" cy="3357355"/>
          </a:xfrm>
          <a:prstGeom prst="rect">
            <a:avLst/>
          </a:prstGeom>
        </p:spPr>
      </p:pic>
    </p:spTree>
    <p:extLst>
      <p:ext uri="{BB962C8B-B14F-4D97-AF65-F5344CB8AC3E}">
        <p14:creationId xmlns:p14="http://schemas.microsoft.com/office/powerpoint/2010/main" val="40980757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Peau et écailles</a:t>
            </a:r>
            <a:endParaRPr lang="fr-FR"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fr-FR" sz="2000" dirty="0" smtClean="0"/>
              <a:t>Tous les serpents ont des écailles. Les écailles ont différentes places sur le serpent. </a:t>
            </a:r>
          </a:p>
          <a:p>
            <a:pPr marL="514350" indent="-514350">
              <a:buFont typeface="+mj-lt"/>
              <a:buAutoNum type="arabicPeriod"/>
            </a:pPr>
            <a:r>
              <a:rPr lang="fr-FR" sz="2000" dirty="0" smtClean="0"/>
              <a:t>Ils sont aussi de différentes textures comme rugueux, lisses, ou carénés. Leurs écailles font comme une armure qui les protège des piqûres ou des morsures.</a:t>
            </a:r>
          </a:p>
          <a:p>
            <a:pPr marL="514350" indent="-514350">
              <a:buFont typeface="+mj-lt"/>
              <a:buAutoNum type="arabicPeriod"/>
            </a:pPr>
            <a:r>
              <a:rPr lang="fr-FR" sz="2000" dirty="0" smtClean="0"/>
              <a:t>Les écailles retiennent l’eau. C’est pour ça que les serpents qui vivent dans le désert ne meurent, ne dessèchent, ne transpirent pas.</a:t>
            </a:r>
          </a:p>
          <a:p>
            <a:pPr marL="514350" indent="-514350">
              <a:buFont typeface="+mj-lt"/>
              <a:buAutoNum type="arabicPeriod"/>
            </a:pPr>
            <a:r>
              <a:rPr lang="fr-FR" sz="2000" dirty="0" smtClean="0"/>
              <a:t>On sait qu’un serpent va muer grâce à ses yeux opaques. Ils muent tout au long de leur vie.</a:t>
            </a:r>
          </a:p>
          <a:p>
            <a:pPr marL="0" indent="0">
              <a:buNone/>
            </a:pPr>
            <a:endParaRPr lang="fr-FR" sz="2000" dirty="0"/>
          </a:p>
        </p:txBody>
      </p:sp>
      <p:pic>
        <p:nvPicPr>
          <p:cNvPr id="4" name="Picture 3"/>
          <p:cNvPicPr>
            <a:picLocks noChangeAspect="1"/>
          </p:cNvPicPr>
          <p:nvPr/>
        </p:nvPicPr>
        <p:blipFill>
          <a:blip r:embed="rId2"/>
          <a:stretch>
            <a:fillRect/>
          </a:stretch>
        </p:blipFill>
        <p:spPr>
          <a:xfrm>
            <a:off x="3535184" y="4248173"/>
            <a:ext cx="5608816" cy="3060366"/>
          </a:xfrm>
          <a:prstGeom prst="rect">
            <a:avLst/>
          </a:prstGeom>
        </p:spPr>
      </p:pic>
    </p:spTree>
    <p:extLst>
      <p:ext uri="{BB962C8B-B14F-4D97-AF65-F5344CB8AC3E}">
        <p14:creationId xmlns:p14="http://schemas.microsoft.com/office/powerpoint/2010/main" val="30586125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sens des serpents</a:t>
            </a:r>
            <a:endParaRPr lang="fr-FR" dirty="0"/>
          </a:p>
        </p:txBody>
      </p:sp>
      <p:sp>
        <p:nvSpPr>
          <p:cNvPr id="3" name="Content Placeholder 2"/>
          <p:cNvSpPr>
            <a:spLocks noGrp="1"/>
          </p:cNvSpPr>
          <p:nvPr>
            <p:ph idx="1"/>
          </p:nvPr>
        </p:nvSpPr>
        <p:spPr>
          <a:xfrm>
            <a:off x="179109" y="1600200"/>
            <a:ext cx="8507691" cy="5092830"/>
          </a:xfrm>
        </p:spPr>
        <p:txBody>
          <a:bodyPr>
            <a:normAutofit fontScale="92500" lnSpcReduction="10000"/>
          </a:bodyPr>
          <a:lstStyle/>
          <a:p>
            <a:pPr marL="514350" indent="-514350">
              <a:buFont typeface="+mj-lt"/>
              <a:buAutoNum type="arabicPeriod"/>
            </a:pPr>
            <a:r>
              <a:rPr lang="fr-FR" sz="2000" dirty="0" smtClean="0"/>
              <a:t>Pour chasser et éviter d’être chasser eux même, les serpents utilisent 4 sens: </a:t>
            </a:r>
            <a:r>
              <a:rPr lang="fr-FR" sz="2000" dirty="0"/>
              <a:t>l</a:t>
            </a:r>
            <a:r>
              <a:rPr lang="fr-FR" sz="2000" dirty="0" smtClean="0"/>
              <a:t>a vue, l’odorat, le toucher et le goût. </a:t>
            </a:r>
          </a:p>
          <a:p>
            <a:pPr marL="514350" indent="-514350">
              <a:buFont typeface="+mj-lt"/>
              <a:buAutoNum type="arabicPeriod"/>
            </a:pPr>
            <a:r>
              <a:rPr lang="fr-FR" sz="2000" dirty="0" smtClean="0"/>
              <a:t>Enormément de serpents ont une mauvaise vue. Ceux qui vivent sous terre ont une très mauvaise vue et distinguent à peine la lumière alors que d’autres peuvent distinguer le moindre mouvement de leur proie. </a:t>
            </a:r>
          </a:p>
          <a:p>
            <a:pPr marL="514350" indent="-514350">
              <a:buFont typeface="+mj-lt"/>
              <a:buAutoNum type="arabicPeriod"/>
            </a:pPr>
            <a:r>
              <a:rPr lang="fr-FR" sz="2000" dirty="0" smtClean="0"/>
              <a:t>Leur odorat est très développé grâce à l’organe de « Jacobson ». Il est dans leur palais.</a:t>
            </a:r>
          </a:p>
          <a:p>
            <a:pPr marL="514350" indent="-514350">
              <a:buFont typeface="+mj-lt"/>
              <a:buAutoNum type="arabicPeriod"/>
            </a:pPr>
            <a:r>
              <a:rPr lang="fr-FR" sz="2000" dirty="0" smtClean="0"/>
              <a:t>Certains boas et pythons et</a:t>
            </a:r>
          </a:p>
          <a:p>
            <a:pPr marL="514350" indent="-514350">
              <a:buNone/>
            </a:pPr>
            <a:r>
              <a:rPr lang="fr-FR" sz="2000" dirty="0" smtClean="0"/>
              <a:t>une vipère ont des fossettes thermo-</a:t>
            </a:r>
          </a:p>
          <a:p>
            <a:pPr marL="514350" indent="-514350">
              <a:buNone/>
            </a:pPr>
            <a:r>
              <a:rPr lang="fr-FR" sz="2000" dirty="0" smtClean="0"/>
              <a:t>sensibles. Si un animal à sang </a:t>
            </a:r>
          </a:p>
          <a:p>
            <a:pPr marL="514350" indent="-514350">
              <a:buNone/>
            </a:pPr>
            <a:r>
              <a:rPr lang="fr-FR" sz="2000" dirty="0" smtClean="0"/>
              <a:t>chaud s’ approche d’un serpent, </a:t>
            </a:r>
          </a:p>
          <a:p>
            <a:pPr marL="514350" indent="-514350">
              <a:buNone/>
            </a:pPr>
            <a:r>
              <a:rPr lang="fr-FR" sz="2000" dirty="0" smtClean="0"/>
              <a:t>Le serpent va sentir le changement</a:t>
            </a:r>
          </a:p>
          <a:p>
            <a:pPr marL="514350" indent="-514350">
              <a:buNone/>
            </a:pPr>
            <a:r>
              <a:rPr lang="fr-FR" sz="2000" dirty="0" smtClean="0"/>
              <a:t>de chaleur. Il peut sentir un </a:t>
            </a:r>
          </a:p>
          <a:p>
            <a:pPr marL="514350" indent="-514350">
              <a:buNone/>
            </a:pPr>
            <a:r>
              <a:rPr lang="fr-FR" sz="2000" dirty="0" smtClean="0"/>
              <a:t>changement  de chaleur de </a:t>
            </a:r>
          </a:p>
          <a:p>
            <a:pPr marL="514350" indent="-514350">
              <a:buNone/>
            </a:pPr>
            <a:r>
              <a:rPr lang="fr-FR" sz="2000" dirty="0" smtClean="0"/>
              <a:t>0, 002 C° ou moins</a:t>
            </a:r>
          </a:p>
          <a:p>
            <a:pPr marL="514350" indent="-514350">
              <a:buNone/>
            </a:pPr>
            <a:r>
              <a:rPr lang="fr-FR" sz="2000" dirty="0" smtClean="0"/>
              <a:t> </a:t>
            </a:r>
            <a:endParaRPr lang="fr-FR" sz="2000" dirty="0"/>
          </a:p>
        </p:txBody>
      </p:sp>
      <p:pic>
        <p:nvPicPr>
          <p:cNvPr id="3074" name="Picture 2" descr="Bothrochilus albertisii - Fiches d'élevages - Nimo"/>
          <p:cNvPicPr>
            <a:picLocks noChangeAspect="1" noChangeArrowheads="1"/>
          </p:cNvPicPr>
          <p:nvPr/>
        </p:nvPicPr>
        <p:blipFill>
          <a:blip r:embed="rId2"/>
          <a:srcRect/>
          <a:stretch>
            <a:fillRect/>
          </a:stretch>
        </p:blipFill>
        <p:spPr bwMode="auto">
          <a:xfrm>
            <a:off x="3874416" y="3735475"/>
            <a:ext cx="5269584" cy="2957555"/>
          </a:xfrm>
          <a:prstGeom prst="rect">
            <a:avLst/>
          </a:prstGeom>
          <a:noFill/>
        </p:spPr>
      </p:pic>
    </p:spTree>
    <p:extLst>
      <p:ext uri="{BB962C8B-B14F-4D97-AF65-F5344CB8AC3E}">
        <p14:creationId xmlns:p14="http://schemas.microsoft.com/office/powerpoint/2010/main" val="79392023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Dents, crochets et mâchoire</a:t>
            </a:r>
            <a:endParaRPr lang="fr-FR"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fr-FR" sz="2000" dirty="0" smtClean="0"/>
              <a:t>Les serpents peuvent avaler des proies plus grosses qu’eux. Ils peuvent détacher leur mâchoire </a:t>
            </a:r>
            <a:r>
              <a:rPr lang="fr-FR" sz="2000" dirty="0" smtClean="0"/>
              <a:t>inférieure </a:t>
            </a:r>
            <a:r>
              <a:rPr lang="fr-FR" sz="2000" dirty="0" smtClean="0"/>
              <a:t>si la proie est trop grosse. Après son repas, le serpent ouvre la bouche pour remettre les os de son crâne qui se sont déplacés.</a:t>
            </a:r>
          </a:p>
          <a:p>
            <a:pPr marL="514350" indent="-514350">
              <a:buFont typeface="+mj-lt"/>
              <a:buAutoNum type="arabicPeriod"/>
            </a:pPr>
            <a:r>
              <a:rPr lang="fr-FR" sz="2000" dirty="0" smtClean="0"/>
              <a:t>Leurs dents ne servent</a:t>
            </a:r>
            <a:r>
              <a:rPr lang="fr-FR" sz="2000" dirty="0"/>
              <a:t> </a:t>
            </a:r>
            <a:r>
              <a:rPr lang="fr-FR" sz="2000" dirty="0" smtClean="0"/>
              <a:t>pas à mâcher mais à pousser leur proie dans leur gueule. Certains serpents ont 2 grandes dents:  </a:t>
            </a:r>
            <a:r>
              <a:rPr lang="fr-FR" sz="2000" dirty="0"/>
              <a:t>l</a:t>
            </a:r>
            <a:r>
              <a:rPr lang="fr-FR" sz="2000" dirty="0" smtClean="0"/>
              <a:t>es crochets. Ils leur permettent d’injecter du venin dans leur proie. Elle a 99% de chance de mourir.</a:t>
            </a:r>
          </a:p>
        </p:txBody>
      </p:sp>
      <p:pic>
        <p:nvPicPr>
          <p:cNvPr id="2052" name="Picture 4" descr="Quels effets le venin des serpents a-t-il sur le corps"/>
          <p:cNvPicPr>
            <a:picLocks noChangeAspect="1" noChangeArrowheads="1"/>
          </p:cNvPicPr>
          <p:nvPr/>
        </p:nvPicPr>
        <p:blipFill>
          <a:blip r:embed="rId2"/>
          <a:srcRect/>
          <a:stretch>
            <a:fillRect/>
          </a:stretch>
        </p:blipFill>
        <p:spPr bwMode="auto">
          <a:xfrm>
            <a:off x="2573518" y="3846212"/>
            <a:ext cx="5632515" cy="3167329"/>
          </a:xfrm>
          <a:prstGeom prst="rect">
            <a:avLst/>
          </a:prstGeom>
          <a:noFill/>
        </p:spPr>
      </p:pic>
    </p:spTree>
    <p:extLst>
      <p:ext uri="{BB962C8B-B14F-4D97-AF65-F5344CB8AC3E}">
        <p14:creationId xmlns:p14="http://schemas.microsoft.com/office/powerpoint/2010/main" val="42689426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Les modes de chasses</a:t>
            </a:r>
            <a:endParaRPr lang="fr-FR" dirty="0"/>
          </a:p>
        </p:txBody>
      </p:sp>
      <p:sp>
        <p:nvSpPr>
          <p:cNvPr id="3" name="Content Placeholder 2"/>
          <p:cNvSpPr>
            <a:spLocks noGrp="1"/>
          </p:cNvSpPr>
          <p:nvPr>
            <p:ph idx="1"/>
          </p:nvPr>
        </p:nvSpPr>
        <p:spPr/>
        <p:txBody>
          <a:bodyPr/>
          <a:lstStyle/>
          <a:p>
            <a:pPr marL="514350" indent="-514350">
              <a:buFont typeface="+mj-lt"/>
              <a:buAutoNum type="arabicPeriod"/>
            </a:pPr>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Voici différents modes de chasses:  </a:t>
            </a:r>
          </a:p>
          <a:p>
            <a:pPr marL="514350" indent="-514350"/>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L’embuscade: Le serpent attend dans les endroits où leur proie va souvent. Il peut attendre plusieurs jours avant qu’un animal passe à sa portée.</a:t>
            </a:r>
          </a:p>
          <a:p>
            <a:pPr marL="514350" indent="-514350"/>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L’attaque mortelle: Quand un animal est à côté d’un serpent, le serpent se jette dessus et le met dans sa gueule. On dit qu’il frappe.</a:t>
            </a:r>
          </a:p>
          <a:p>
            <a:pPr marL="514350" indent="-514350"/>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L’appât: Certains serpents appâtent leur proie. Ils mettent leur queue et l’agite comme une chenille. </a:t>
            </a:r>
          </a:p>
          <a:p>
            <a:pPr marL="514350" indent="-514350">
              <a:buNone/>
            </a:pPr>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Les grenouilles et les lézards </a:t>
            </a:r>
          </a:p>
          <a:p>
            <a:pPr marL="514350" indent="-514350">
              <a:buNone/>
            </a:pPr>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 disent que c’est leur repas, </a:t>
            </a:r>
          </a:p>
          <a:p>
            <a:pPr marL="514350" indent="-514350">
              <a:buNone/>
            </a:pPr>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alors que c’est eux le repas.</a:t>
            </a:r>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Quelle est la plus grande proie qu'un serpent puisse avaler"/>
          <p:cNvPicPr>
            <a:picLocks noChangeAspect="1" noChangeArrowheads="1"/>
          </p:cNvPicPr>
          <p:nvPr/>
        </p:nvPicPr>
        <p:blipFill>
          <a:blip r:embed="rId2"/>
          <a:srcRect/>
          <a:stretch>
            <a:fillRect/>
          </a:stretch>
        </p:blipFill>
        <p:spPr bwMode="auto">
          <a:xfrm>
            <a:off x="4245009" y="4100660"/>
            <a:ext cx="4682174" cy="2630078"/>
          </a:xfrm>
          <a:prstGeom prst="rect">
            <a:avLst/>
          </a:prstGeom>
          <a:noFill/>
        </p:spPr>
      </p:pic>
    </p:spTree>
    <p:extLst>
      <p:ext uri="{BB962C8B-B14F-4D97-AF65-F5344CB8AC3E}">
        <p14:creationId xmlns:p14="http://schemas.microsoft.com/office/powerpoint/2010/main" val="40076895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1780</TotalTime>
  <Words>1273</Words>
  <Application>Microsoft Macintosh PowerPoint</Application>
  <PresentationFormat>On-screen Show (4:3)</PresentationFormat>
  <Paragraphs>107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Les serpents</vt:lpstr>
      <vt:lpstr>Sommaire</vt:lpstr>
      <vt:lpstr>Qu’est ce qu’un serpent ?</vt:lpstr>
      <vt:lpstr>Leurs forme et leurs squelettes</vt:lpstr>
      <vt:lpstr>PowerPoint Presentation</vt:lpstr>
      <vt:lpstr>Peau et écailles</vt:lpstr>
      <vt:lpstr>Les sens des serpents</vt:lpstr>
      <vt:lpstr>Dents, crochets et mâchoire</vt:lpstr>
      <vt:lpstr>Les modes de chasses</vt:lpstr>
      <vt:lpstr>Et enfin, la dernière manière: l’étranglement. Les serpents étranglent aussi leur proie. C’est une manière fatale. Enfin, pour la proie. Le serpent avale la proie en même temps qu’il l’étrangle.</vt:lpstr>
      <vt:lpstr>Morsures mortelles</vt:lpstr>
      <vt:lpstr>PowerPoint Presentation</vt:lpstr>
      <vt:lpstr>Camouflage et mise en garde </vt:lpstr>
      <vt:lpstr>                                    voici 2 serpents en                                                                   train de se camoufler</vt:lpstr>
      <vt:lpstr>La reproduction</vt:lpstr>
      <vt:lpstr>PowerPoint Presentation</vt:lpstr>
      <vt:lpstr>Les différentes nourritures</vt:lpstr>
      <vt:lpstr>Les serpents marins</vt:lpstr>
      <vt:lpstr>Les serpents géants</vt:lpstr>
      <vt:lpstr>Vidéo </vt:lpstr>
      <vt:lpstr>PowerPoint Presentation</vt:lpstr>
      <vt:lpstr>PowerPoint Presentation</vt:lpstr>
      <vt:lpstr>PowerPoint Presentation</vt:lpstr>
      <vt:lpstr>PowerPoint Presentation</vt:lpstr>
      <vt:lpstr>PowerPoint Presentation</vt:lpstr>
      <vt:lpstr>PowerPoint Presentation</vt:lpstr>
    </vt:vector>
  </TitlesOfParts>
  <Company>INTERHACKT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 Roussat</dc:creator>
  <cp:lastModifiedBy>Damien Roussat</cp:lastModifiedBy>
  <cp:revision>113</cp:revision>
  <dcterms:created xsi:type="dcterms:W3CDTF">2022-04-24T12:29:18Z</dcterms:created>
  <dcterms:modified xsi:type="dcterms:W3CDTF">2022-06-08T12:20:50Z</dcterms:modified>
</cp:coreProperties>
</file>