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</p:sldIdLst>
  <p:sldSz cx="12192000" cy="6858000"/>
  <p:notesSz cx="6791325" cy="992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2CE46-A4B2-46A0-A8D4-A1DCF3BDD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C3B1DF-E275-4579-AF8D-D3B15D603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16A590-EDA1-4315-897C-BAA616E8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53D79B-6BD5-4F7C-8BB2-888909EE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58C1EC-2A10-4B6F-9153-C3331255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30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D9F7B-EDE5-4F50-B7B2-58B00A2D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60954C-FECF-4CD4-9A82-F769C7F24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23C521-26DA-4815-AE7C-DD9F7FA1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4687E-C71E-43FD-B902-B712B25D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6074B-1708-4D82-9A30-14F3A49B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6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DD7F564-F422-4F19-94A3-3693F820D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C7D926-7B79-4B36-BAD7-23EB1264C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F4E824-014F-446E-8482-C3304508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433EE3-2CEA-4095-B83E-97EB5A62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98B59D-9B9F-4D31-8A79-68B6ECE5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32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539C8-FAF8-497F-83FF-DCC3E894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0FE88F-1A39-417C-A25F-84AFD399C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A12003-5CA8-4835-A502-00A36E0F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88E266-774A-4CC6-B972-406B7193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3BA729-248E-452D-8FB1-0329F46C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56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862A1-85EE-4D85-9208-73535F84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CBC26D-0152-4F1D-99D4-D8E1CCA3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8FF128-9643-4DC0-B7D9-9F6B9F3B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25131B-C92D-4509-A432-C72D5BF9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CF781D-144E-49B8-8FF5-E516A6A8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11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44AA1-4054-4644-99F2-660259D3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60FCA3-3AD7-45A4-9FCA-50DAA7599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DD5501-879D-41B0-8F1F-AC562D3AA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127CBA-E5F2-4AE5-802D-0A1B74DF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EAB444-5449-4C09-94C7-666D2666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77F44F-D285-4FBE-B9BA-6ACE6505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69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6C607-E6BD-4C09-A6EE-4FA06125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36A287-B951-4575-9E30-52B49CC6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6BAC3F-8B6B-4238-AF49-818F1C949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E63D5-059B-4A62-90C3-E060A0E1E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F9D0EC-6934-4689-A021-ECF592AB8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7062D7-C4F3-4701-878B-EE6B99D9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20561C-B3EE-42C5-8AAC-E1F9EFAB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1807A4-F4D9-4006-BA23-AFE5F71A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46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6C032-C8E4-4A96-BDC9-22DED632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21BAFD-AB48-4C14-91F9-0FB42E80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223165-C1F7-493F-80AB-DC6747E3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E09F64-719A-44F4-9109-B323386C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14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7767FA-C6A6-4E05-9EA1-C4A13322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0E04EC-CA0F-4745-9862-25CA67CD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59BB95-9CD1-476F-8502-1064E185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8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ED876-602C-4FD5-9A07-20D5B072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6A525-4FF0-4B67-B0C9-423AE48B3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A605F3-84BD-4DB1-A392-4F8B7E3AF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73F568-C29C-485D-920A-43B5F52F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665C97-8C05-4F4A-8105-969B47F0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97DD84-1B17-499D-A25C-49191D2F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01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46AA7-089C-4EE9-9EF4-FF3DA3A9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804CC5-73AF-4CEC-BB65-0CEC47CC0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51CB88-46FC-40C7-916C-DBF29259C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B0D053-51C1-4E86-B866-00242B40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428BBA-94C9-470D-8440-8E09A3D3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8CC6C3-1BB2-4114-BE43-443ACDF2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60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C9004A-0CB7-48E8-9A04-99614ACB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32FECD-1131-45FC-88C8-74C9FF22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95DF9-3391-4B5F-8A20-CFFEB76EF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2A63-1D73-42F9-A873-FE1E91011AB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2A1A2E-49DE-4337-8CB9-723BFD123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178A5-F500-41D5-A0F7-9E7C69118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CA81-59D7-496A-8BA9-B3EA5912CC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52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mage-d-arri%C3%A8re-plan-bleu-bleu-fonc%C3%A9-127309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mage-d-arri%C3%A8re-plan-bleu-bleu-fonc%C3%A9-127309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mage-d-arri%C3%A8re-plan-bleu-bleu-fonc%C3%A9-127309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mage-d-arri%C3%A8re-plan-bleu-bleu-fonc%C3%A9-127309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mage-d-arri%C3%A8re-plan-bleu-bleu-fonc%C3%A9-127309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jackbrummet.blogspot.com/2006/08/am-i-hot-or-not-story-behind-statue-of.html" TargetMode="External"/><Relationship Id="rId3" Type="http://schemas.openxmlformats.org/officeDocument/2006/relationships/hyperlink" Target="https://pixabay.com/fr/image-d-arri%C3%A8re-plan-bleu-bleu-fonc%C3%A9-1273097/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Machine_%C3%A0_coudre" TargetMode="External"/><Relationship Id="rId5" Type="http://schemas.openxmlformats.org/officeDocument/2006/relationships/hyperlink" Target="https://fr.wikipedia.org/wiki/Isaac_Merritt_Singer" TargetMode="External"/><Relationship Id="rId4" Type="http://schemas.openxmlformats.org/officeDocument/2006/relationships/hyperlink" Target="https://fr.wikipedia.org/wiki/Isabella_Eug%C3%A9nie_Boyer" TargetMode="External"/><Relationship Id="rId9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F332CD-68DF-1ADB-7BD9-DA93F874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" y="0"/>
            <a:ext cx="12014014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63087F4-F383-47A7-BB67-4C1D0639C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statue de la Liberté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8456EB-8806-4AE0-B5C5-FD8B02835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sz="3600" dirty="0"/>
              <a:t>Par Adam et Ernest</a:t>
            </a:r>
          </a:p>
        </p:txBody>
      </p:sp>
    </p:spTree>
    <p:extLst>
      <p:ext uri="{BB962C8B-B14F-4D97-AF65-F5344CB8AC3E}">
        <p14:creationId xmlns:p14="http://schemas.microsoft.com/office/powerpoint/2010/main" val="12141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7908947-34AD-991A-0EC7-F88F6509AE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99ACF2-9270-47FC-A278-B4482D50C63F}"/>
              </a:ext>
            </a:extLst>
          </p:cNvPr>
          <p:cNvSpPr>
            <a:spLocks noGrp="1"/>
          </p:cNvSpPr>
          <p:nvPr>
            <p:ph type="title"/>
          </p:nvPr>
        </p:nvSpPr>
        <p:spPr>
          <a:scene3d>
            <a:camera prst="perspectiveBelow"/>
            <a:lightRig rig="threePt" dir="t"/>
          </a:scene3d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SOMMAIRE: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D76BE-691A-4295-9435-6BA35F915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Son histoire et sa construction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La statue de la Liberté en chiffre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Description générale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Répliques d’ailleurs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Le visage de la statue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6243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5DD4E39-42C1-AEA7-CB92-C565F4CE92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0" y="11596"/>
            <a:ext cx="12192000" cy="68464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142112-1F18-1343-1085-CC866B0F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Son histoire et sa construction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2EC1FF-5846-F4D6-8B2B-C54471CA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1" y="1359029"/>
            <a:ext cx="11174089" cy="5442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La statue de la Liberté a été réalisée le </a:t>
            </a:r>
            <a:r>
              <a:rPr lang="fr-FR" u="sng" dirty="0">
                <a:solidFill>
                  <a:schemeClr val="bg1"/>
                </a:solidFill>
              </a:rPr>
              <a:t>28 octobre 1886 </a:t>
            </a:r>
            <a:r>
              <a:rPr lang="fr-FR" dirty="0">
                <a:solidFill>
                  <a:schemeClr val="bg1"/>
                </a:solidFill>
              </a:rPr>
              <a:t>par le sculpteur français </a:t>
            </a:r>
            <a:r>
              <a:rPr lang="fr-FR" u="sng" dirty="0">
                <a:solidFill>
                  <a:schemeClr val="bg1"/>
                </a:solidFill>
              </a:rPr>
              <a:t>Frédéric Auguste Bartholdi </a:t>
            </a:r>
            <a:r>
              <a:rPr lang="fr-FR" dirty="0">
                <a:solidFill>
                  <a:schemeClr val="bg1"/>
                </a:solidFill>
              </a:rPr>
              <a:t>et </a:t>
            </a:r>
            <a:r>
              <a:rPr lang="fr-FR" u="sng" dirty="0">
                <a:solidFill>
                  <a:schemeClr val="bg1"/>
                </a:solidFill>
              </a:rPr>
              <a:t>Gustave Eiffel </a:t>
            </a:r>
            <a:r>
              <a:rPr lang="fr-FR" dirty="0">
                <a:solidFill>
                  <a:schemeClr val="bg1"/>
                </a:solidFill>
              </a:rPr>
              <a:t>a conçue la structure interne . Elle a été offerte par la France pour célébrer le centenaire de l’indépendance américaine et l’amitié entre les deux pays.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                                                 Frédéric Auguste Bartholdi</a:t>
            </a:r>
          </a:p>
          <a:p>
            <a:pPr marL="0" indent="0">
              <a:buNone/>
            </a:pPr>
            <a:r>
              <a:rPr lang="fr-FR" dirty="0"/>
              <a:t>            </a:t>
            </a:r>
            <a:r>
              <a:rPr lang="fr-FR" sz="1900" dirty="0"/>
              <a:t>Gustave Eiffel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Frédéric Auguste Bartholdi - Alchetron, the free social encyclopedia">
            <a:extLst>
              <a:ext uri="{FF2B5EF4-FFF2-40B4-BE49-F238E27FC236}">
                <a16:creationId xmlns:a16="http://schemas.microsoft.com/office/drawing/2014/main" id="{51F2079B-9F27-1FDC-9146-E4F649CA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43" y="4107150"/>
            <a:ext cx="1992085" cy="26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stoire de la Tour Eiffel, une autre histoire de la CGT - L'Humanité">
            <a:extLst>
              <a:ext uri="{FF2B5EF4-FFF2-40B4-BE49-F238E27FC236}">
                <a16:creationId xmlns:a16="http://schemas.microsoft.com/office/drawing/2014/main" id="{912AAC91-7E59-05F5-B277-2CA0148FE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26" y="4151538"/>
            <a:ext cx="2039863" cy="26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1890824-5704-4F86-1A06-A49614C270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27A96E8-3732-96AE-2B98-3A1E808A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La statue de la Liberté en chiffre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7B3394-7F29-E51F-4B63-07EF3EA0F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Dimensions : La statue mesure</a:t>
            </a:r>
            <a:r>
              <a:rPr lang="fr-FR" u="sng" dirty="0">
                <a:solidFill>
                  <a:schemeClr val="bg1"/>
                </a:solidFill>
              </a:rPr>
              <a:t> </a:t>
            </a:r>
            <a:r>
              <a:rPr lang="fr-FR" sz="3600" u="sng" dirty="0">
                <a:solidFill>
                  <a:schemeClr val="bg1"/>
                </a:solidFill>
              </a:rPr>
              <a:t>46,5m</a:t>
            </a:r>
            <a:r>
              <a:rPr lang="fr-FR" u="sng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. Avec son socle , elle mesure </a:t>
            </a:r>
            <a:r>
              <a:rPr lang="fr-FR" sz="3600" u="sng" dirty="0">
                <a:solidFill>
                  <a:schemeClr val="bg1"/>
                </a:solidFill>
              </a:rPr>
              <a:t>93m</a:t>
            </a:r>
            <a:r>
              <a:rPr lang="fr-FR" sz="3600" dirty="0">
                <a:solidFill>
                  <a:schemeClr val="bg1"/>
                </a:solidFill>
              </a:rPr>
              <a:t> . </a:t>
            </a:r>
            <a:r>
              <a:rPr lang="fr-FR" dirty="0">
                <a:solidFill>
                  <a:schemeClr val="bg1"/>
                </a:solidFill>
              </a:rPr>
              <a:t>Sa largeur est de </a:t>
            </a:r>
            <a:r>
              <a:rPr lang="fr-FR" sz="3600" u="sng" dirty="0">
                <a:solidFill>
                  <a:schemeClr val="bg1"/>
                </a:solidFill>
              </a:rPr>
              <a:t>10,70m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Poids : Elle pèse </a:t>
            </a:r>
            <a:r>
              <a:rPr lang="fr-FR" sz="3600" u="sng" dirty="0">
                <a:solidFill>
                  <a:schemeClr val="bg1"/>
                </a:solidFill>
              </a:rPr>
              <a:t>225</a:t>
            </a:r>
            <a:r>
              <a:rPr lang="fr-FR" u="sng" dirty="0">
                <a:solidFill>
                  <a:schemeClr val="bg1"/>
                </a:solidFill>
              </a:rPr>
              <a:t> </a:t>
            </a:r>
            <a:r>
              <a:rPr lang="fr-FR" sz="3600" u="sng" dirty="0">
                <a:solidFill>
                  <a:schemeClr val="bg1"/>
                </a:solidFill>
              </a:rPr>
              <a:t>tonnes</a:t>
            </a:r>
            <a:r>
              <a:rPr lang="fr-FR" u="sng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; ce poids comprend une structure intérieure de fer de </a:t>
            </a:r>
            <a:r>
              <a:rPr lang="fr-FR" sz="3600" u="sng" dirty="0">
                <a:solidFill>
                  <a:schemeClr val="bg1"/>
                </a:solidFill>
              </a:rPr>
              <a:t>130 tonnes </a:t>
            </a:r>
            <a:r>
              <a:rPr lang="fr-FR" dirty="0">
                <a:solidFill>
                  <a:schemeClr val="bg1"/>
                </a:solidFill>
              </a:rPr>
              <a:t>et une enveloppe extérieure de cuivre de </a:t>
            </a:r>
            <a:r>
              <a:rPr lang="fr-FR" sz="3600" u="sng" dirty="0">
                <a:solidFill>
                  <a:schemeClr val="bg1"/>
                </a:solidFill>
              </a:rPr>
              <a:t>88 tonnes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Visiteurs par ans : La statue de la Liberté accueille plus de </a:t>
            </a:r>
            <a:r>
              <a:rPr lang="fr-FR" sz="3600" u="sng" dirty="0">
                <a:solidFill>
                  <a:schemeClr val="bg1"/>
                </a:solidFill>
              </a:rPr>
              <a:t>4 millions </a:t>
            </a:r>
            <a:r>
              <a:rPr lang="fr-FR" dirty="0">
                <a:solidFill>
                  <a:schemeClr val="bg1"/>
                </a:solidFill>
              </a:rPr>
              <a:t>de visiteurs par ans.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0119FC8-1786-6916-7A9F-00942C43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F5BC6F4-C527-EBA5-373F-1FB9D818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Description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4CD122-D9AB-309C-4B6A-B62F0F4D2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La statue tient une torche dans sa main droite et un livre dans sa gauche. Sur le livre, on peut lire en chiffres romains </a:t>
            </a:r>
            <a:r>
              <a:rPr lang="fr-FR" u="sng" dirty="0">
                <a:solidFill>
                  <a:schemeClr val="bg1"/>
                </a:solidFill>
                <a:latin typeface="Arial" panose="020B0604020202020204" pitchFamily="34" charset="0"/>
              </a:rPr>
              <a:t>« 4 juillet 1776 », jour de la déclaration d'indépendance américaine.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 La torche qu'elle tient dans sa main droite illumine le monde. Elle porte un diadème </a:t>
            </a:r>
            <a:r>
              <a:rPr lang="fr-FR" u="sng" dirty="0">
                <a:solidFill>
                  <a:schemeClr val="bg1"/>
                </a:solidFill>
                <a:latin typeface="Arial" panose="020B0604020202020204" pitchFamily="34" charset="0"/>
              </a:rPr>
              <a:t>avec 7 pointes qui symbolisent les 7 continents ou les 7 océans.</a:t>
            </a:r>
            <a:endParaRPr lang="fr-FR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7A23ABB-A382-6B46-7790-FAB3D98506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22" y="0"/>
            <a:ext cx="12145078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4A1F32-8B5B-5E21-1DDB-80836CB1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Répliques d’ailleurs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A62379-1E9F-A1CD-BA1D-7A5D3EFD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656" y="1825625"/>
            <a:ext cx="6257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La statue </a:t>
            </a:r>
            <a:r>
              <a:rPr lang="fr-FR">
                <a:solidFill>
                  <a:schemeClr val="bg1"/>
                </a:solidFill>
              </a:rPr>
              <a:t>de la </a:t>
            </a:r>
            <a:r>
              <a:rPr lang="fr-FR" dirty="0">
                <a:solidFill>
                  <a:schemeClr val="bg1"/>
                </a:solidFill>
              </a:rPr>
              <a:t>Liberté comporte plusieurs répliques dans le monde . Il y a une copie dans la ville natale de Frédéric Auguste Bartholdi , c’est-à-dire à Colmar . Il en a plein d’autres . Et , en France , il y en a 7 autres ; la plus connu se trouve  sur l’ile aux Cygnes 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C1716E-874F-4DB4-BB70-C7E1C5F50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22" y="1690688"/>
            <a:ext cx="4500291" cy="46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7438FB-7E68-C899-A19A-D29536124C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61A845-B31B-944D-8529-995D6D95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visage de la statue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5A8C4B-E3E0-BBA9-2016-BD84F0D1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825624"/>
            <a:ext cx="7696199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Pour le visage de la statue de la Liberté 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on a trouvé 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hlinkClick r:id="rId4" tooltip="Isabella Eugénie Boy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Isabella Eugénie Boyer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, veuve de l'inventeur milliardaire 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hlinkClick r:id="rId5" tooltip="Isaac Merritt Sing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Isaac Merritt Singer</a:t>
            </a:r>
            <a:r>
              <a:rPr lang="fr-FR" u="sng" dirty="0">
                <a:solidFill>
                  <a:schemeClr val="bg1"/>
                </a:solidFill>
                <a:latin typeface="Arial" panose="020B0604020202020204" pitchFamily="34" charset="0"/>
              </a:rPr>
              <a:t>, fondateur de la célèbre entreprise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de </a:t>
            </a:r>
            <a:r>
              <a:rPr lang="fr-FR" u="sng" dirty="0">
                <a:solidFill>
                  <a:schemeClr val="bg1"/>
                </a:solidFill>
                <a:latin typeface="Arial" panose="020B0604020202020204" pitchFamily="34" charset="0"/>
                <a:hlinkClick r:id="rId6" tooltip="Machine à coud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machines à coudre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fr-FR" u="sng" dirty="0">
                <a:solidFill>
                  <a:schemeClr val="bg1"/>
                </a:solidFill>
                <a:latin typeface="Arial" panose="020B0604020202020204" pitchFamily="34" charset="0"/>
              </a:rPr>
              <a:t>qui avait contribué au financement du projet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. Mais Bartholdi ne l'a connue qu’en 1875, alors que le visage existait déjà . Selon certaines sources </a:t>
            </a:r>
            <a:r>
              <a:rPr lang="fr-FR" u="sng" dirty="0">
                <a:solidFill>
                  <a:schemeClr val="bg1"/>
                </a:solidFill>
                <a:latin typeface="Arial" panose="020B0604020202020204" pitchFamily="34" charset="0"/>
              </a:rPr>
              <a:t>, il se serait inspiré de sa mère , Charlotte Bartholdi.</a:t>
            </a:r>
            <a:endParaRPr lang="fr-FR" u="sng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92C738-B2AB-423A-431A-13DB9094D3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8284" y="1588168"/>
            <a:ext cx="3188369" cy="47163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0826345-91C1-1ED7-A9DE-375BA7CA5DEA}"/>
              </a:ext>
            </a:extLst>
          </p:cNvPr>
          <p:cNvSpPr txBox="1"/>
          <p:nvPr/>
        </p:nvSpPr>
        <p:spPr>
          <a:xfrm>
            <a:off x="7772399" y="7007432"/>
            <a:ext cx="105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8" tooltip="https://jackbrummet.blogspot.com/2006/08/am-i-hot-or-not-story-behind-statue-of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9" tooltip="https://creativecommons.org/licenses/by/3.0/"/>
              </a:rPr>
              <a:t>CC BY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15429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9CD36E4-C27E-BE29-F330-46B2F0405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3D38EEB-09B6-84B1-C1EF-1CB99774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>
                <a:solidFill>
                  <a:schemeClr val="bg1"/>
                </a:solidFill>
              </a:rPr>
              <a:t>Quiz</a:t>
            </a:r>
            <a:br>
              <a:rPr lang="fr-FR" dirty="0"/>
            </a:br>
            <a:br>
              <a:rPr lang="fr-FR" dirty="0"/>
            </a:br>
            <a:r>
              <a:rPr lang="fr-FR" dirty="0">
                <a:solidFill>
                  <a:schemeClr val="bg1"/>
                </a:solidFill>
              </a:rPr>
              <a:t>En quelle année a-t-elle été construite ?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Quelle est la largeur de la statue de la Liberté ?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Qu’est ce que symbolise le diadème ?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Quelle est la ville natale de Frédéric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355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442</Words>
  <Application>Microsoft Office PowerPoint</Application>
  <PresentationFormat>Grand écran</PresentationFormat>
  <Paragraphs>33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La statue de la Liberté</vt:lpstr>
      <vt:lpstr>SOMMAIRE:</vt:lpstr>
      <vt:lpstr>Son histoire et sa construction</vt:lpstr>
      <vt:lpstr>La statue de la Liberté en chiffre</vt:lpstr>
      <vt:lpstr>Description générale</vt:lpstr>
      <vt:lpstr>Répliques d’ailleurs</vt:lpstr>
      <vt:lpstr>Le visage de la statue </vt:lpstr>
      <vt:lpstr>     Quiz  En quelle année a-t-elle été construite ? Quelle est la largeur de la statue de la Liberté ? Qu’est ce que symbolise le diadème ? Quelle est la ville natale de Frédéric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STATUE DE LA LIBERTE</dc:title>
  <dc:creator>media</dc:creator>
  <cp:lastModifiedBy>media</cp:lastModifiedBy>
  <cp:revision>13</cp:revision>
  <cp:lastPrinted>2026-01-23T07:07:57Z</cp:lastPrinted>
  <dcterms:created xsi:type="dcterms:W3CDTF">2026-01-13T16:34:59Z</dcterms:created>
  <dcterms:modified xsi:type="dcterms:W3CDTF">2026-01-30T16:50:35Z</dcterms:modified>
</cp:coreProperties>
</file>