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8" r:id="rId5"/>
    <p:sldId id="264" r:id="rId6"/>
    <p:sldId id="267" r:id="rId7"/>
    <p:sldId id="266" r:id="rId8"/>
    <p:sldId id="265" r:id="rId9"/>
    <p:sldId id="261" r:id="rId10"/>
    <p:sldId id="262"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5"/>
    <p:restoredTop sz="94694"/>
  </p:normalViewPr>
  <p:slideViewPr>
    <p:cSldViewPr snapToGrid="0" snapToObjects="1">
      <p:cViewPr varScale="1">
        <p:scale>
          <a:sx n="147" d="100"/>
          <a:sy n="147" d="100"/>
        </p:scale>
        <p:origin x="23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7/2/25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7/2/25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7/2/25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7/2/25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7/2/25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7/2/25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1B451F-9DD5-4A5A-90B8-11C90CC93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6849804-AEAB-40AC-A061-92831A9F4E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ous-titre 2">
            <a:extLst>
              <a:ext uri="{FF2B5EF4-FFF2-40B4-BE49-F238E27FC236}">
                <a16:creationId xmlns:a16="http://schemas.microsoft.com/office/drawing/2014/main" id="{1CA65E09-D8F9-FE44-AEF4-3B680C662DC4}"/>
              </a:ext>
            </a:extLst>
          </p:cNvPr>
          <p:cNvSpPr>
            <a:spLocks noGrp="1"/>
          </p:cNvSpPr>
          <p:nvPr>
            <p:ph type="subTitle" idx="1"/>
          </p:nvPr>
        </p:nvSpPr>
        <p:spPr>
          <a:xfrm>
            <a:off x="680323" y="5101298"/>
            <a:ext cx="3957665" cy="1116622"/>
          </a:xfrm>
        </p:spPr>
        <p:txBody>
          <a:bodyPr>
            <a:normAutofit/>
          </a:bodyPr>
          <a:lstStyle/>
          <a:p>
            <a:r>
              <a:rPr lang="fr-FR" dirty="0"/>
              <a:t>Par Camille</a:t>
            </a:r>
          </a:p>
        </p:txBody>
      </p:sp>
      <p:pic>
        <p:nvPicPr>
          <p:cNvPr id="20" name="Picture 19">
            <a:extLst>
              <a:ext uri="{FF2B5EF4-FFF2-40B4-BE49-F238E27FC236}">
                <a16:creationId xmlns:a16="http://schemas.microsoft.com/office/drawing/2014/main" id="{D65D459B-87BB-48ED-841D-560ACDFFB2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2" name="Rectangle 21">
            <a:extLst>
              <a:ext uri="{FF2B5EF4-FFF2-40B4-BE49-F238E27FC236}">
                <a16:creationId xmlns:a16="http://schemas.microsoft.com/office/drawing/2014/main" id="{13F257CF-45AD-4564-AF51-CEDAA4786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85AC26C0-2189-CA43-859C-67B01A2B3B17}"/>
              </a:ext>
            </a:extLst>
          </p:cNvPr>
          <p:cNvSpPr>
            <a:spLocks noGrp="1"/>
          </p:cNvSpPr>
          <p:nvPr>
            <p:ph type="ctrTitle"/>
          </p:nvPr>
        </p:nvSpPr>
        <p:spPr>
          <a:xfrm>
            <a:off x="680322" y="2063262"/>
            <a:ext cx="3957666" cy="2661138"/>
          </a:xfrm>
        </p:spPr>
        <p:txBody>
          <a:bodyPr>
            <a:normAutofit/>
          </a:bodyPr>
          <a:lstStyle/>
          <a:p>
            <a:r>
              <a:rPr lang="fr-FR"/>
              <a:t>    Le Badminton. </a:t>
            </a:r>
          </a:p>
        </p:txBody>
      </p:sp>
      <p:sp>
        <p:nvSpPr>
          <p:cNvPr id="24" name="Rectangle 23">
            <a:extLst>
              <a:ext uri="{FF2B5EF4-FFF2-40B4-BE49-F238E27FC236}">
                <a16:creationId xmlns:a16="http://schemas.microsoft.com/office/drawing/2014/main" id="{93D76AED-7D20-4061-8AC1-25828C873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7" y="488844"/>
            <a:ext cx="3378077"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sport, compétition sportive, personne, badminton&#10;&#10;Description générée automatiquement">
            <a:extLst>
              <a:ext uri="{FF2B5EF4-FFF2-40B4-BE49-F238E27FC236}">
                <a16:creationId xmlns:a16="http://schemas.microsoft.com/office/drawing/2014/main" id="{41FBF054-1C9D-2D47-AEE1-65E3E9F1F84A}"/>
              </a:ext>
            </a:extLst>
          </p:cNvPr>
          <p:cNvPicPr>
            <a:picLocks noChangeAspect="1"/>
          </p:cNvPicPr>
          <p:nvPr/>
        </p:nvPicPr>
        <p:blipFill>
          <a:blip r:embed="rId4"/>
          <a:stretch>
            <a:fillRect/>
          </a:stretch>
        </p:blipFill>
        <p:spPr>
          <a:xfrm>
            <a:off x="5609941" y="813908"/>
            <a:ext cx="3056465" cy="2864937"/>
          </a:xfrm>
          <a:prstGeom prst="rect">
            <a:avLst/>
          </a:prstGeom>
        </p:spPr>
      </p:pic>
      <p:sp>
        <p:nvSpPr>
          <p:cNvPr id="26" name="Rectangle 25">
            <a:extLst>
              <a:ext uri="{FF2B5EF4-FFF2-40B4-BE49-F238E27FC236}">
                <a16:creationId xmlns:a16="http://schemas.microsoft.com/office/drawing/2014/main" id="{20F4BA7B-1C92-49A8-BD52-9DBD81E81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80" y="488844"/>
            <a:ext cx="2739690" cy="2480872"/>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compétition sportive, sport, personne, badminton&#10;&#10;Description générée automatiquement">
            <a:extLst>
              <a:ext uri="{FF2B5EF4-FFF2-40B4-BE49-F238E27FC236}">
                <a16:creationId xmlns:a16="http://schemas.microsoft.com/office/drawing/2014/main" id="{76B90D0D-523D-3342-8F10-D364BA4A7D5C}"/>
              </a:ext>
            </a:extLst>
          </p:cNvPr>
          <p:cNvPicPr>
            <a:picLocks noChangeAspect="1"/>
          </p:cNvPicPr>
          <p:nvPr/>
        </p:nvPicPr>
        <p:blipFill>
          <a:blip r:embed="rId5"/>
          <a:stretch>
            <a:fillRect/>
          </a:stretch>
        </p:blipFill>
        <p:spPr>
          <a:xfrm>
            <a:off x="9115074" y="813296"/>
            <a:ext cx="2451616" cy="1842518"/>
          </a:xfrm>
          <a:prstGeom prst="rect">
            <a:avLst/>
          </a:prstGeom>
        </p:spPr>
      </p:pic>
      <p:sp>
        <p:nvSpPr>
          <p:cNvPr id="28" name="Rectangle 27">
            <a:extLst>
              <a:ext uri="{FF2B5EF4-FFF2-40B4-BE49-F238E27FC236}">
                <a16:creationId xmlns:a16="http://schemas.microsoft.com/office/drawing/2014/main" id="{474942DA-ED3B-4AAA-B541-219ADEF8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7" y="4175751"/>
            <a:ext cx="3378077" cy="22028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descr="Une image contenant sport, compétition sportive, personne, badminton&#10;&#10;Description générée automatiquement">
            <a:extLst>
              <a:ext uri="{FF2B5EF4-FFF2-40B4-BE49-F238E27FC236}">
                <a16:creationId xmlns:a16="http://schemas.microsoft.com/office/drawing/2014/main" id="{0C0128DF-3E9D-EB48-AE49-4B8CBBD9F4CF}"/>
              </a:ext>
            </a:extLst>
          </p:cNvPr>
          <p:cNvPicPr>
            <a:picLocks noChangeAspect="1"/>
          </p:cNvPicPr>
          <p:nvPr/>
        </p:nvPicPr>
        <p:blipFill>
          <a:blip r:embed="rId6"/>
          <a:stretch>
            <a:fillRect/>
          </a:stretch>
        </p:blipFill>
        <p:spPr>
          <a:xfrm>
            <a:off x="5845265" y="4343401"/>
            <a:ext cx="2585544" cy="1874520"/>
          </a:xfrm>
          <a:prstGeom prst="rect">
            <a:avLst/>
          </a:prstGeom>
        </p:spPr>
      </p:pic>
      <p:sp>
        <p:nvSpPr>
          <p:cNvPr id="30" name="Rectangle 29">
            <a:extLst>
              <a:ext uri="{FF2B5EF4-FFF2-40B4-BE49-F238E27FC236}">
                <a16:creationId xmlns:a16="http://schemas.microsoft.com/office/drawing/2014/main" id="{EE6BC664-B276-412B-9A49-3E33213B8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80" y="3130583"/>
            <a:ext cx="2739690"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Visage humain, personne, Menton, homme&#10;&#10;Description générée automatiquement">
            <a:extLst>
              <a:ext uri="{FF2B5EF4-FFF2-40B4-BE49-F238E27FC236}">
                <a16:creationId xmlns:a16="http://schemas.microsoft.com/office/drawing/2014/main" id="{E1A14808-F0EC-3244-9D33-E92F844DBC44}"/>
              </a:ext>
            </a:extLst>
          </p:cNvPr>
          <p:cNvPicPr>
            <a:picLocks noChangeAspect="1"/>
          </p:cNvPicPr>
          <p:nvPr/>
        </p:nvPicPr>
        <p:blipFill>
          <a:blip r:embed="rId7"/>
          <a:stretch>
            <a:fillRect/>
          </a:stretch>
        </p:blipFill>
        <p:spPr>
          <a:xfrm>
            <a:off x="9115072" y="3483493"/>
            <a:ext cx="2451617" cy="2526666"/>
          </a:xfrm>
          <a:prstGeom prst="rect">
            <a:avLst/>
          </a:prstGeom>
        </p:spPr>
      </p:pic>
      <p:pic>
        <p:nvPicPr>
          <p:cNvPr id="6" name="Image 5" descr="Une image contenant badminton&#10;&#10;Description générée automatiquement">
            <a:extLst>
              <a:ext uri="{FF2B5EF4-FFF2-40B4-BE49-F238E27FC236}">
                <a16:creationId xmlns:a16="http://schemas.microsoft.com/office/drawing/2014/main" id="{28259187-6C5A-B749-9BDA-7727E6F159E4}"/>
              </a:ext>
            </a:extLst>
          </p:cNvPr>
          <p:cNvPicPr>
            <a:picLocks noChangeAspect="1"/>
          </p:cNvPicPr>
          <p:nvPr/>
        </p:nvPicPr>
        <p:blipFill>
          <a:blip r:embed="rId8"/>
          <a:stretch>
            <a:fillRect/>
          </a:stretch>
        </p:blipFill>
        <p:spPr>
          <a:xfrm>
            <a:off x="317902" y="177763"/>
            <a:ext cx="1597984" cy="1316786"/>
          </a:xfrm>
          <a:prstGeom prst="rect">
            <a:avLst/>
          </a:prstGeom>
        </p:spPr>
      </p:pic>
      <p:pic>
        <p:nvPicPr>
          <p:cNvPr id="10" name="Image 9" descr="Une image contenant texte, graphisme, capture d’écran, Graphique&#10;&#10;Description générée automatiquement">
            <a:extLst>
              <a:ext uri="{FF2B5EF4-FFF2-40B4-BE49-F238E27FC236}">
                <a16:creationId xmlns:a16="http://schemas.microsoft.com/office/drawing/2014/main" id="{5C3FA708-292B-D344-9D74-24EAB3120A04}"/>
              </a:ext>
            </a:extLst>
          </p:cNvPr>
          <p:cNvPicPr>
            <a:picLocks noChangeAspect="1"/>
          </p:cNvPicPr>
          <p:nvPr/>
        </p:nvPicPr>
        <p:blipFill>
          <a:blip r:embed="rId9"/>
          <a:stretch>
            <a:fillRect/>
          </a:stretch>
        </p:blipFill>
        <p:spPr>
          <a:xfrm>
            <a:off x="167614" y="5458183"/>
            <a:ext cx="915393" cy="1103952"/>
          </a:xfrm>
          <a:prstGeom prst="rect">
            <a:avLst/>
          </a:prstGeom>
        </p:spPr>
      </p:pic>
      <p:pic>
        <p:nvPicPr>
          <p:cNvPr id="13" name="Image 12" descr="Une image contenant Police, logo, rouge, Graphique&#10;&#10;Description générée automatiquement">
            <a:extLst>
              <a:ext uri="{FF2B5EF4-FFF2-40B4-BE49-F238E27FC236}">
                <a16:creationId xmlns:a16="http://schemas.microsoft.com/office/drawing/2014/main" id="{22FD29B8-6D10-7D49-A1F8-555264493CEB}"/>
              </a:ext>
            </a:extLst>
          </p:cNvPr>
          <p:cNvPicPr>
            <a:picLocks noChangeAspect="1"/>
          </p:cNvPicPr>
          <p:nvPr/>
        </p:nvPicPr>
        <p:blipFill>
          <a:blip r:embed="rId10"/>
          <a:stretch>
            <a:fillRect/>
          </a:stretch>
        </p:blipFill>
        <p:spPr>
          <a:xfrm>
            <a:off x="2313616" y="62941"/>
            <a:ext cx="1821409" cy="1775823"/>
          </a:xfrm>
          <a:prstGeom prst="rect">
            <a:avLst/>
          </a:prstGeom>
        </p:spPr>
      </p:pic>
    </p:spTree>
    <p:extLst>
      <p:ext uri="{BB962C8B-B14F-4D97-AF65-F5344CB8AC3E}">
        <p14:creationId xmlns:p14="http://schemas.microsoft.com/office/powerpoint/2010/main" val="54735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F666E-0037-944D-8115-3F626972B3BA}"/>
              </a:ext>
            </a:extLst>
          </p:cNvPr>
          <p:cNvSpPr>
            <a:spLocks noGrp="1"/>
          </p:cNvSpPr>
          <p:nvPr>
            <p:ph type="title"/>
          </p:nvPr>
        </p:nvSpPr>
        <p:spPr>
          <a:xfrm>
            <a:off x="680321" y="753228"/>
            <a:ext cx="9613861" cy="1080938"/>
          </a:xfrm>
        </p:spPr>
        <p:txBody>
          <a:bodyPr>
            <a:normAutofit/>
          </a:bodyPr>
          <a:lstStyle/>
          <a:p>
            <a:r>
              <a:rPr lang="fr-FR" dirty="0"/>
              <a:t>Quizz.</a:t>
            </a:r>
          </a:p>
        </p:txBody>
      </p:sp>
      <p:sp>
        <p:nvSpPr>
          <p:cNvPr id="3" name="Espace réservé du contenu 2">
            <a:extLst>
              <a:ext uri="{FF2B5EF4-FFF2-40B4-BE49-F238E27FC236}">
                <a16:creationId xmlns:a16="http://schemas.microsoft.com/office/drawing/2014/main" id="{467F1BE0-D564-D94C-A4A4-8CDABFD983DD}"/>
              </a:ext>
            </a:extLst>
          </p:cNvPr>
          <p:cNvSpPr>
            <a:spLocks noGrp="1"/>
          </p:cNvSpPr>
          <p:nvPr>
            <p:ph idx="1"/>
          </p:nvPr>
        </p:nvSpPr>
        <p:spPr>
          <a:xfrm>
            <a:off x="3777672" y="2336873"/>
            <a:ext cx="6516509" cy="4107470"/>
          </a:xfrm>
        </p:spPr>
        <p:txBody>
          <a:bodyPr>
            <a:normAutofit lnSpcReduction="10000"/>
          </a:bodyPr>
          <a:lstStyle/>
          <a:p>
            <a:r>
              <a:rPr lang="fr-FR" dirty="0"/>
              <a:t>1 : Cite 1 records du badminton.</a:t>
            </a:r>
          </a:p>
          <a:p>
            <a:r>
              <a:rPr lang="fr-FR" dirty="0"/>
              <a:t>2 : D’où tient-il son nom. </a:t>
            </a:r>
          </a:p>
          <a:p>
            <a:r>
              <a:rPr lang="fr-FR" dirty="0"/>
              <a:t>3 : En quelle année ce sport </a:t>
            </a:r>
            <a:r>
              <a:rPr lang="fr-FR" dirty="0" err="1"/>
              <a:t>a-t-il</a:t>
            </a:r>
            <a:r>
              <a:rPr lang="fr-FR" dirty="0"/>
              <a:t> été intégré au JO.</a:t>
            </a:r>
          </a:p>
          <a:p>
            <a:r>
              <a:rPr lang="fr-FR" dirty="0"/>
              <a:t>4 : Quelle sont les longueur et largeur du terrain (en simple).</a:t>
            </a:r>
          </a:p>
          <a:p>
            <a:r>
              <a:rPr lang="fr-FR" dirty="0"/>
              <a:t>5 : Cite un grand tournoi.</a:t>
            </a:r>
          </a:p>
          <a:p>
            <a:r>
              <a:rPr lang="fr-FR" dirty="0"/>
              <a:t>6 : Cite un grand joueur (ou joueuse).</a:t>
            </a:r>
          </a:p>
          <a:p>
            <a:r>
              <a:rPr lang="fr-FR" dirty="0"/>
              <a:t>7 : Cite la dernière plume.</a:t>
            </a:r>
          </a:p>
          <a:p>
            <a:r>
              <a:rPr lang="fr-FR" dirty="0"/>
              <a:t>8 : En combien de set se joue </a:t>
            </a:r>
            <a:r>
              <a:rPr lang="fr-FR"/>
              <a:t>un match.</a:t>
            </a:r>
            <a:endParaRPr lang="fr-FR" dirty="0"/>
          </a:p>
        </p:txBody>
      </p:sp>
      <p:pic>
        <p:nvPicPr>
          <p:cNvPr id="5" name="Image 4" descr="Une image contenant émoticône, smiley, jaune, sourire&#10;&#10;Description générée automatiquement">
            <a:extLst>
              <a:ext uri="{FF2B5EF4-FFF2-40B4-BE49-F238E27FC236}">
                <a16:creationId xmlns:a16="http://schemas.microsoft.com/office/drawing/2014/main" id="{4E673E81-D81B-644F-AA2F-6E31ACC61255}"/>
              </a:ext>
            </a:extLst>
          </p:cNvPr>
          <p:cNvPicPr>
            <a:picLocks noChangeAspect="1"/>
          </p:cNvPicPr>
          <p:nvPr/>
        </p:nvPicPr>
        <p:blipFill>
          <a:blip r:embed="rId2"/>
          <a:stretch>
            <a:fillRect/>
          </a:stretch>
        </p:blipFill>
        <p:spPr>
          <a:xfrm>
            <a:off x="794325" y="2715469"/>
            <a:ext cx="2692907" cy="284159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9929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2"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6"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8"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16">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8">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23" name="Rectangle 22">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re 1">
            <a:extLst>
              <a:ext uri="{FF2B5EF4-FFF2-40B4-BE49-F238E27FC236}">
                <a16:creationId xmlns:a16="http://schemas.microsoft.com/office/drawing/2014/main" id="{9A3776C5-01F8-2649-B1D8-8B59BF902C45}"/>
              </a:ext>
            </a:extLst>
          </p:cNvPr>
          <p:cNvSpPr>
            <a:spLocks noGrp="1"/>
          </p:cNvSpPr>
          <p:nvPr>
            <p:ph type="title"/>
          </p:nvPr>
        </p:nvSpPr>
        <p:spPr>
          <a:xfrm>
            <a:off x="4063113" y="1997765"/>
            <a:ext cx="5872891" cy="2696635"/>
          </a:xfrm>
        </p:spPr>
        <p:txBody>
          <a:bodyPr vert="horz" lIns="91440" tIns="45720" rIns="91440" bIns="45720" rtlCol="0" anchor="b">
            <a:normAutofit/>
          </a:bodyPr>
          <a:lstStyle/>
          <a:p>
            <a:pPr algn="r"/>
            <a:r>
              <a:rPr lang="en-US" sz="6000">
                <a:solidFill>
                  <a:srgbClr val="FFFFFF"/>
                </a:solidFill>
              </a:rPr>
              <a:t>              Merci de m’avoir écouté.</a:t>
            </a:r>
          </a:p>
        </p:txBody>
      </p:sp>
      <p:pic>
        <p:nvPicPr>
          <p:cNvPr id="25" name="Picture 24">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27" name="Rectangle 26">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1C90A-923D-8D4C-A112-F044D50A36B7}"/>
              </a:ext>
            </a:extLst>
          </p:cNvPr>
          <p:cNvSpPr>
            <a:spLocks noGrp="1"/>
          </p:cNvSpPr>
          <p:nvPr>
            <p:ph type="title"/>
          </p:nvPr>
        </p:nvSpPr>
        <p:spPr>
          <a:xfrm>
            <a:off x="680321" y="753228"/>
            <a:ext cx="9613861" cy="1075572"/>
          </a:xfrm>
        </p:spPr>
        <p:txBody>
          <a:bodyPr>
            <a:normAutofit/>
          </a:bodyPr>
          <a:lstStyle/>
          <a:p>
            <a:pPr algn="ctr"/>
            <a:r>
              <a:rPr lang="fr-FR" sz="5400" dirty="0"/>
              <a:t>Sommaire.</a:t>
            </a:r>
          </a:p>
        </p:txBody>
      </p:sp>
      <p:sp>
        <p:nvSpPr>
          <p:cNvPr id="3" name="Espace réservé du contenu 2">
            <a:extLst>
              <a:ext uri="{FF2B5EF4-FFF2-40B4-BE49-F238E27FC236}">
                <a16:creationId xmlns:a16="http://schemas.microsoft.com/office/drawing/2014/main" id="{DA48BDF7-97BD-634D-B2C3-DE7B4676806D}"/>
              </a:ext>
            </a:extLst>
          </p:cNvPr>
          <p:cNvSpPr>
            <a:spLocks noGrp="1"/>
          </p:cNvSpPr>
          <p:nvPr>
            <p:ph idx="1"/>
          </p:nvPr>
        </p:nvSpPr>
        <p:spPr>
          <a:xfrm>
            <a:off x="680321" y="2050742"/>
            <a:ext cx="9613861" cy="4807258"/>
          </a:xfrm>
        </p:spPr>
        <p:txBody>
          <a:bodyPr>
            <a:normAutofit/>
          </a:bodyPr>
          <a:lstStyle/>
          <a:p>
            <a:pPr marL="457200" indent="-457200">
              <a:buFont typeface="+mj-lt"/>
              <a:buAutoNum type="arabicPeriod"/>
            </a:pPr>
            <a:r>
              <a:rPr lang="fr-FR" dirty="0"/>
              <a:t>L’Histoire du badminton.</a:t>
            </a:r>
          </a:p>
          <a:p>
            <a:pPr marL="457200" indent="-457200">
              <a:buFont typeface="+mj-lt"/>
              <a:buAutoNum type="arabicPeriod"/>
            </a:pPr>
            <a:r>
              <a:rPr lang="fr-FR" dirty="0"/>
              <a:t>Les règles du badminton.</a:t>
            </a:r>
          </a:p>
          <a:p>
            <a:pPr marL="457200" indent="-457200">
              <a:buFont typeface="+mj-lt"/>
              <a:buAutoNum type="arabicPeriod"/>
            </a:pPr>
            <a:r>
              <a:rPr lang="fr-FR" dirty="0"/>
              <a:t>Le terrain de badminton.</a:t>
            </a:r>
          </a:p>
          <a:p>
            <a:pPr marL="457200" indent="-457200">
              <a:buFont typeface="+mj-lt"/>
              <a:buAutoNum type="arabicPeriod"/>
            </a:pPr>
            <a:r>
              <a:rPr lang="fr-FR" dirty="0"/>
              <a:t>Présentation du matériel.</a:t>
            </a:r>
          </a:p>
          <a:p>
            <a:pPr marL="457200" indent="-457200">
              <a:buFont typeface="+mj-lt"/>
              <a:buAutoNum type="arabicPeriod"/>
            </a:pPr>
            <a:r>
              <a:rPr lang="fr-FR" dirty="0"/>
              <a:t>Les grands tournois.</a:t>
            </a:r>
          </a:p>
          <a:p>
            <a:pPr marL="457200" indent="-457200">
              <a:buFont typeface="+mj-lt"/>
              <a:buAutoNum type="arabicPeriod"/>
            </a:pPr>
            <a:r>
              <a:rPr lang="fr-FR" dirty="0"/>
              <a:t>Les grands joueurs.</a:t>
            </a:r>
          </a:p>
          <a:p>
            <a:pPr marL="457200" indent="-457200">
              <a:buFont typeface="+mj-lt"/>
              <a:buAutoNum type="arabicPeriod"/>
            </a:pPr>
            <a:r>
              <a:rPr lang="fr-FR" dirty="0"/>
              <a:t>Les plumes.</a:t>
            </a:r>
          </a:p>
          <a:p>
            <a:pPr marL="457200" indent="-457200">
              <a:buFont typeface="+mj-lt"/>
              <a:buAutoNum type="arabicPeriod"/>
            </a:pPr>
            <a:r>
              <a:rPr lang="fr-FR" dirty="0"/>
              <a:t>Les records.</a:t>
            </a:r>
          </a:p>
          <a:p>
            <a:pPr marL="457200" indent="-457200">
              <a:buFont typeface="+mj-lt"/>
              <a:buAutoNum type="arabicPeriod"/>
            </a:pPr>
            <a:r>
              <a:rPr lang="fr-FR" dirty="0"/>
              <a:t>Quizz.</a:t>
            </a:r>
          </a:p>
        </p:txBody>
      </p:sp>
    </p:spTree>
    <p:extLst>
      <p:ext uri="{BB962C8B-B14F-4D97-AF65-F5344CB8AC3E}">
        <p14:creationId xmlns:p14="http://schemas.microsoft.com/office/powerpoint/2010/main" val="125783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1DCB0-DFA3-F148-A629-22D3B925F612}"/>
              </a:ext>
            </a:extLst>
          </p:cNvPr>
          <p:cNvSpPr>
            <a:spLocks noGrp="1"/>
          </p:cNvSpPr>
          <p:nvPr>
            <p:ph type="title"/>
          </p:nvPr>
        </p:nvSpPr>
        <p:spPr>
          <a:xfrm>
            <a:off x="680321" y="753228"/>
            <a:ext cx="9613861" cy="1080938"/>
          </a:xfrm>
        </p:spPr>
        <p:txBody>
          <a:bodyPr>
            <a:normAutofit/>
          </a:bodyPr>
          <a:lstStyle/>
          <a:p>
            <a:r>
              <a:rPr lang="fr-FR" dirty="0"/>
              <a:t>                 Histoire Du Badminton.</a:t>
            </a:r>
          </a:p>
        </p:txBody>
      </p:sp>
      <p:sp>
        <p:nvSpPr>
          <p:cNvPr id="3" name="Espace réservé du contenu 2">
            <a:extLst>
              <a:ext uri="{FF2B5EF4-FFF2-40B4-BE49-F238E27FC236}">
                <a16:creationId xmlns:a16="http://schemas.microsoft.com/office/drawing/2014/main" id="{04615B3B-6AB2-7640-A662-F8849C92733F}"/>
              </a:ext>
            </a:extLst>
          </p:cNvPr>
          <p:cNvSpPr>
            <a:spLocks noGrp="1"/>
          </p:cNvSpPr>
          <p:nvPr>
            <p:ph idx="1"/>
          </p:nvPr>
        </p:nvSpPr>
        <p:spPr>
          <a:xfrm>
            <a:off x="3777672" y="2336873"/>
            <a:ext cx="6516509" cy="3599316"/>
          </a:xfrm>
        </p:spPr>
        <p:txBody>
          <a:bodyPr>
            <a:normAutofit/>
          </a:bodyPr>
          <a:lstStyle/>
          <a:p>
            <a:r>
              <a:rPr lang="fr-FR" sz="1500" dirty="0"/>
              <a:t>Il y a plein d’ancêtres du badminton. Mais, le vrai badminton </a:t>
            </a:r>
            <a:r>
              <a:rPr lang="fr-FR" sz="1500" dirty="0" err="1"/>
              <a:t>obtenit</a:t>
            </a:r>
            <a:r>
              <a:rPr lang="fr-FR" sz="1500" dirty="0"/>
              <a:t> ses règles en 1873. Des officiers anglais voulurent jouer au </a:t>
            </a:r>
            <a:r>
              <a:rPr lang="fr-FR" sz="1500" dirty="0" err="1"/>
              <a:t>poona</a:t>
            </a:r>
            <a:r>
              <a:rPr lang="fr-FR" sz="1500" dirty="0"/>
              <a:t> (un jeu avec une raquette et une balle légère). Sauf qu’ils n’avaient plus de balle. Alors, ils prirent un bouchon de champagne auquel ils mirent des plumes.</a:t>
            </a:r>
          </a:p>
          <a:p>
            <a:r>
              <a:rPr lang="fr-FR" sz="1500" dirty="0"/>
              <a:t> Il porte le nom de sa ville de création, Badminton, en Angleterre. C’est là que le badminton a été codifié. Sur les bases de pratiques plus anciennes en Europe et en Asie.</a:t>
            </a:r>
          </a:p>
          <a:p>
            <a:r>
              <a:rPr lang="fr-FR" sz="1500" dirty="0"/>
              <a:t> Ils firent alors connaitre leur jeu. Les premiers tournois en France s’organisèrent en 1908.</a:t>
            </a:r>
          </a:p>
          <a:p>
            <a:r>
              <a:rPr lang="fr-FR" sz="1500" dirty="0"/>
              <a:t> En 1934 la fédération internationale (IBF) de badminton est créée.</a:t>
            </a:r>
          </a:p>
          <a:p>
            <a:r>
              <a:rPr lang="fr-FR" sz="1500" dirty="0"/>
              <a:t>Son apparition aux jeux olympiques fut en 1992 (ceux de Barcelone).</a:t>
            </a:r>
          </a:p>
          <a:p>
            <a:pPr marL="0" indent="0">
              <a:buNone/>
            </a:pPr>
            <a:r>
              <a:rPr lang="fr-FR" sz="1500" dirty="0"/>
              <a:t> </a:t>
            </a:r>
          </a:p>
        </p:txBody>
      </p:sp>
      <p:pic>
        <p:nvPicPr>
          <p:cNvPr id="5" name="Image 4" descr="Une image contenant peinture, habits, chaussures, personne&#10;&#10;Description générée automatiquement">
            <a:extLst>
              <a:ext uri="{FF2B5EF4-FFF2-40B4-BE49-F238E27FC236}">
                <a16:creationId xmlns:a16="http://schemas.microsoft.com/office/drawing/2014/main" id="{A67E0C94-5506-A541-91DA-FAB3092CC697}"/>
              </a:ext>
            </a:extLst>
          </p:cNvPr>
          <p:cNvPicPr>
            <a:picLocks noChangeAspect="1"/>
          </p:cNvPicPr>
          <p:nvPr/>
        </p:nvPicPr>
        <p:blipFill>
          <a:blip r:embed="rId2"/>
          <a:srcRect r="229"/>
          <a:stretch>
            <a:fillRect/>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4469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4A16C252-6318-3849-B543-353503888C16}"/>
              </a:ext>
            </a:extLst>
          </p:cNvPr>
          <p:cNvSpPr>
            <a:spLocks noGrp="1"/>
          </p:cNvSpPr>
          <p:nvPr>
            <p:ph type="title"/>
          </p:nvPr>
        </p:nvSpPr>
        <p:spPr>
          <a:xfrm>
            <a:off x="680321" y="753228"/>
            <a:ext cx="7087552" cy="1080938"/>
          </a:xfrm>
        </p:spPr>
        <p:txBody>
          <a:bodyPr>
            <a:normAutofit/>
          </a:bodyPr>
          <a:lstStyle/>
          <a:p>
            <a:r>
              <a:rPr lang="fr-FR" dirty="0"/>
              <a:t>                 Les Règles.</a:t>
            </a:r>
          </a:p>
        </p:txBody>
      </p:sp>
      <p:pic>
        <p:nvPicPr>
          <p:cNvPr id="18" name="Picture 1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Espace réservé du contenu 2">
            <a:extLst>
              <a:ext uri="{FF2B5EF4-FFF2-40B4-BE49-F238E27FC236}">
                <a16:creationId xmlns:a16="http://schemas.microsoft.com/office/drawing/2014/main" id="{10B5327B-EE4E-D543-9628-86CF254697FA}"/>
              </a:ext>
            </a:extLst>
          </p:cNvPr>
          <p:cNvSpPr>
            <a:spLocks noGrp="1"/>
          </p:cNvSpPr>
          <p:nvPr>
            <p:ph idx="1"/>
          </p:nvPr>
        </p:nvSpPr>
        <p:spPr>
          <a:xfrm>
            <a:off x="680321" y="2336873"/>
            <a:ext cx="6423211" cy="3599316"/>
          </a:xfrm>
        </p:spPr>
        <p:txBody>
          <a:bodyPr>
            <a:normAutofit fontScale="92500"/>
          </a:bodyPr>
          <a:lstStyle/>
          <a:p>
            <a:r>
              <a:rPr lang="fr-FR" sz="2000" dirty="0"/>
              <a:t>Il faut envoyer le volant dans le camp de l’adversaire. Et le volant doit arriver sur le terrain de l’adversaire.</a:t>
            </a:r>
          </a:p>
          <a:p>
            <a:r>
              <a:rPr lang="fr-FR" sz="2000" dirty="0"/>
              <a:t>On a le droit de toucher le volant qu’une fois et il ne doit pas rebondir sur le sol.</a:t>
            </a:r>
          </a:p>
          <a:p>
            <a:r>
              <a:rPr lang="fr-FR" sz="2000" dirty="0"/>
              <a:t>Notre raquette et nous ne devons pas toucher le filet.</a:t>
            </a:r>
          </a:p>
          <a:p>
            <a:r>
              <a:rPr lang="fr-FR" sz="2000" dirty="0"/>
              <a:t>Le service ne s’effectue pas dans la zone avant du terrain. On ne peut servir qu’en dessous du coude de l’adversaire. On a 5 secondes pour servir.</a:t>
            </a:r>
          </a:p>
          <a:p>
            <a:r>
              <a:rPr lang="fr-FR" sz="2000" dirty="0"/>
              <a:t>Un set se joue en 21 points mais si il n’y a pas 2 points d’écart ça continue (jusqu’à 30). Il faut 2 sets pour gagner.</a:t>
            </a:r>
          </a:p>
        </p:txBody>
      </p:sp>
      <p:pic>
        <p:nvPicPr>
          <p:cNvPr id="5" name="Image 4" descr="Une image contenant personne, habits, Sport de raquette, table de tennis de table&#10;&#10;Description générée automatiquement">
            <a:extLst>
              <a:ext uri="{FF2B5EF4-FFF2-40B4-BE49-F238E27FC236}">
                <a16:creationId xmlns:a16="http://schemas.microsoft.com/office/drawing/2014/main" id="{AA6D2A84-77A0-8F4E-B396-24DD32055EC6}"/>
              </a:ext>
            </a:extLst>
          </p:cNvPr>
          <p:cNvPicPr>
            <a:picLocks noChangeAspect="1"/>
          </p:cNvPicPr>
          <p:nvPr/>
        </p:nvPicPr>
        <p:blipFill>
          <a:blip r:embed="rId4"/>
          <a:stretch>
            <a:fillRect/>
          </a:stretch>
        </p:blipFill>
        <p:spPr>
          <a:xfrm>
            <a:off x="8187091" y="640264"/>
            <a:ext cx="3358478" cy="557747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3176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DB524-3539-5D40-9F4A-7240AC76AA0A}"/>
              </a:ext>
            </a:extLst>
          </p:cNvPr>
          <p:cNvSpPr>
            <a:spLocks noGrp="1"/>
          </p:cNvSpPr>
          <p:nvPr>
            <p:ph type="title"/>
          </p:nvPr>
        </p:nvSpPr>
        <p:spPr>
          <a:xfrm>
            <a:off x="680321" y="753228"/>
            <a:ext cx="9613861" cy="1080938"/>
          </a:xfrm>
        </p:spPr>
        <p:txBody>
          <a:bodyPr>
            <a:normAutofit/>
          </a:bodyPr>
          <a:lstStyle/>
          <a:p>
            <a:r>
              <a:rPr lang="fr-FR" dirty="0"/>
              <a:t>                         Le Terrain</a:t>
            </a:r>
          </a:p>
        </p:txBody>
      </p:sp>
      <p:sp>
        <p:nvSpPr>
          <p:cNvPr id="3" name="Espace réservé du contenu 2">
            <a:extLst>
              <a:ext uri="{FF2B5EF4-FFF2-40B4-BE49-F238E27FC236}">
                <a16:creationId xmlns:a16="http://schemas.microsoft.com/office/drawing/2014/main" id="{745698C1-F88B-1548-ABB7-EC8F0E13AB08}"/>
              </a:ext>
            </a:extLst>
          </p:cNvPr>
          <p:cNvSpPr>
            <a:spLocks noGrp="1"/>
          </p:cNvSpPr>
          <p:nvPr>
            <p:ph idx="1"/>
          </p:nvPr>
        </p:nvSpPr>
        <p:spPr>
          <a:xfrm>
            <a:off x="680321" y="2336873"/>
            <a:ext cx="5211977" cy="3599316"/>
          </a:xfrm>
        </p:spPr>
        <p:txBody>
          <a:bodyPr>
            <a:normAutofit/>
          </a:bodyPr>
          <a:lstStyle/>
          <a:p>
            <a:r>
              <a:rPr lang="fr-FR" sz="2000" dirty="0"/>
              <a:t>Il est rectangulaire. Il fait 13,40 mètres de longueurs et 5,18 mètres de largeurs. Il n’y a pas de couloir de côté en simple.</a:t>
            </a:r>
          </a:p>
          <a:p>
            <a:r>
              <a:rPr lang="fr-FR" sz="2000" dirty="0"/>
              <a:t>En double : il fait la même longueur, mais la largeur passe à 6,10 mètres (Il fait donc 81 mètres carré.).</a:t>
            </a:r>
          </a:p>
          <a:p>
            <a:r>
              <a:rPr lang="fr-FR" sz="2000" dirty="0"/>
              <a:t>La zone centrale fait 3,88 mètres de longueur, la zone avant 1,98 mètres et les couloirs 42 cm. Les lignes font 4 cm de large. </a:t>
            </a:r>
          </a:p>
        </p:txBody>
      </p:sp>
      <p:pic>
        <p:nvPicPr>
          <p:cNvPr id="7" name="Image 6" descr="Une image contenant croquis, échelle, ligne, Parallèle&#10;&#10;Description générée automatiquement">
            <a:extLst>
              <a:ext uri="{FF2B5EF4-FFF2-40B4-BE49-F238E27FC236}">
                <a16:creationId xmlns:a16="http://schemas.microsoft.com/office/drawing/2014/main" id="{C1D62E97-6617-9F40-B765-2EC2B08735AA}"/>
              </a:ext>
            </a:extLst>
          </p:cNvPr>
          <p:cNvPicPr>
            <a:picLocks noChangeAspect="1"/>
          </p:cNvPicPr>
          <p:nvPr/>
        </p:nvPicPr>
        <p:blipFill>
          <a:blip r:embed="rId2"/>
          <a:srcRect l="5793" r="9417"/>
          <a:stretch>
            <a:fillRect/>
          </a:stretch>
        </p:blipFill>
        <p:spPr>
          <a:xfrm>
            <a:off x="6317103" y="2336872"/>
            <a:ext cx="2692907" cy="3598789"/>
          </a:xfrm>
          <a:prstGeom prst="rect">
            <a:avLst/>
          </a:prstGeom>
          <a:ln>
            <a:noFill/>
          </a:ln>
          <a:effectLst>
            <a:outerShdw blurRad="76200" dist="63500" dir="5040000" algn="tl" rotWithShape="0">
              <a:srgbClr val="000000">
                <a:alpha val="41000"/>
              </a:srgbClr>
            </a:outerShdw>
          </a:effectLst>
        </p:spPr>
      </p:pic>
      <p:pic>
        <p:nvPicPr>
          <p:cNvPr id="5" name="Image 4" descr="Une image contenant compétition sportive, sport, personne, badminton&#10;&#10;Description générée automatiquement">
            <a:extLst>
              <a:ext uri="{FF2B5EF4-FFF2-40B4-BE49-F238E27FC236}">
                <a16:creationId xmlns:a16="http://schemas.microsoft.com/office/drawing/2014/main" id="{F348462E-6A96-6744-966B-5989D9B9E794}"/>
              </a:ext>
            </a:extLst>
          </p:cNvPr>
          <p:cNvPicPr>
            <a:picLocks noChangeAspect="1"/>
          </p:cNvPicPr>
          <p:nvPr/>
        </p:nvPicPr>
        <p:blipFill>
          <a:blip r:embed="rId3"/>
          <a:srcRect l="21141" r="22622"/>
          <a:stretch>
            <a:fillRect/>
          </a:stretch>
        </p:blipFill>
        <p:spPr>
          <a:xfrm>
            <a:off x="9209664"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5729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36E867-734C-D443-B95C-855240C96757}"/>
              </a:ext>
            </a:extLst>
          </p:cNvPr>
          <p:cNvSpPr>
            <a:spLocks noGrp="1"/>
          </p:cNvSpPr>
          <p:nvPr>
            <p:ph type="title"/>
          </p:nvPr>
        </p:nvSpPr>
        <p:spPr>
          <a:xfrm>
            <a:off x="680321" y="753228"/>
            <a:ext cx="9613861" cy="1080938"/>
          </a:xfrm>
        </p:spPr>
        <p:txBody>
          <a:bodyPr>
            <a:normAutofit/>
          </a:bodyPr>
          <a:lstStyle/>
          <a:p>
            <a:r>
              <a:rPr lang="fr-FR" dirty="0"/>
              <a:t>                    Les Grands Tournois.</a:t>
            </a:r>
          </a:p>
        </p:txBody>
      </p:sp>
      <p:sp>
        <p:nvSpPr>
          <p:cNvPr id="3" name="Espace réservé du contenu 2">
            <a:extLst>
              <a:ext uri="{FF2B5EF4-FFF2-40B4-BE49-F238E27FC236}">
                <a16:creationId xmlns:a16="http://schemas.microsoft.com/office/drawing/2014/main" id="{204BCB85-308C-264A-A2DC-DB932B920289}"/>
              </a:ext>
            </a:extLst>
          </p:cNvPr>
          <p:cNvSpPr>
            <a:spLocks noGrp="1"/>
          </p:cNvSpPr>
          <p:nvPr>
            <p:ph idx="1"/>
          </p:nvPr>
        </p:nvSpPr>
        <p:spPr>
          <a:xfrm>
            <a:off x="680322" y="2336873"/>
            <a:ext cx="4931045" cy="3599316"/>
          </a:xfrm>
        </p:spPr>
        <p:txBody>
          <a:bodyPr>
            <a:normAutofit/>
          </a:bodyPr>
          <a:lstStyle/>
          <a:p>
            <a:r>
              <a:rPr lang="fr-FR" sz="1700" dirty="0"/>
              <a:t>Il faut savoir qu’ils sont organisés par la BWF (Badminton Word </a:t>
            </a:r>
            <a:r>
              <a:rPr lang="fr-FR" sz="1700" dirty="0" err="1"/>
              <a:t>Federation</a:t>
            </a:r>
            <a:r>
              <a:rPr lang="fr-FR" sz="1700" dirty="0"/>
              <a:t>). Pour ceux qui jouent en individuel la compétition a lieu tous les ans sauf les années de JO. Pour ceux en double elle a lieu tous les 2 ans (les années impaires). Et pour ceux qui jouent en double mixte elle a aussi lieu tous les deux ans (les années paires). Il y a aussi les JO. Mais malheureusement la France n’a jamais gagné de médaille. Il y a aussi le championnat d’Asie. C’est le plus grand championnat continental car c’est en Asie que sont les meilleurs joueurs. Chaque tournoi rapporte des points au classement mondial. </a:t>
            </a:r>
          </a:p>
        </p:txBody>
      </p:sp>
      <p:pic>
        <p:nvPicPr>
          <p:cNvPr id="5" name="Image 4" descr="Une image contenant Police, logo, rouge, Graphique&#10;&#10;Description générée automatiquement">
            <a:extLst>
              <a:ext uri="{FF2B5EF4-FFF2-40B4-BE49-F238E27FC236}">
                <a16:creationId xmlns:a16="http://schemas.microsoft.com/office/drawing/2014/main" id="{C5F02BBE-BED9-A440-8BB5-5D4F5F2B4C31}"/>
              </a:ext>
            </a:extLst>
          </p:cNvPr>
          <p:cNvPicPr>
            <a:picLocks noChangeAspect="1"/>
          </p:cNvPicPr>
          <p:nvPr/>
        </p:nvPicPr>
        <p:blipFill>
          <a:blip r:embed="rId2"/>
          <a:stretch>
            <a:fillRect/>
          </a:stretch>
        </p:blipFill>
        <p:spPr>
          <a:xfrm>
            <a:off x="6223110" y="2336800"/>
            <a:ext cx="3943959"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8287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1A336-E999-E44E-8AAF-BF9D2DA80C07}"/>
              </a:ext>
            </a:extLst>
          </p:cNvPr>
          <p:cNvSpPr>
            <a:spLocks noGrp="1"/>
          </p:cNvSpPr>
          <p:nvPr>
            <p:ph type="title"/>
          </p:nvPr>
        </p:nvSpPr>
        <p:spPr>
          <a:xfrm>
            <a:off x="680321" y="753228"/>
            <a:ext cx="9613861" cy="1080938"/>
          </a:xfrm>
        </p:spPr>
        <p:txBody>
          <a:bodyPr>
            <a:normAutofit/>
          </a:bodyPr>
          <a:lstStyle/>
          <a:p>
            <a:r>
              <a:rPr lang="fr-FR"/>
              <a:t>                  Les Grands Joueurs.</a:t>
            </a:r>
            <a:endParaRPr lang="fr-FR" dirty="0"/>
          </a:p>
        </p:txBody>
      </p:sp>
      <p:sp>
        <p:nvSpPr>
          <p:cNvPr id="3" name="Espace réservé du contenu 2">
            <a:extLst>
              <a:ext uri="{FF2B5EF4-FFF2-40B4-BE49-F238E27FC236}">
                <a16:creationId xmlns:a16="http://schemas.microsoft.com/office/drawing/2014/main" id="{676AE678-F7AF-FA4B-8877-63DE61608291}"/>
              </a:ext>
            </a:extLst>
          </p:cNvPr>
          <p:cNvSpPr>
            <a:spLocks noGrp="1"/>
          </p:cNvSpPr>
          <p:nvPr>
            <p:ph idx="1"/>
          </p:nvPr>
        </p:nvSpPr>
        <p:spPr>
          <a:xfrm>
            <a:off x="680321" y="2336873"/>
            <a:ext cx="5211977" cy="3599316"/>
          </a:xfrm>
        </p:spPr>
        <p:txBody>
          <a:bodyPr>
            <a:normAutofit lnSpcReduction="10000"/>
          </a:bodyPr>
          <a:lstStyle/>
          <a:p>
            <a:r>
              <a:rPr lang="fr-FR" sz="1900" dirty="0"/>
              <a:t>Il y a </a:t>
            </a:r>
            <a:r>
              <a:rPr lang="fr-FR" sz="1900" dirty="0" err="1"/>
              <a:t>Kunlavut</a:t>
            </a:r>
            <a:r>
              <a:rPr lang="fr-FR" sz="1900" dirty="0"/>
              <a:t> </a:t>
            </a:r>
            <a:r>
              <a:rPr lang="fr-FR" sz="1900" dirty="0" err="1"/>
              <a:t>Vitidsarn</a:t>
            </a:r>
            <a:r>
              <a:rPr lang="fr-FR" sz="1900" dirty="0"/>
              <a:t> (</a:t>
            </a:r>
            <a:r>
              <a:rPr lang="fr-FR" sz="1900" dirty="0" err="1"/>
              <a:t>thailandais</a:t>
            </a:r>
            <a:r>
              <a:rPr lang="fr-FR" sz="1900" dirty="0"/>
              <a:t>), qui est le meilleur joueur en simple. Il a été finaliste des mondiaux en 2022 et vainqueur l’année suivante (sur le score de 2 sets à 0). Et il a eu la médaille d’argent au JO. En jeune il a gagné 3 mondiaux. Et en championnat d’Asie jeune une troisième, une deuxième et une première place.</a:t>
            </a:r>
          </a:p>
          <a:p>
            <a:r>
              <a:rPr lang="fr-FR" sz="1900" dirty="0"/>
              <a:t>La meilleure en féminin c’est Carolina Marin (espagnole). Elle a gagné 3 championnats au monde, 7 européens et les JO 2016. Elle a gagné 38 titres en tout. Elle a aussi gagné 3 grands titres en jeune. Et plein de BWF etc…</a:t>
            </a:r>
          </a:p>
        </p:txBody>
      </p:sp>
      <p:pic>
        <p:nvPicPr>
          <p:cNvPr id="5" name="Image 4" descr="Une image contenant Visage humain, personne, Menton, homme&#10;&#10;Description générée automatiquement">
            <a:extLst>
              <a:ext uri="{FF2B5EF4-FFF2-40B4-BE49-F238E27FC236}">
                <a16:creationId xmlns:a16="http://schemas.microsoft.com/office/drawing/2014/main" id="{A0A8C214-09E4-D041-B122-E98FEA00B8D7}"/>
              </a:ext>
            </a:extLst>
          </p:cNvPr>
          <p:cNvPicPr>
            <a:picLocks noChangeAspect="1"/>
          </p:cNvPicPr>
          <p:nvPr/>
        </p:nvPicPr>
        <p:blipFill>
          <a:blip r:embed="rId2"/>
          <a:srcRect l="9910" r="12970" b="-2"/>
          <a:stretch>
            <a:fillRect/>
          </a:stretch>
        </p:blipFill>
        <p:spPr>
          <a:xfrm>
            <a:off x="6317103" y="2336872"/>
            <a:ext cx="2692907" cy="3598789"/>
          </a:xfrm>
          <a:prstGeom prst="rect">
            <a:avLst/>
          </a:prstGeom>
          <a:ln>
            <a:noFill/>
          </a:ln>
          <a:effectLst>
            <a:outerShdw blurRad="76200" dist="63500" dir="5040000" algn="tl" rotWithShape="0">
              <a:srgbClr val="000000">
                <a:alpha val="41000"/>
              </a:srgbClr>
            </a:outerShdw>
          </a:effectLst>
        </p:spPr>
      </p:pic>
      <p:pic>
        <p:nvPicPr>
          <p:cNvPr id="7" name="Image 6" descr="Une image contenant sport, compétition sportive, personne, badminton&#10;&#10;Description générée automatiquement">
            <a:extLst>
              <a:ext uri="{FF2B5EF4-FFF2-40B4-BE49-F238E27FC236}">
                <a16:creationId xmlns:a16="http://schemas.microsoft.com/office/drawing/2014/main" id="{14B69546-B279-CA4D-8BB4-CAC011E865A6}"/>
              </a:ext>
            </a:extLst>
          </p:cNvPr>
          <p:cNvPicPr>
            <a:picLocks noChangeAspect="1"/>
          </p:cNvPicPr>
          <p:nvPr/>
        </p:nvPicPr>
        <p:blipFill>
          <a:blip r:embed="rId3"/>
          <a:srcRect l="37623" r="8128" b="3"/>
          <a:stretch>
            <a:fillRect/>
          </a:stretch>
        </p:blipFill>
        <p:spPr>
          <a:xfrm>
            <a:off x="9209664"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5128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57A36-9DF1-074F-BF63-01BE91A7F6F8}"/>
              </a:ext>
            </a:extLst>
          </p:cNvPr>
          <p:cNvSpPr>
            <a:spLocks noGrp="1"/>
          </p:cNvSpPr>
          <p:nvPr>
            <p:ph type="title"/>
          </p:nvPr>
        </p:nvSpPr>
        <p:spPr>
          <a:xfrm>
            <a:off x="680321" y="753228"/>
            <a:ext cx="9613861" cy="1080938"/>
          </a:xfrm>
        </p:spPr>
        <p:txBody>
          <a:bodyPr>
            <a:normAutofit/>
          </a:bodyPr>
          <a:lstStyle/>
          <a:p>
            <a:r>
              <a:rPr lang="fr-FR" dirty="0"/>
              <a:t>                           Les Plumes.</a:t>
            </a:r>
          </a:p>
        </p:txBody>
      </p:sp>
      <p:sp>
        <p:nvSpPr>
          <p:cNvPr id="3" name="Espace réservé du contenu 2">
            <a:extLst>
              <a:ext uri="{FF2B5EF4-FFF2-40B4-BE49-F238E27FC236}">
                <a16:creationId xmlns:a16="http://schemas.microsoft.com/office/drawing/2014/main" id="{F278E333-4F4B-624A-BEC3-129643B7027A}"/>
              </a:ext>
            </a:extLst>
          </p:cNvPr>
          <p:cNvSpPr>
            <a:spLocks noGrp="1"/>
          </p:cNvSpPr>
          <p:nvPr>
            <p:ph idx="1"/>
          </p:nvPr>
        </p:nvSpPr>
        <p:spPr>
          <a:xfrm>
            <a:off x="3777672" y="2336873"/>
            <a:ext cx="6516509" cy="3599316"/>
          </a:xfrm>
        </p:spPr>
        <p:txBody>
          <a:bodyPr>
            <a:normAutofit/>
          </a:bodyPr>
          <a:lstStyle/>
          <a:p>
            <a:r>
              <a:rPr lang="fr-FR" dirty="0"/>
              <a:t>C’est la même chose que les ceintures au judo. Ce sont des évaluations pour voir si vous passez au niveau supérieur.</a:t>
            </a:r>
          </a:p>
          <a:p>
            <a:r>
              <a:rPr lang="fr-FR" dirty="0"/>
              <a:t>Il y a 5 niveaux. La plume blanche (pour les tous petits), la jaune, la verte, la bleue, et la rouge. Il faut au moins 35 sur 50. Sauf pour la rouge où il faut 30 sur 40.</a:t>
            </a:r>
          </a:p>
        </p:txBody>
      </p:sp>
      <p:pic>
        <p:nvPicPr>
          <p:cNvPr id="5" name="Image 4" descr="Une image contenant texte, graphisme, capture d’écran, Graphique&#10;&#10;Description générée automatiquement">
            <a:extLst>
              <a:ext uri="{FF2B5EF4-FFF2-40B4-BE49-F238E27FC236}">
                <a16:creationId xmlns:a16="http://schemas.microsoft.com/office/drawing/2014/main" id="{878931AD-F98E-3547-B0DA-14B8EF3B7FBB}"/>
              </a:ext>
            </a:extLst>
          </p:cNvPr>
          <p:cNvPicPr>
            <a:picLocks noChangeAspect="1"/>
          </p:cNvPicPr>
          <p:nvPr/>
        </p:nvPicPr>
        <p:blipFill>
          <a:blip r:embed="rId2"/>
          <a:stretch>
            <a:fillRect/>
          </a:stretch>
        </p:blipFill>
        <p:spPr>
          <a:xfrm>
            <a:off x="993665" y="2336872"/>
            <a:ext cx="229422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4336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7BE38-5487-8549-AA73-02381C04BA55}"/>
              </a:ext>
            </a:extLst>
          </p:cNvPr>
          <p:cNvSpPr>
            <a:spLocks noGrp="1"/>
          </p:cNvSpPr>
          <p:nvPr>
            <p:ph type="title"/>
          </p:nvPr>
        </p:nvSpPr>
        <p:spPr/>
        <p:txBody>
          <a:bodyPr/>
          <a:lstStyle/>
          <a:p>
            <a:r>
              <a:rPr lang="fr-FR" dirty="0"/>
              <a:t>Les records.</a:t>
            </a:r>
          </a:p>
        </p:txBody>
      </p:sp>
      <p:sp>
        <p:nvSpPr>
          <p:cNvPr id="3" name="Espace réservé du contenu 2">
            <a:extLst>
              <a:ext uri="{FF2B5EF4-FFF2-40B4-BE49-F238E27FC236}">
                <a16:creationId xmlns:a16="http://schemas.microsoft.com/office/drawing/2014/main" id="{7F11F093-9309-B04A-9D76-C121CA54FED9}"/>
              </a:ext>
            </a:extLst>
          </p:cNvPr>
          <p:cNvSpPr>
            <a:spLocks noGrp="1"/>
          </p:cNvSpPr>
          <p:nvPr>
            <p:ph idx="1"/>
          </p:nvPr>
        </p:nvSpPr>
        <p:spPr/>
        <p:txBody>
          <a:bodyPr/>
          <a:lstStyle/>
          <a:p>
            <a:r>
              <a:rPr lang="fr-FR" dirty="0"/>
              <a:t>Les smashs : en compétition officielle (double), </a:t>
            </a:r>
            <a:r>
              <a:rPr lang="fr-FR" dirty="0" err="1"/>
              <a:t>Mads</a:t>
            </a:r>
            <a:r>
              <a:rPr lang="fr-FR" dirty="0"/>
              <a:t> </a:t>
            </a:r>
            <a:r>
              <a:rPr lang="fr-FR" dirty="0" err="1"/>
              <a:t>Pieler</a:t>
            </a:r>
            <a:r>
              <a:rPr lang="fr-FR" dirty="0"/>
              <a:t> Kolding a frappé le volant à une vitesse de 426 km/h. Sinon le record qui n’est pas en match est de 565 km/h. Il était en condition pour battre le record.</a:t>
            </a:r>
          </a:p>
          <a:p>
            <a:r>
              <a:rPr lang="fr-FR" dirty="0"/>
              <a:t>Les échanges : le record c’est déroulé lors d’un match du mondial où 2 athlètes ont réalisé 108 échanges </a:t>
            </a:r>
            <a:r>
              <a:rPr lang="fr-FR" dirty="0" err="1"/>
              <a:t>consécutifes</a:t>
            </a:r>
            <a:r>
              <a:rPr lang="fr-FR" dirty="0"/>
              <a:t> (2 minutes).</a:t>
            </a:r>
          </a:p>
          <a:p>
            <a:endParaRPr lang="fr-FR" dirty="0"/>
          </a:p>
        </p:txBody>
      </p:sp>
    </p:spTree>
    <p:extLst>
      <p:ext uri="{BB962C8B-B14F-4D97-AF65-F5344CB8AC3E}">
        <p14:creationId xmlns:p14="http://schemas.microsoft.com/office/powerpoint/2010/main" val="27817388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356</TotalTime>
  <Words>871</Words>
  <Application>Microsoft Macintosh PowerPoint</Application>
  <PresentationFormat>Grand écran</PresentationFormat>
  <Paragraphs>50</Paragraphs>
  <Slides>11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Trebuchet MS</vt:lpstr>
      <vt:lpstr>Berlin</vt:lpstr>
      <vt:lpstr>    Le Badminton. </vt:lpstr>
      <vt:lpstr>Sommaire.</vt:lpstr>
      <vt:lpstr>                 Histoire Du Badminton.</vt:lpstr>
      <vt:lpstr>                 Les Règles.</vt:lpstr>
      <vt:lpstr>                         Le Terrain</vt:lpstr>
      <vt:lpstr>                    Les Grands Tournois.</vt:lpstr>
      <vt:lpstr>                  Les Grands Joueurs.</vt:lpstr>
      <vt:lpstr>                           Les Plumes.</vt:lpstr>
      <vt:lpstr>Les records.</vt:lpstr>
      <vt:lpstr>Quizz.</vt:lpstr>
      <vt:lpstr>              Merci de m’avoir écouté.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Badminton. </dc:title>
  <dc:creator>PICHENOT Grégoire</dc:creator>
  <cp:lastModifiedBy>PICHENOT Grégoire</cp:lastModifiedBy>
  <cp:revision>52</cp:revision>
  <dcterms:created xsi:type="dcterms:W3CDTF">2025-05-28T10:23:40Z</dcterms:created>
  <dcterms:modified xsi:type="dcterms:W3CDTF">2025-07-02T19:49:23Z</dcterms:modified>
</cp:coreProperties>
</file>