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676" r:id="rId2"/>
  </p:sldMasterIdLst>
  <p:notesMasterIdLst>
    <p:notesMasterId r:id="rId24"/>
  </p:notesMasterIdLst>
  <p:sldIdLst>
    <p:sldId id="258" r:id="rId3"/>
    <p:sldId id="283" r:id="rId4"/>
    <p:sldId id="268" r:id="rId5"/>
    <p:sldId id="256" r:id="rId6"/>
    <p:sldId id="278" r:id="rId7"/>
    <p:sldId id="277" r:id="rId8"/>
    <p:sldId id="259" r:id="rId9"/>
    <p:sldId id="260" r:id="rId10"/>
    <p:sldId id="275" r:id="rId11"/>
    <p:sldId id="261" r:id="rId12"/>
    <p:sldId id="274" r:id="rId13"/>
    <p:sldId id="263" r:id="rId14"/>
    <p:sldId id="276" r:id="rId15"/>
    <p:sldId id="270" r:id="rId16"/>
    <p:sldId id="272" r:id="rId17"/>
    <p:sldId id="257" r:id="rId18"/>
    <p:sldId id="273" r:id="rId19"/>
    <p:sldId id="280" r:id="rId20"/>
    <p:sldId id="264" r:id="rId21"/>
    <p:sldId id="279" r:id="rId22"/>
    <p:sldId id="281" r:id="rId23"/>
  </p:sldIdLst>
  <p:sldSz cx="12192000" cy="6858000"/>
  <p:notesSz cx="6889750" cy="9671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8569461-5DB9-4075-99B5-95F4516E31FA}">
          <p14:sldIdLst>
            <p14:sldId id="258"/>
          </p14:sldIdLst>
        </p14:section>
        <p14:section name="Section sans titre" id="{9228A458-F244-419F-8465-8221F5FFBE22}">
          <p14:sldIdLst>
            <p14:sldId id="283"/>
            <p14:sldId id="268"/>
            <p14:sldId id="256"/>
            <p14:sldId id="278"/>
            <p14:sldId id="277"/>
            <p14:sldId id="259"/>
            <p14:sldId id="260"/>
            <p14:sldId id="275"/>
            <p14:sldId id="261"/>
            <p14:sldId id="274"/>
            <p14:sldId id="263"/>
            <p14:sldId id="276"/>
            <p14:sldId id="270"/>
            <p14:sldId id="272"/>
            <p14:sldId id="257"/>
            <p14:sldId id="273"/>
            <p14:sldId id="280"/>
            <p14:sldId id="264"/>
            <p14:sldId id="279"/>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1" autoAdjust="0"/>
    <p:restoredTop sz="69558" autoAdjust="0"/>
  </p:normalViewPr>
  <p:slideViewPr>
    <p:cSldViewPr snapToGrid="0">
      <p:cViewPr varScale="1">
        <p:scale>
          <a:sx n="106" d="100"/>
          <a:sy n="106" d="100"/>
        </p:scale>
        <p:origin x="16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3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86234" cy="485347"/>
          </a:xfrm>
          <a:prstGeom prst="rect">
            <a:avLst/>
          </a:prstGeom>
        </p:spPr>
        <p:txBody>
          <a:bodyPr vert="horz" lIns="84683" tIns="42341" rIns="84683" bIns="42341" rtlCol="0"/>
          <a:lstStyle>
            <a:lvl1pPr algn="l">
              <a:defRPr sz="1100"/>
            </a:lvl1pPr>
          </a:lstStyle>
          <a:p>
            <a:endParaRPr lang="fr-FR"/>
          </a:p>
        </p:txBody>
      </p:sp>
      <p:sp>
        <p:nvSpPr>
          <p:cNvPr id="3" name="Espace réservé de la date 2"/>
          <p:cNvSpPr>
            <a:spLocks noGrp="1"/>
          </p:cNvSpPr>
          <p:nvPr>
            <p:ph type="dt" idx="1"/>
          </p:nvPr>
        </p:nvSpPr>
        <p:spPr>
          <a:xfrm>
            <a:off x="3902070" y="3"/>
            <a:ext cx="2986234" cy="485347"/>
          </a:xfrm>
          <a:prstGeom prst="rect">
            <a:avLst/>
          </a:prstGeom>
        </p:spPr>
        <p:txBody>
          <a:bodyPr vert="horz" lIns="84683" tIns="42341" rIns="84683" bIns="42341" rtlCol="0"/>
          <a:lstStyle>
            <a:lvl1pPr algn="r">
              <a:defRPr sz="1100"/>
            </a:lvl1pPr>
          </a:lstStyle>
          <a:p>
            <a:fld id="{DE7106C2-32B1-4442-8BEA-1D80D6A6F927}" type="datetimeFigureOut">
              <a:rPr lang="fr-FR" smtClean="0"/>
              <a:t>08/05/2025</a:t>
            </a:fld>
            <a:endParaRPr lang="fr-FR"/>
          </a:p>
        </p:txBody>
      </p:sp>
      <p:sp>
        <p:nvSpPr>
          <p:cNvPr id="4" name="Espace réservé de l'image des diapositives 3"/>
          <p:cNvSpPr>
            <a:spLocks noGrp="1" noRot="1" noChangeAspect="1"/>
          </p:cNvSpPr>
          <p:nvPr>
            <p:ph type="sldImg" idx="2"/>
          </p:nvPr>
        </p:nvSpPr>
        <p:spPr>
          <a:xfrm>
            <a:off x="542925" y="1209675"/>
            <a:ext cx="5803900" cy="3263900"/>
          </a:xfrm>
          <a:prstGeom prst="rect">
            <a:avLst/>
          </a:prstGeom>
          <a:noFill/>
          <a:ln w="12700">
            <a:solidFill>
              <a:prstClr val="black"/>
            </a:solidFill>
          </a:ln>
        </p:spPr>
        <p:txBody>
          <a:bodyPr vert="horz" lIns="84683" tIns="42341" rIns="84683" bIns="42341" rtlCol="0" anchor="ctr"/>
          <a:lstStyle/>
          <a:p>
            <a:endParaRPr lang="fr-FR"/>
          </a:p>
        </p:txBody>
      </p:sp>
      <p:sp>
        <p:nvSpPr>
          <p:cNvPr id="5" name="Espace réservé des notes 4"/>
          <p:cNvSpPr>
            <a:spLocks noGrp="1"/>
          </p:cNvSpPr>
          <p:nvPr>
            <p:ph type="body" sz="quarter" idx="3"/>
          </p:nvPr>
        </p:nvSpPr>
        <p:spPr>
          <a:xfrm>
            <a:off x="688687" y="4653878"/>
            <a:ext cx="5512379" cy="3808111"/>
          </a:xfrm>
          <a:prstGeom prst="rect">
            <a:avLst/>
          </a:prstGeom>
        </p:spPr>
        <p:txBody>
          <a:bodyPr vert="horz" lIns="84683" tIns="42341" rIns="84683" bIns="4234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85704"/>
            <a:ext cx="2986234" cy="485347"/>
          </a:xfrm>
          <a:prstGeom prst="rect">
            <a:avLst/>
          </a:prstGeom>
        </p:spPr>
        <p:txBody>
          <a:bodyPr vert="horz" lIns="84683" tIns="42341" rIns="84683" bIns="42341"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902070" y="9185704"/>
            <a:ext cx="2986234" cy="485347"/>
          </a:xfrm>
          <a:prstGeom prst="rect">
            <a:avLst/>
          </a:prstGeom>
        </p:spPr>
        <p:txBody>
          <a:bodyPr vert="horz" lIns="84683" tIns="42341" rIns="84683" bIns="42341" rtlCol="0" anchor="b"/>
          <a:lstStyle>
            <a:lvl1pPr algn="r">
              <a:defRPr sz="1100"/>
            </a:lvl1pPr>
          </a:lstStyle>
          <a:p>
            <a:fld id="{4D2E25C8-2B6C-4231-9B21-69C8CFAC98F4}" type="slidenum">
              <a:rPr lang="fr-FR" smtClean="0"/>
              <a:t>‹N°›</a:t>
            </a:fld>
            <a:endParaRPr lang="fr-FR"/>
          </a:p>
        </p:txBody>
      </p:sp>
    </p:spTree>
    <p:extLst>
      <p:ext uri="{BB962C8B-B14F-4D97-AF65-F5344CB8AC3E}">
        <p14:creationId xmlns:p14="http://schemas.microsoft.com/office/powerpoint/2010/main" val="337319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E10D53-4289-4232-BB23-6678CFB61948}" type="slidenum">
              <a:rPr lang="fr-FR" smtClean="0"/>
              <a:t>3</a:t>
            </a:fld>
            <a:endParaRPr lang="fr-FR"/>
          </a:p>
        </p:txBody>
      </p:sp>
    </p:spTree>
    <p:extLst>
      <p:ext uri="{BB962C8B-B14F-4D97-AF65-F5344CB8AC3E}">
        <p14:creationId xmlns:p14="http://schemas.microsoft.com/office/powerpoint/2010/main" val="200114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90C35-49D9-D82F-58CF-D730336C99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3CAAB0-411D-1927-C7F1-31DAFCEDA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B1CF9F2-6CC0-4FD9-4219-7A2A0417705F}"/>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2A73BF0F-EC62-352D-D94A-10E4013CDA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B211A2-CB3B-990B-19F1-0DBA3011682F}"/>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7684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1A93B-046B-304E-2BBC-05C854C8E2A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2BC1BBF-14C2-69DC-0B3B-4DDAE20BA9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84F156-E854-9D7B-7DFB-F15166ADF975}"/>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ED6D51F5-C743-F68F-635F-D689C0D5CA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468120-53FA-B8CB-FECB-C4E0DB03A010}"/>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113949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071332-16F7-3696-DEBA-3A1478068AF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BA7256-6586-4DD5-1450-EB369084D42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EC3FF1-EC77-378A-044D-099011B02F71}"/>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CC80BD42-38DD-D691-D4D1-2EF8315E4A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115F21-4212-1F52-4A1B-C5C7E3225124}"/>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283888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399016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53303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45456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80470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9520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853721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271727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332753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EA590-20F4-589D-463A-96D85B79D2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5085F9-D51B-654A-C821-C417FC27A9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4ABF78-5EBC-BD04-451E-094C97F870FF}"/>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88188527-9CDE-8ADE-D3FC-E8A2C42F83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8DB48-1AAD-6EB0-D6A5-1BC035ECBE31}"/>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73131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81999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75954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131151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5/8/2025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‹N°›</a:t>
            </a:fld>
            <a:endParaRPr lang="en-US"/>
          </a:p>
        </p:txBody>
      </p:sp>
    </p:spTree>
    <p:extLst>
      <p:ext uri="{BB962C8B-B14F-4D97-AF65-F5344CB8AC3E}">
        <p14:creationId xmlns:p14="http://schemas.microsoft.com/office/powerpoint/2010/main" val="383567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8CBFC-6F08-8D08-C365-B99C21217C4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9A44446-9F14-3F42-B4C7-786BB83863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303944-677F-5E39-AB27-3658309178BE}"/>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67CA3440-14CF-DE4E-A8EA-11A4957939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36BA08-AD6B-FFE5-C6BD-1B87FA0A2B96}"/>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227391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DD527-C33E-FCDD-5C24-02077BB518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82C3F0-2068-EA17-7357-1ADD7AF777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F720AB4-D5B1-06A3-58AE-50AC3302416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9CB5EA-8A6B-5186-2F72-25F763EE3548}"/>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6" name="Espace réservé du pied de page 5">
            <a:extLst>
              <a:ext uri="{FF2B5EF4-FFF2-40B4-BE49-F238E27FC236}">
                <a16:creationId xmlns:a16="http://schemas.microsoft.com/office/drawing/2014/main" id="{24918B86-BEC6-FA81-1BF4-D3B625E898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42A187-488F-4BB4-A573-4963E891DE6A}"/>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144227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08BB7-D735-2EA4-455C-2F60FBD117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6AEBF0-8258-48AD-EEA5-38D892592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0A29D7-1367-1C19-3D10-84A7033B1DF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CBC1A87-D516-8386-09B2-EC84FA6C1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FF97A8F-BBE4-7C68-0D27-C2577B708FA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9C72DA9-5D66-9D19-5054-ECEDC9B42FD5}"/>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8" name="Espace réservé du pied de page 7">
            <a:extLst>
              <a:ext uri="{FF2B5EF4-FFF2-40B4-BE49-F238E27FC236}">
                <a16:creationId xmlns:a16="http://schemas.microsoft.com/office/drawing/2014/main" id="{8F690758-5FE6-4BE3-CDFF-F423B75B07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2FD9BF-4E60-A1A9-E726-D3812BC34D63}"/>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123511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3495E-B547-F573-DADC-EDAE224FA8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86E2556-1D27-F74F-C608-4E7E9715F41D}"/>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4" name="Espace réservé du pied de page 3">
            <a:extLst>
              <a:ext uri="{FF2B5EF4-FFF2-40B4-BE49-F238E27FC236}">
                <a16:creationId xmlns:a16="http://schemas.microsoft.com/office/drawing/2014/main" id="{4D984C04-B7ED-90D3-B5E2-73E8938E66F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51A5F75-01D2-6032-095D-654DDD9BB5CD}"/>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81782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74B639-B789-25D9-6308-7C50952378DE}"/>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3" name="Espace réservé du pied de page 2">
            <a:extLst>
              <a:ext uri="{FF2B5EF4-FFF2-40B4-BE49-F238E27FC236}">
                <a16:creationId xmlns:a16="http://schemas.microsoft.com/office/drawing/2014/main" id="{496713E1-3BC2-F7EE-951B-66545ED3DD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1C8C558-85AE-ECD6-0439-429109C02DE2}"/>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264792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45CA8-CCCA-DF59-6A00-6170C86B29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24D8991-4315-463D-60C2-5D8B3A00D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3FA87EA-35F0-C25F-8A49-C5AD2ED11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8CFA18-80F9-1701-05EC-57560FA483C7}"/>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6" name="Espace réservé du pied de page 5">
            <a:extLst>
              <a:ext uri="{FF2B5EF4-FFF2-40B4-BE49-F238E27FC236}">
                <a16:creationId xmlns:a16="http://schemas.microsoft.com/office/drawing/2014/main" id="{2E9C7BFE-4D1C-C4FB-A741-5BAAC8DF8A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56BDF6-F78B-6DD8-2580-E915C35C6BC5}"/>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297279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E0FAC-A84C-026E-6BB4-BB4CCBE67A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B002F-B46F-90D2-2D28-47A13D09A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835B71-57AC-4E90-2B95-2DD0DC191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38EE75-3651-A25E-4EE0-92E70784C1CF}"/>
              </a:ext>
            </a:extLst>
          </p:cNvPr>
          <p:cNvSpPr>
            <a:spLocks noGrp="1"/>
          </p:cNvSpPr>
          <p:nvPr>
            <p:ph type="dt" sz="half" idx="10"/>
          </p:nvPr>
        </p:nvSpPr>
        <p:spPr/>
        <p:txBody>
          <a:bodyPr/>
          <a:lstStyle/>
          <a:p>
            <a:fld id="{DE89DCC3-C957-4124-8796-9A5C5A596E16}" type="datetimeFigureOut">
              <a:rPr lang="fr-FR" smtClean="0"/>
              <a:t>08/05/2025</a:t>
            </a:fld>
            <a:endParaRPr lang="fr-FR"/>
          </a:p>
        </p:txBody>
      </p:sp>
      <p:sp>
        <p:nvSpPr>
          <p:cNvPr id="6" name="Espace réservé du pied de page 5">
            <a:extLst>
              <a:ext uri="{FF2B5EF4-FFF2-40B4-BE49-F238E27FC236}">
                <a16:creationId xmlns:a16="http://schemas.microsoft.com/office/drawing/2014/main" id="{B6F787AC-99A5-0AF4-B345-9A52AF7744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73BF35-EDC8-47F9-1CB5-7537E339A67F}"/>
              </a:ext>
            </a:extLst>
          </p:cNvPr>
          <p:cNvSpPr>
            <a:spLocks noGrp="1"/>
          </p:cNvSpPr>
          <p:nvPr>
            <p:ph type="sldNum" sz="quarter" idx="12"/>
          </p:nvPr>
        </p:nvSpPr>
        <p:spPr/>
        <p:txBody>
          <a:bodyPr/>
          <a:lstStyle/>
          <a:p>
            <a:fld id="{224FEBEF-09C0-4646-8D71-B4E700A044AA}" type="slidenum">
              <a:rPr lang="fr-FR" smtClean="0"/>
              <a:t>‹N°›</a:t>
            </a:fld>
            <a:endParaRPr lang="fr-FR"/>
          </a:p>
        </p:txBody>
      </p:sp>
    </p:spTree>
    <p:extLst>
      <p:ext uri="{BB962C8B-B14F-4D97-AF65-F5344CB8AC3E}">
        <p14:creationId xmlns:p14="http://schemas.microsoft.com/office/powerpoint/2010/main" val="293385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A02A60-B200-38AB-26B4-ABEA25989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3A17D8E-D5EB-18F3-0855-2A4A215E5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547653-2E82-5D0C-60A5-A7B0FAE31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89DCC3-C957-4124-8796-9A5C5A596E16}" type="datetimeFigureOut">
              <a:rPr lang="fr-FR" smtClean="0"/>
              <a:t>08/05/2025</a:t>
            </a:fld>
            <a:endParaRPr lang="fr-FR"/>
          </a:p>
        </p:txBody>
      </p:sp>
      <p:sp>
        <p:nvSpPr>
          <p:cNvPr id="5" name="Espace réservé du pied de page 4">
            <a:extLst>
              <a:ext uri="{FF2B5EF4-FFF2-40B4-BE49-F238E27FC236}">
                <a16:creationId xmlns:a16="http://schemas.microsoft.com/office/drawing/2014/main" id="{38DA7984-93C9-575C-8221-F6B129AAC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FD01E58-17B7-877D-FA75-DBF9E664A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4FEBEF-09C0-4646-8D71-B4E700A044AA}" type="slidenum">
              <a:rPr lang="fr-FR" smtClean="0"/>
              <a:t>‹N°›</a:t>
            </a:fld>
            <a:endParaRPr lang="fr-FR"/>
          </a:p>
        </p:txBody>
      </p:sp>
    </p:spTree>
    <p:extLst>
      <p:ext uri="{BB962C8B-B14F-4D97-AF65-F5344CB8AC3E}">
        <p14:creationId xmlns:p14="http://schemas.microsoft.com/office/powerpoint/2010/main" val="20995941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5/8/2025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‹N°›</a:t>
            </a:fld>
            <a:endParaRPr lang="en-US"/>
          </a:p>
        </p:txBody>
      </p:sp>
    </p:spTree>
    <p:extLst>
      <p:ext uri="{BB962C8B-B14F-4D97-AF65-F5344CB8AC3E}">
        <p14:creationId xmlns:p14="http://schemas.microsoft.com/office/powerpoint/2010/main" val="11682376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6.jpeg"/><Relationship Id="rId7" Type="http://schemas.openxmlformats.org/officeDocument/2006/relationships/image" Target="../media/image13.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ue du coucher de soleil avec palmiers sur le rivage">
            <a:extLst>
              <a:ext uri="{FF2B5EF4-FFF2-40B4-BE49-F238E27FC236}">
                <a16:creationId xmlns:a16="http://schemas.microsoft.com/office/drawing/2014/main" id="{E03A4CCA-A9FE-4353-9A01-6C8714810339}"/>
              </a:ext>
            </a:extLst>
          </p:cNvPr>
          <p:cNvPicPr>
            <a:picLocks noChangeAspect="1"/>
          </p:cNvPicPr>
          <p:nvPr/>
        </p:nvPicPr>
        <p:blipFill>
          <a:blip r:embed="rId2"/>
          <a:srcRect t="14124" b="1606"/>
          <a:stretch/>
        </p:blipFill>
        <p:spPr>
          <a:xfrm>
            <a:off x="0" y="0"/>
            <a:ext cx="12191979" cy="7175327"/>
          </a:xfrm>
          <a:prstGeom prst="rect">
            <a:avLst/>
          </a:prstGeom>
        </p:spPr>
      </p:pic>
      <p:sp>
        <p:nvSpPr>
          <p:cNvPr id="4" name="Titre 1">
            <a:extLst>
              <a:ext uri="{FF2B5EF4-FFF2-40B4-BE49-F238E27FC236}">
                <a16:creationId xmlns:a16="http://schemas.microsoft.com/office/drawing/2014/main" id="{30420CA3-E2D6-4943-BEBE-2F126B203446}"/>
              </a:ext>
            </a:extLst>
          </p:cNvPr>
          <p:cNvSpPr txBox="1">
            <a:spLocks/>
          </p:cNvSpPr>
          <p:nvPr/>
        </p:nvSpPr>
        <p:spPr>
          <a:xfrm>
            <a:off x="891914" y="2308486"/>
            <a:ext cx="3110459" cy="10043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dirty="0">
                <a:solidFill>
                  <a:srgbClr val="FFFFFF"/>
                </a:solidFill>
                <a:latin typeface="Brush Script MT" panose="03060802040406070304" pitchFamily="66" charset="0"/>
              </a:rPr>
              <a:t>La Martinique</a:t>
            </a:r>
          </a:p>
        </p:txBody>
      </p:sp>
      <p:sp>
        <p:nvSpPr>
          <p:cNvPr id="5" name="Espace réservé du contenu 2">
            <a:extLst>
              <a:ext uri="{FF2B5EF4-FFF2-40B4-BE49-F238E27FC236}">
                <a16:creationId xmlns:a16="http://schemas.microsoft.com/office/drawing/2014/main" id="{DBA0A40B-A082-468F-B98E-9E200388514A}"/>
              </a:ext>
            </a:extLst>
          </p:cNvPr>
          <p:cNvSpPr txBox="1">
            <a:spLocks/>
          </p:cNvSpPr>
          <p:nvPr/>
        </p:nvSpPr>
        <p:spPr>
          <a:xfrm>
            <a:off x="8046720" y="5866228"/>
            <a:ext cx="3840480" cy="618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rgbClr val="FFFFFF"/>
                </a:solidFill>
                <a:latin typeface="Brush Script MT" panose="03060802040406070304" pitchFamily="66" charset="0"/>
              </a:rPr>
              <a:t>De Sarah et </a:t>
            </a:r>
            <a:r>
              <a:rPr lang="fr-FR" sz="4400" dirty="0">
                <a:solidFill>
                  <a:srgbClr val="FFFFFF"/>
                </a:solidFill>
                <a:latin typeface="Brush Script MT" panose="03060802040406070304" pitchFamily="66" charset="0"/>
              </a:rPr>
              <a:t>Anaïs </a:t>
            </a:r>
            <a:endParaRPr lang="en-US" sz="4400" dirty="0">
              <a:solidFill>
                <a:srgbClr val="FFFFFF"/>
              </a:solidFill>
              <a:latin typeface="Brush Script MT" panose="03060802040406070304"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CustomShape 1"/>
          <p:cNvSpPr/>
          <p:nvPr/>
        </p:nvSpPr>
        <p:spPr>
          <a:xfrm>
            <a:off x="4012443" y="4928180"/>
            <a:ext cx="3521122" cy="128635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r">
              <a:lnSpc>
                <a:spcPct val="90000"/>
              </a:lnSpc>
              <a:spcBef>
                <a:spcPct val="0"/>
              </a:spcBef>
              <a:spcAft>
                <a:spcPts val="600"/>
              </a:spcAft>
            </a:pPr>
            <a:r>
              <a:rPr lang="en-US" sz="3800" b="0" strike="noStrike" kern="1200" spc="-1">
                <a:solidFill>
                  <a:schemeClr val="tx1"/>
                </a:solidFill>
                <a:latin typeface="+mj-lt"/>
                <a:ea typeface="+mj-ea"/>
                <a:cs typeface="+mj-cs"/>
              </a:rPr>
              <a:t>Tour des Yoles</a:t>
            </a:r>
          </a:p>
        </p:txBody>
      </p:sp>
      <p:sp>
        <p:nvSpPr>
          <p:cNvPr id="2067" name="Rectangle 2066">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La Yole de Martinique, patrimoine mondial immatériel de l'UNESCO ? | EWAG">
            <a:extLst>
              <a:ext uri="{FF2B5EF4-FFF2-40B4-BE49-F238E27FC236}">
                <a16:creationId xmlns:a16="http://schemas.microsoft.com/office/drawing/2014/main" id="{64B2872C-E0DE-87BE-465E-B8B1EA0113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127" y="593837"/>
            <a:ext cx="1098016" cy="885529"/>
          </a:xfrm>
          <a:prstGeom prst="rect">
            <a:avLst/>
          </a:prstGeom>
          <a:noFill/>
          <a:extLst>
            <a:ext uri="{909E8E84-426E-40DD-AFC4-6F175D3DCCD1}">
              <a14:hiddenFill xmlns:a14="http://schemas.microsoft.com/office/drawing/2010/main">
                <a:solidFill>
                  <a:srgbClr val="FFFFFF"/>
                </a:solidFill>
              </a14:hiddenFill>
            </a:ext>
          </a:extLst>
        </p:spPr>
      </p:pic>
      <p:sp>
        <p:nvSpPr>
          <p:cNvPr id="2069" name="Right Triangle 2068">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1" name="Rectangle 2070">
            <a:extLst>
              <a:ext uri="{FF2B5EF4-FFF2-40B4-BE49-F238E27FC236}">
                <a16:creationId xmlns:a16="http://schemas.microsoft.com/office/drawing/2014/main" id="{4CA07809-FD84-4293-BEDA-C920BB2A1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2" name="Picture 14" descr="de Martinique des yoles rondes 2023">
            <a:extLst>
              <a:ext uri="{FF2B5EF4-FFF2-40B4-BE49-F238E27FC236}">
                <a16:creationId xmlns:a16="http://schemas.microsoft.com/office/drawing/2014/main" id="{AB5C7D11-FBFC-0CA1-19A7-A2B8568F60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3490" y="125004"/>
            <a:ext cx="1465961" cy="1098055"/>
          </a:xfrm>
          <a:prstGeom prst="rect">
            <a:avLst/>
          </a:prstGeom>
          <a:noFill/>
          <a:extLst>
            <a:ext uri="{909E8E84-426E-40DD-AFC4-6F175D3DCCD1}">
              <a14:hiddenFill xmlns:a14="http://schemas.microsoft.com/office/drawing/2010/main">
                <a:solidFill>
                  <a:srgbClr val="FFFFFF"/>
                </a:solidFill>
              </a14:hiddenFill>
            </a:ext>
          </a:extLst>
        </p:spPr>
      </p:pic>
      <p:sp>
        <p:nvSpPr>
          <p:cNvPr id="2073" name="Right Triangle 2072">
            <a:extLst>
              <a:ext uri="{FF2B5EF4-FFF2-40B4-BE49-F238E27FC236}">
                <a16:creationId xmlns:a16="http://schemas.microsoft.com/office/drawing/2014/main" id="{A06D4B98-7FBD-4771-9C71-AE026D67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5" name="Rectangle 2074">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7" name="Rectangle 2076">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Freeform: Shape 2078">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1" name="Rectangle 2080">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La Yole Ronde de Martinique ...">
            <a:extLst>
              <a:ext uri="{FF2B5EF4-FFF2-40B4-BE49-F238E27FC236}">
                <a16:creationId xmlns:a16="http://schemas.microsoft.com/office/drawing/2014/main" id="{C6E4E783-3520-99A4-7EA1-9CEC676769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83991" y="1488221"/>
            <a:ext cx="1803895" cy="1315890"/>
          </a:xfrm>
          <a:prstGeom prst="rect">
            <a:avLst/>
          </a:prstGeom>
          <a:noFill/>
          <a:extLst>
            <a:ext uri="{909E8E84-426E-40DD-AFC4-6F175D3DCCD1}">
              <a14:hiddenFill xmlns:a14="http://schemas.microsoft.com/office/drawing/2010/main">
                <a:solidFill>
                  <a:srgbClr val="FFFFFF"/>
                </a:solidFill>
              </a14:hiddenFill>
            </a:ext>
          </a:extLst>
        </p:spPr>
      </p:pic>
      <p:sp>
        <p:nvSpPr>
          <p:cNvPr id="2083" name="Right Triangle 2082">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5B9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Le tour des Yoles : quand la Martinique s'enflamme. - Du Polar et de  l'Histoire : Pierre Mazet">
            <a:extLst>
              <a:ext uri="{FF2B5EF4-FFF2-40B4-BE49-F238E27FC236}">
                <a16:creationId xmlns:a16="http://schemas.microsoft.com/office/drawing/2014/main" id="{3E4A4FD8-59C3-A5F1-8A6F-09396B6C71B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25353" y="1004977"/>
            <a:ext cx="3716019" cy="1458537"/>
          </a:xfrm>
          <a:prstGeom prst="rect">
            <a:avLst/>
          </a:prstGeom>
          <a:noFill/>
          <a:extLst>
            <a:ext uri="{909E8E84-426E-40DD-AFC4-6F175D3DCCD1}">
              <a14:hiddenFill xmlns:a14="http://schemas.microsoft.com/office/drawing/2010/main">
                <a:solidFill>
                  <a:srgbClr val="FFFFFF"/>
                </a:solidFill>
              </a14:hiddenFill>
            </a:ext>
          </a:extLst>
        </p:spPr>
      </p:pic>
      <p:sp>
        <p:nvSpPr>
          <p:cNvPr id="2085" name="Right Triangle 2084">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7" name="Rectangle 2086">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Right Triangle 2088">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1" name="Freeform: Shape 2090">
            <a:extLst>
              <a:ext uri="{FF2B5EF4-FFF2-40B4-BE49-F238E27FC236}">
                <a16:creationId xmlns:a16="http://schemas.microsoft.com/office/drawing/2014/main" id="{03DB71A4-74AA-406D-9553-61C0C6D2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093" name="Right Triangle 2092">
            <a:extLst>
              <a:ext uri="{FF2B5EF4-FFF2-40B4-BE49-F238E27FC236}">
                <a16:creationId xmlns:a16="http://schemas.microsoft.com/office/drawing/2014/main" id="{DA9994C2-211B-4BF6-B6A0-D6747159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Tour de Martinique des Yoles rondes ...">
            <a:extLst>
              <a:ext uri="{FF2B5EF4-FFF2-40B4-BE49-F238E27FC236}">
                <a16:creationId xmlns:a16="http://schemas.microsoft.com/office/drawing/2014/main" id="{EADFA7E6-0E06-8542-2F4C-349ED79D174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0126" y="2979485"/>
            <a:ext cx="2353865" cy="28888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 yole de Martinique - Éléments français inscrits - Maison des Cultures du  Monde">
            <a:extLst>
              <a:ext uri="{FF2B5EF4-FFF2-40B4-BE49-F238E27FC236}">
                <a16:creationId xmlns:a16="http://schemas.microsoft.com/office/drawing/2014/main" id="{BED2290F-0298-FED8-395A-EBC79CC2A81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10045" y="2979485"/>
            <a:ext cx="2864590" cy="1611332"/>
          </a:xfrm>
          <a:prstGeom prst="rect">
            <a:avLst/>
          </a:prstGeom>
          <a:noFill/>
          <a:extLst>
            <a:ext uri="{909E8E84-426E-40DD-AFC4-6F175D3DCCD1}">
              <a14:hiddenFill xmlns:a14="http://schemas.microsoft.com/office/drawing/2010/main">
                <a:solidFill>
                  <a:srgbClr val="FFFFFF"/>
                </a:solidFill>
              </a14:hiddenFill>
            </a:ext>
          </a:extLst>
        </p:spPr>
      </p:pic>
      <p:sp>
        <p:nvSpPr>
          <p:cNvPr id="2095" name="Right Triangle 2094">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CustomShape 2"/>
          <p:cNvSpPr/>
          <p:nvPr/>
        </p:nvSpPr>
        <p:spPr>
          <a:xfrm>
            <a:off x="7855297" y="3153048"/>
            <a:ext cx="3706577" cy="306148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Bef>
                <a:spcPts val="1001"/>
              </a:spcBef>
              <a:buClr>
                <a:srgbClr val="00B050"/>
              </a:buClr>
              <a:buFont typeface="Arial" panose="020B0604020202020204" pitchFamily="34" charset="0"/>
              <a:buChar char="•"/>
            </a:pPr>
            <a:r>
              <a:rPr lang="en-US" b="0" strike="noStrike" spc="-1"/>
              <a:t>Chaque été,depuis 34 ans,se déroule le tour des yoles.Cette saison est très sportive,il y a au moins 15 à 20 régates.Pendant cette semaine sportive toute l’ile vibre au gré des étapes de l’événement.</a:t>
            </a:r>
          </a:p>
          <a:p>
            <a:pPr marL="228600" indent="-228600">
              <a:lnSpc>
                <a:spcPct val="90000"/>
              </a:lnSpc>
              <a:spcBef>
                <a:spcPts val="1001"/>
              </a:spcBef>
              <a:buClr>
                <a:srgbClr val="00B050"/>
              </a:buClr>
              <a:buFont typeface="Arial" panose="020B0604020202020204" pitchFamily="34" charset="0"/>
              <a:buChar char="•"/>
            </a:pPr>
            <a:r>
              <a:rPr lang="en-US" b="0" strike="noStrike" spc="-1"/>
              <a:t>Martiniquais et touriste suivent les yoles passion et ambiance.</a:t>
            </a:r>
          </a:p>
        </p:txBody>
      </p:sp>
    </p:spTree>
  </p:cSld>
  <p:clrMapOvr>
    <a:overrideClrMapping bg1="dk1" tx1="lt1" bg2="dk2" tx2="lt2" accent1="accent1" accent2="accent2" accent3="accent3" accent4="accent4" accent5="accent5" accent6="accent6" hlink="hlink" folHlink="folHlink"/>
  </p:clrMapOvr>
  <p:transition spd="slow">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40AE9-8F54-EE5C-AB66-4A5582AE5E70}"/>
              </a:ext>
            </a:extLst>
          </p:cNvPr>
          <p:cNvSpPr>
            <a:spLocks noGrp="1"/>
          </p:cNvSpPr>
          <p:nvPr>
            <p:ph type="title"/>
          </p:nvPr>
        </p:nvSpPr>
        <p:spPr>
          <a:xfrm>
            <a:off x="257578" y="98225"/>
            <a:ext cx="2691492" cy="675565"/>
          </a:xfrm>
        </p:spPr>
        <p:txBody>
          <a:bodyPr>
            <a:normAutofit/>
          </a:bodyPr>
          <a:lstStyle/>
          <a:p>
            <a:r>
              <a:rPr lang="fr-FR" sz="2400" b="0" dirty="0"/>
              <a:t>Les plats</a:t>
            </a:r>
          </a:p>
        </p:txBody>
      </p:sp>
      <p:sp>
        <p:nvSpPr>
          <p:cNvPr id="3" name="Espace réservé du contenu 2">
            <a:extLst>
              <a:ext uri="{FF2B5EF4-FFF2-40B4-BE49-F238E27FC236}">
                <a16:creationId xmlns:a16="http://schemas.microsoft.com/office/drawing/2014/main" id="{A8BBAE4E-D44C-20F8-F613-1B8CEBF9993F}"/>
              </a:ext>
            </a:extLst>
          </p:cNvPr>
          <p:cNvSpPr>
            <a:spLocks noGrp="1"/>
          </p:cNvSpPr>
          <p:nvPr>
            <p:ph idx="1"/>
          </p:nvPr>
        </p:nvSpPr>
        <p:spPr>
          <a:xfrm>
            <a:off x="257578" y="1067240"/>
            <a:ext cx="6992042" cy="4284793"/>
          </a:xfrm>
        </p:spPr>
        <p:txBody>
          <a:bodyPr/>
          <a:lstStyle/>
          <a:p>
            <a:r>
              <a:rPr lang="fr-FR" dirty="0"/>
              <a:t>Le Colombo de Poulet : Une Explosion d'Epices. …</a:t>
            </a:r>
          </a:p>
          <a:p>
            <a:r>
              <a:rPr lang="fr-FR" dirty="0"/>
              <a:t>Le Lambi Grillé : Délice des Mers Caribéennes. …</a:t>
            </a:r>
          </a:p>
          <a:p>
            <a:r>
              <a:rPr lang="fr-FR" dirty="0"/>
              <a:t>L’accra : (il ce mange plutôt lors des apéritifs)Le</a:t>
            </a:r>
          </a:p>
          <a:p>
            <a:pPr marL="0" indent="0">
              <a:buNone/>
            </a:pPr>
            <a:r>
              <a:rPr lang="fr-FR" dirty="0"/>
              <a:t> Snack Croustillant. …</a:t>
            </a:r>
          </a:p>
          <a:p>
            <a:r>
              <a:rPr lang="fr-FR" dirty="0"/>
              <a:t>Le </a:t>
            </a:r>
            <a:r>
              <a:rPr lang="fr-FR" dirty="0" err="1"/>
              <a:t>Matété</a:t>
            </a:r>
            <a:r>
              <a:rPr lang="fr-FR" dirty="0"/>
              <a:t> de Crabe : Un Festin de Saveurs Marines. …</a:t>
            </a:r>
          </a:p>
          <a:p>
            <a:r>
              <a:rPr lang="fr-FR" dirty="0"/>
              <a:t>Le Boudin Antillais : (il ce mange aussi plutôt lors des apéritifs)Un Délice Épicé </a:t>
            </a:r>
          </a:p>
        </p:txBody>
      </p:sp>
      <p:pic>
        <p:nvPicPr>
          <p:cNvPr id="4" name="Image 3">
            <a:extLst>
              <a:ext uri="{FF2B5EF4-FFF2-40B4-BE49-F238E27FC236}">
                <a16:creationId xmlns:a16="http://schemas.microsoft.com/office/drawing/2014/main" id="{CA0FF31D-0B47-735A-EF22-B7768D4EE09D}"/>
              </a:ext>
            </a:extLst>
          </p:cNvPr>
          <p:cNvPicPr>
            <a:picLocks noChangeAspect="1"/>
          </p:cNvPicPr>
          <p:nvPr/>
        </p:nvPicPr>
        <p:blipFill>
          <a:blip r:embed="rId2"/>
          <a:stretch>
            <a:fillRect/>
          </a:stretch>
        </p:blipFill>
        <p:spPr>
          <a:xfrm>
            <a:off x="5912139" y="270956"/>
            <a:ext cx="3134984" cy="2022570"/>
          </a:xfrm>
          <a:prstGeom prst="rect">
            <a:avLst/>
          </a:prstGeom>
        </p:spPr>
      </p:pic>
      <p:pic>
        <p:nvPicPr>
          <p:cNvPr id="6" name="Image 5">
            <a:extLst>
              <a:ext uri="{FF2B5EF4-FFF2-40B4-BE49-F238E27FC236}">
                <a16:creationId xmlns:a16="http://schemas.microsoft.com/office/drawing/2014/main" id="{3F114EF7-B14B-6700-0891-4654BF97D761}"/>
              </a:ext>
            </a:extLst>
          </p:cNvPr>
          <p:cNvPicPr>
            <a:picLocks noChangeAspect="1"/>
          </p:cNvPicPr>
          <p:nvPr/>
        </p:nvPicPr>
        <p:blipFill>
          <a:blip r:embed="rId3"/>
          <a:stretch>
            <a:fillRect/>
          </a:stretch>
        </p:blipFill>
        <p:spPr>
          <a:xfrm>
            <a:off x="9096233" y="226537"/>
            <a:ext cx="2942539" cy="2352662"/>
          </a:xfrm>
          <a:prstGeom prst="rect">
            <a:avLst/>
          </a:prstGeom>
        </p:spPr>
      </p:pic>
      <p:pic>
        <p:nvPicPr>
          <p:cNvPr id="7" name="Image 6">
            <a:extLst>
              <a:ext uri="{FF2B5EF4-FFF2-40B4-BE49-F238E27FC236}">
                <a16:creationId xmlns:a16="http://schemas.microsoft.com/office/drawing/2014/main" id="{511F6018-2553-7C04-DCF2-DD0F3B78CF80}"/>
              </a:ext>
            </a:extLst>
          </p:cNvPr>
          <p:cNvPicPr>
            <a:picLocks noChangeAspect="1"/>
          </p:cNvPicPr>
          <p:nvPr/>
        </p:nvPicPr>
        <p:blipFill>
          <a:blip r:embed="rId4"/>
          <a:stretch>
            <a:fillRect/>
          </a:stretch>
        </p:blipFill>
        <p:spPr>
          <a:xfrm>
            <a:off x="4909782" y="4014226"/>
            <a:ext cx="3434845" cy="2572818"/>
          </a:xfrm>
          <a:prstGeom prst="rect">
            <a:avLst/>
          </a:prstGeom>
        </p:spPr>
      </p:pic>
      <p:pic>
        <p:nvPicPr>
          <p:cNvPr id="8" name="Image 7">
            <a:extLst>
              <a:ext uri="{FF2B5EF4-FFF2-40B4-BE49-F238E27FC236}">
                <a16:creationId xmlns:a16="http://schemas.microsoft.com/office/drawing/2014/main" id="{D934E5C5-4A76-88CC-5F79-AFD11A8CE099}"/>
              </a:ext>
            </a:extLst>
          </p:cNvPr>
          <p:cNvPicPr>
            <a:picLocks noChangeAspect="1"/>
          </p:cNvPicPr>
          <p:nvPr/>
        </p:nvPicPr>
        <p:blipFill>
          <a:blip r:embed="rId5"/>
          <a:stretch>
            <a:fillRect/>
          </a:stretch>
        </p:blipFill>
        <p:spPr>
          <a:xfrm>
            <a:off x="9096233" y="3209637"/>
            <a:ext cx="2481902" cy="3162289"/>
          </a:xfrm>
          <a:prstGeom prst="rect">
            <a:avLst/>
          </a:prstGeom>
        </p:spPr>
      </p:pic>
      <p:pic>
        <p:nvPicPr>
          <p:cNvPr id="9" name="Image 8">
            <a:extLst>
              <a:ext uri="{FF2B5EF4-FFF2-40B4-BE49-F238E27FC236}">
                <a16:creationId xmlns:a16="http://schemas.microsoft.com/office/drawing/2014/main" id="{C24327F3-474B-1D2F-5175-0AB12ACC201C}"/>
              </a:ext>
            </a:extLst>
          </p:cNvPr>
          <p:cNvPicPr>
            <a:picLocks noChangeAspect="1"/>
          </p:cNvPicPr>
          <p:nvPr/>
        </p:nvPicPr>
        <p:blipFill>
          <a:blip r:embed="rId6"/>
          <a:stretch>
            <a:fillRect/>
          </a:stretch>
        </p:blipFill>
        <p:spPr>
          <a:xfrm>
            <a:off x="1172813" y="4170726"/>
            <a:ext cx="2985364" cy="2487803"/>
          </a:xfrm>
          <a:prstGeom prst="rect">
            <a:avLst/>
          </a:prstGeom>
        </p:spPr>
      </p:pic>
    </p:spTree>
    <p:extLst>
      <p:ext uri="{BB962C8B-B14F-4D97-AF65-F5344CB8AC3E}">
        <p14:creationId xmlns:p14="http://schemas.microsoft.com/office/powerpoint/2010/main" val="31138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838080" y="365040"/>
            <a:ext cx="10514160" cy="132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fr-FR" sz="4400" b="0" strike="noStrike" spc="-1">
                <a:solidFill>
                  <a:srgbClr val="000000"/>
                </a:solidFill>
                <a:latin typeface="Aptos Display"/>
                <a:ea typeface="DejaVu Sans"/>
              </a:rPr>
              <a:t>Les acras</a:t>
            </a:r>
            <a:endParaRPr lang="fr-FR" sz="4400" b="0" strike="noStrike" spc="-1">
              <a:latin typeface="Arial"/>
            </a:endParaRPr>
          </a:p>
        </p:txBody>
      </p:sp>
      <p:sp>
        <p:nvSpPr>
          <p:cNvPr id="63" name="CustomShape 2"/>
          <p:cNvSpPr/>
          <p:nvPr/>
        </p:nvSpPr>
        <p:spPr>
          <a:xfrm>
            <a:off x="838080" y="1825560"/>
            <a:ext cx="5496840" cy="434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nSpc>
                <a:spcPct val="90000"/>
              </a:lnSpc>
              <a:spcBef>
                <a:spcPts val="1001"/>
              </a:spcBef>
              <a:buClr>
                <a:srgbClr val="000000"/>
              </a:buClr>
            </a:pPr>
            <a:endParaRPr lang="fr-FR" sz="2800" b="0" strike="noStrike" spc="-1" dirty="0">
              <a:latin typeface="Arial"/>
            </a:endParaRPr>
          </a:p>
        </p:txBody>
      </p:sp>
      <p:pic>
        <p:nvPicPr>
          <p:cNvPr id="64" name="Image 63"/>
          <p:cNvPicPr/>
          <p:nvPr/>
        </p:nvPicPr>
        <p:blipFill>
          <a:blip r:embed="rId2"/>
          <a:stretch/>
        </p:blipFill>
        <p:spPr>
          <a:xfrm>
            <a:off x="6420960" y="288000"/>
            <a:ext cx="5713560" cy="6478920"/>
          </a:xfrm>
          <a:prstGeom prst="rect">
            <a:avLst/>
          </a:prstGeom>
          <a:ln>
            <a:noFill/>
          </a:ln>
        </p:spPr>
      </p:pic>
      <p:sp>
        <p:nvSpPr>
          <p:cNvPr id="3" name="ZoneTexte 2">
            <a:extLst>
              <a:ext uri="{FF2B5EF4-FFF2-40B4-BE49-F238E27FC236}">
                <a16:creationId xmlns:a16="http://schemas.microsoft.com/office/drawing/2014/main" id="{0CF500AD-3BC0-CE83-D5BB-0F840568D334}"/>
              </a:ext>
            </a:extLst>
          </p:cNvPr>
          <p:cNvSpPr txBox="1"/>
          <p:nvPr/>
        </p:nvSpPr>
        <p:spPr>
          <a:xfrm>
            <a:off x="323452" y="1825560"/>
            <a:ext cx="6097508" cy="3693319"/>
          </a:xfrm>
          <a:prstGeom prst="rect">
            <a:avLst/>
          </a:prstGeom>
          <a:noFill/>
        </p:spPr>
        <p:txBody>
          <a:bodyPr wrap="square">
            <a:spAutoFit/>
          </a:bodyPr>
          <a:lstStyle/>
          <a:p>
            <a:pPr>
              <a:buNone/>
            </a:pPr>
            <a:r>
              <a:rPr lang="fr-FR" dirty="0"/>
              <a:t>Les accras sont de petits beignets salés très populaires aux Antilles. Ils sont souvent préparés avec de la morue, un poisson salé, mais on peut aussi en faire avec du thon ou des légumes.</a:t>
            </a:r>
          </a:p>
          <a:p>
            <a:pPr>
              <a:buNone/>
            </a:pPr>
            <a:r>
              <a:rPr lang="fr-FR" dirty="0"/>
              <a:t>À l’origine, les accras viennent d’Afrique et ont été apportés aux Antilles par les esclaves. C’est un plat traditionnel qui fait aujourd’hui partie de la cuisine créole.</a:t>
            </a:r>
          </a:p>
          <a:p>
            <a:pPr>
              <a:buNone/>
            </a:pPr>
            <a:r>
              <a:rPr lang="fr-FR" dirty="0"/>
              <a:t>Pour les préparer, on mélange du poisson émietté avec de la farine, des herbes, de l’ail, des oignons et un œuf. On forme ensuite de petites boules qu’on fait frire dans l’huile. Ils sont croustillants à l’extérieur et moelleux à l’intérieur.</a:t>
            </a:r>
          </a:p>
          <a:p>
            <a:r>
              <a:rPr lang="fr-FR" dirty="0"/>
              <a:t>Les accras se mangent souvent en entrée ou à l’apéritif, surtout lors des fêtes.</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80A437-B779-2D7B-BEC3-FD294BA7812B}"/>
              </a:ext>
            </a:extLst>
          </p:cNvPr>
          <p:cNvSpPr txBox="1"/>
          <p:nvPr/>
        </p:nvSpPr>
        <p:spPr>
          <a:xfrm>
            <a:off x="750627" y="116006"/>
            <a:ext cx="6264322" cy="1015663"/>
          </a:xfrm>
          <a:prstGeom prst="rect">
            <a:avLst/>
          </a:prstGeom>
          <a:noFill/>
        </p:spPr>
        <p:txBody>
          <a:bodyPr wrap="square" rtlCol="0">
            <a:spAutoFit/>
          </a:bodyPr>
          <a:lstStyle/>
          <a:p>
            <a:r>
              <a:rPr lang="fr-FR" sz="6000" dirty="0"/>
              <a:t>Saint - Pierre</a:t>
            </a:r>
          </a:p>
        </p:txBody>
      </p:sp>
      <p:sp>
        <p:nvSpPr>
          <p:cNvPr id="4" name="ZoneTexte 3">
            <a:extLst>
              <a:ext uri="{FF2B5EF4-FFF2-40B4-BE49-F238E27FC236}">
                <a16:creationId xmlns:a16="http://schemas.microsoft.com/office/drawing/2014/main" id="{E226E97B-C2E3-95E7-D5A0-16C2801980F9}"/>
              </a:ext>
            </a:extLst>
          </p:cNvPr>
          <p:cNvSpPr txBox="1"/>
          <p:nvPr/>
        </p:nvSpPr>
        <p:spPr>
          <a:xfrm>
            <a:off x="278073" y="1427919"/>
            <a:ext cx="5534330" cy="5262979"/>
          </a:xfrm>
          <a:prstGeom prst="rect">
            <a:avLst/>
          </a:prstGeom>
          <a:noFill/>
        </p:spPr>
        <p:txBody>
          <a:bodyPr wrap="square">
            <a:spAutoFit/>
          </a:bodyPr>
          <a:lstStyle/>
          <a:p>
            <a:r>
              <a:rPr lang="fr-FR" sz="2800" b="0" i="0" dirty="0">
                <a:solidFill>
                  <a:srgbClr val="040C28"/>
                </a:solidFill>
                <a:effectLst/>
                <a:latin typeface="Google Sans"/>
              </a:rPr>
              <a:t>Saint</a:t>
            </a:r>
            <a:r>
              <a:rPr lang="fr-FR" sz="2800" b="0" i="0" dirty="0">
                <a:solidFill>
                  <a:srgbClr val="1F1F1F"/>
                </a:solidFill>
                <a:effectLst/>
                <a:latin typeface="Google Sans"/>
              </a:rPr>
              <a:t>-</a:t>
            </a:r>
            <a:r>
              <a:rPr lang="fr-FR" sz="2800" b="0" i="0" dirty="0">
                <a:solidFill>
                  <a:srgbClr val="040C28"/>
                </a:solidFill>
                <a:effectLst/>
                <a:latin typeface="Google Sans"/>
              </a:rPr>
              <a:t>Pierre</a:t>
            </a:r>
            <a:r>
              <a:rPr lang="fr-FR" sz="2800" b="0" i="0" dirty="0">
                <a:solidFill>
                  <a:srgbClr val="1F1F1F"/>
                </a:solidFill>
                <a:effectLst/>
                <a:latin typeface="Google Sans"/>
              </a:rPr>
              <a:t> est une ville qui possède une histoire riche et fascinante. </a:t>
            </a:r>
            <a:r>
              <a:rPr lang="fr-FR" sz="2800" b="0" i="0" dirty="0">
                <a:solidFill>
                  <a:srgbClr val="040C28"/>
                </a:solidFill>
                <a:effectLst/>
                <a:latin typeface="Google Sans"/>
              </a:rPr>
              <a:t>Saint</a:t>
            </a:r>
            <a:r>
              <a:rPr lang="fr-FR" sz="2800" b="0" i="0" dirty="0">
                <a:solidFill>
                  <a:srgbClr val="1F1F1F"/>
                </a:solidFill>
                <a:effectLst/>
                <a:latin typeface="Google Sans"/>
              </a:rPr>
              <a:t>-</a:t>
            </a:r>
            <a:r>
              <a:rPr lang="fr-FR" sz="2800" b="0" i="0" dirty="0">
                <a:solidFill>
                  <a:srgbClr val="040C28"/>
                </a:solidFill>
                <a:effectLst/>
                <a:latin typeface="Google Sans"/>
              </a:rPr>
              <a:t>Pierre</a:t>
            </a:r>
            <a:r>
              <a:rPr lang="fr-FR" sz="2800" b="0" i="0" dirty="0">
                <a:solidFill>
                  <a:srgbClr val="1F1F1F"/>
                </a:solidFill>
                <a:effectLst/>
                <a:latin typeface="Google Sans"/>
              </a:rPr>
              <a:t> est fondée en 1635 par des colons</a:t>
            </a:r>
            <a:r>
              <a:rPr lang="fr-FR" sz="2800" dirty="0">
                <a:solidFill>
                  <a:srgbClr val="1F1F1F"/>
                </a:solidFill>
                <a:latin typeface="Google Sans"/>
              </a:rPr>
              <a:t> </a:t>
            </a:r>
            <a:r>
              <a:rPr lang="fr-FR" sz="2800" b="0" i="0" dirty="0">
                <a:solidFill>
                  <a:srgbClr val="1F1F1F"/>
                </a:solidFill>
                <a:effectLst/>
                <a:latin typeface="Google Sans"/>
              </a:rPr>
              <a:t>français, la ville est rapidement devenue le centre économique de la </a:t>
            </a:r>
            <a:r>
              <a:rPr lang="fr-FR" sz="2800" b="0" i="0" dirty="0">
                <a:solidFill>
                  <a:srgbClr val="040C28"/>
                </a:solidFill>
                <a:effectLst/>
                <a:latin typeface="Google Sans"/>
              </a:rPr>
              <a:t>Martinique</a:t>
            </a:r>
            <a:r>
              <a:rPr lang="fr-FR" sz="2800" b="0" i="0" dirty="0">
                <a:solidFill>
                  <a:srgbClr val="1F1F1F"/>
                </a:solidFill>
                <a:effectLst/>
                <a:latin typeface="Google Sans"/>
              </a:rPr>
              <a:t>, avec un port commercial prospère et un important marché de la canne à sucre et du rhum. </a:t>
            </a:r>
            <a:r>
              <a:rPr lang="fr-FR" sz="2800" dirty="0">
                <a:solidFill>
                  <a:srgbClr val="1F1F1F"/>
                </a:solidFill>
                <a:latin typeface="Google Sans"/>
              </a:rPr>
              <a:t>A</a:t>
            </a:r>
            <a:r>
              <a:rPr lang="fr-FR" sz="2800" b="0" i="0" dirty="0">
                <a:solidFill>
                  <a:srgbClr val="1F1F1F"/>
                </a:solidFill>
                <a:effectLst/>
                <a:latin typeface="Google Sans"/>
              </a:rPr>
              <a:t>vant Saint – Pierre était l’ancien chef lieu de la Martinique .</a:t>
            </a:r>
            <a:endParaRPr lang="fr-FR" sz="2800" dirty="0"/>
          </a:p>
        </p:txBody>
      </p:sp>
      <p:pic>
        <p:nvPicPr>
          <p:cNvPr id="4098" name="Picture 2" descr="Saint-Pierre : la ville renaît de ses cendres | Martinique | Got2Globe">
            <a:extLst>
              <a:ext uri="{FF2B5EF4-FFF2-40B4-BE49-F238E27FC236}">
                <a16:creationId xmlns:a16="http://schemas.microsoft.com/office/drawing/2014/main" id="{41F2C3BE-FC26-41AE-15C3-A6B066B7A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346" y="54622"/>
            <a:ext cx="3162888" cy="21047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rtinique : La côte Nord Caraïbe, de Saint Pierre à Anse Couleuvre -  Kikisbackpackingtour">
            <a:extLst>
              <a:ext uri="{FF2B5EF4-FFF2-40B4-BE49-F238E27FC236}">
                <a16:creationId xmlns:a16="http://schemas.microsoft.com/office/drawing/2014/main" id="{3F01AEF9-D13A-160D-D343-E2B6A9260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581" y="4202754"/>
            <a:ext cx="3268419" cy="21749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n escale à Saint-Pierre – Lili la Mouette">
            <a:extLst>
              <a:ext uri="{FF2B5EF4-FFF2-40B4-BE49-F238E27FC236}">
                <a16:creationId xmlns:a16="http://schemas.microsoft.com/office/drawing/2014/main" id="{592E2064-07FA-C2C9-8F98-E0EC3673D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830" y="2023862"/>
            <a:ext cx="3425190" cy="320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0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8AD6A30-6EE9-43F8-A7D2-1F88171ACAE8}"/>
              </a:ext>
            </a:extLst>
          </p:cNvPr>
          <p:cNvSpPr>
            <a:spLocks noGrp="1"/>
          </p:cNvSpPr>
          <p:nvPr>
            <p:ph type="subTitle"/>
          </p:nvPr>
        </p:nvSpPr>
        <p:spPr>
          <a:xfrm>
            <a:off x="5407322" y="1308295"/>
            <a:ext cx="5946478" cy="5303520"/>
          </a:xfrm>
        </p:spPr>
        <p:txBody>
          <a:bodyPr vert="horz" lIns="91440" tIns="45720" rIns="91440" bIns="45720" rtlCol="0">
            <a:normAutofit fontScale="92500" lnSpcReduction="10000"/>
          </a:bodyPr>
          <a:lstStyle/>
          <a:p>
            <a:pPr>
              <a:spcBef>
                <a:spcPts val="1000"/>
              </a:spcBef>
            </a:pPr>
            <a:r>
              <a:rPr lang="en-US" sz="3500" kern="1200" dirty="0">
                <a:solidFill>
                  <a:srgbClr val="92D050"/>
                </a:solidFill>
                <a:latin typeface="+mn-lt"/>
                <a:ea typeface="+mn-ea"/>
                <a:cs typeface="+mn-cs"/>
              </a:rPr>
              <a:t>Fort de France </a:t>
            </a:r>
            <a:r>
              <a:rPr lang="en-US" sz="3500" kern="1200" dirty="0" err="1">
                <a:solidFill>
                  <a:srgbClr val="92D050"/>
                </a:solidFill>
                <a:latin typeface="+mn-lt"/>
                <a:ea typeface="+mn-ea"/>
                <a:cs typeface="+mn-cs"/>
              </a:rPr>
              <a:t>est</a:t>
            </a:r>
            <a:r>
              <a:rPr lang="en-US" sz="3500" kern="1200" dirty="0">
                <a:solidFill>
                  <a:srgbClr val="92D050"/>
                </a:solidFill>
                <a:latin typeface="+mn-lt"/>
                <a:ea typeface="+mn-ea"/>
                <a:cs typeface="+mn-cs"/>
              </a:rPr>
              <a:t> le chef lieu de la Martinique </a:t>
            </a:r>
            <a:r>
              <a:rPr lang="en-US" sz="1900" kern="1200" dirty="0">
                <a:solidFill>
                  <a:srgbClr val="92D050"/>
                </a:solidFill>
                <a:latin typeface="+mn-lt"/>
                <a:ea typeface="+mn-ea"/>
                <a:cs typeface="+mn-cs"/>
              </a:rPr>
              <a:t>. </a:t>
            </a:r>
            <a:r>
              <a:rPr lang="en-US" sz="3500" kern="1200" dirty="0" err="1">
                <a:solidFill>
                  <a:srgbClr val="92D050"/>
                </a:solidFill>
                <a:latin typeface="+mn-lt"/>
                <a:ea typeface="+mn-ea"/>
                <a:cs typeface="+mn-cs"/>
              </a:rPr>
              <a:t>Ses</a:t>
            </a:r>
            <a:r>
              <a:rPr lang="en-US" sz="3500" kern="1200" dirty="0">
                <a:solidFill>
                  <a:srgbClr val="92D050"/>
                </a:solidFill>
                <a:latin typeface="+mn-lt"/>
                <a:ea typeface="+mn-ea"/>
                <a:cs typeface="+mn-cs"/>
              </a:rPr>
              <a:t> habitants </a:t>
            </a:r>
            <a:r>
              <a:rPr lang="en-US" sz="3500" kern="1200" dirty="0" err="1">
                <a:solidFill>
                  <a:srgbClr val="92D050"/>
                </a:solidFill>
                <a:latin typeface="+mn-lt"/>
                <a:ea typeface="+mn-ea"/>
                <a:cs typeface="+mn-cs"/>
              </a:rPr>
              <a:t>sont</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nommés</a:t>
            </a:r>
            <a:r>
              <a:rPr lang="en-US" sz="3500" kern="1200" dirty="0">
                <a:solidFill>
                  <a:srgbClr val="92D050"/>
                </a:solidFill>
                <a:latin typeface="+mn-lt"/>
                <a:ea typeface="+mn-ea"/>
                <a:cs typeface="+mn-cs"/>
              </a:rPr>
              <a:t> les </a:t>
            </a:r>
            <a:r>
              <a:rPr lang="en-US" sz="3500" kern="1200" dirty="0" err="1">
                <a:solidFill>
                  <a:srgbClr val="92D050"/>
                </a:solidFill>
                <a:latin typeface="+mn-lt"/>
                <a:ea typeface="+mn-ea"/>
                <a:cs typeface="+mn-cs"/>
              </a:rPr>
              <a:t>Foyalais</a:t>
            </a:r>
            <a:r>
              <a:rPr lang="en-US" sz="3500" kern="1200" dirty="0">
                <a:solidFill>
                  <a:srgbClr val="92D050"/>
                </a:solidFill>
                <a:latin typeface="+mn-lt"/>
                <a:ea typeface="+mn-ea"/>
                <a:cs typeface="+mn-cs"/>
              </a:rPr>
              <a:t> et les </a:t>
            </a:r>
            <a:r>
              <a:rPr lang="en-US" sz="3500" kern="1200" dirty="0" err="1">
                <a:solidFill>
                  <a:srgbClr val="92D050"/>
                </a:solidFill>
                <a:latin typeface="+mn-lt"/>
                <a:ea typeface="+mn-ea"/>
                <a:cs typeface="+mn-cs"/>
              </a:rPr>
              <a:t>Foyalaises</a:t>
            </a:r>
            <a:r>
              <a:rPr lang="en-US" sz="3500" kern="1200" dirty="0">
                <a:solidFill>
                  <a:srgbClr val="92D050"/>
                </a:solidFill>
                <a:latin typeface="+mn-lt"/>
                <a:ea typeface="+mn-ea"/>
                <a:cs typeface="+mn-cs"/>
              </a:rPr>
              <a:t> . Cette </a:t>
            </a:r>
            <a:r>
              <a:rPr lang="en-US" sz="3500" kern="1200" dirty="0" err="1">
                <a:solidFill>
                  <a:srgbClr val="92D050"/>
                </a:solidFill>
                <a:latin typeface="+mn-lt"/>
                <a:ea typeface="+mn-ea"/>
                <a:cs typeface="+mn-cs"/>
              </a:rPr>
              <a:t>ville</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compte</a:t>
            </a:r>
            <a:r>
              <a:rPr lang="en-US" sz="3500" kern="1200" dirty="0">
                <a:solidFill>
                  <a:srgbClr val="92D050"/>
                </a:solidFill>
                <a:latin typeface="+mn-lt"/>
                <a:ea typeface="+mn-ea"/>
                <a:cs typeface="+mn-cs"/>
              </a:rPr>
              <a:t> 76 512 habitants et </a:t>
            </a:r>
            <a:r>
              <a:rPr lang="en-US" sz="3500" kern="1200" dirty="0" err="1">
                <a:solidFill>
                  <a:srgbClr val="92D050"/>
                </a:solidFill>
                <a:latin typeface="+mn-lt"/>
                <a:ea typeface="+mn-ea"/>
                <a:cs typeface="+mn-cs"/>
              </a:rPr>
              <a:t>concentre</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d’importante</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fonctions</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administratives</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culturelles</a:t>
            </a:r>
            <a:r>
              <a:rPr lang="en-US" sz="3500" kern="1200" dirty="0">
                <a:solidFill>
                  <a:srgbClr val="92D050"/>
                </a:solidFill>
                <a:latin typeface="+mn-lt"/>
                <a:ea typeface="+mn-ea"/>
                <a:cs typeface="+mn-cs"/>
              </a:rPr>
              <a:t> et </a:t>
            </a:r>
            <a:r>
              <a:rPr lang="en-US" sz="3500" kern="1200" dirty="0" err="1">
                <a:solidFill>
                  <a:srgbClr val="92D050"/>
                </a:solidFill>
                <a:latin typeface="+mn-lt"/>
                <a:ea typeface="+mn-ea"/>
                <a:cs typeface="+mn-cs"/>
              </a:rPr>
              <a:t>militaires</a:t>
            </a:r>
            <a:r>
              <a:rPr lang="en-US" sz="3500" kern="1200" dirty="0">
                <a:solidFill>
                  <a:srgbClr val="92D050"/>
                </a:solidFill>
                <a:latin typeface="+mn-lt"/>
                <a:ea typeface="+mn-ea"/>
                <a:cs typeface="+mn-cs"/>
              </a:rPr>
              <a:t>. On y </a:t>
            </a:r>
            <a:r>
              <a:rPr lang="en-US" sz="3500" kern="1200" dirty="0" err="1">
                <a:solidFill>
                  <a:srgbClr val="92D050"/>
                </a:solidFill>
                <a:latin typeface="+mn-lt"/>
                <a:ea typeface="+mn-ea"/>
                <a:cs typeface="+mn-cs"/>
              </a:rPr>
              <a:t>trouve</a:t>
            </a:r>
            <a:r>
              <a:rPr lang="en-US" sz="3500" kern="1200" dirty="0">
                <a:solidFill>
                  <a:srgbClr val="92D050"/>
                </a:solidFill>
                <a:latin typeface="+mn-lt"/>
                <a:ea typeface="+mn-ea"/>
                <a:cs typeface="+mn-cs"/>
              </a:rPr>
              <a:t> </a:t>
            </a:r>
            <a:r>
              <a:rPr lang="en-US" sz="3500" kern="1200" dirty="0" err="1">
                <a:solidFill>
                  <a:srgbClr val="92D050"/>
                </a:solidFill>
                <a:latin typeface="+mn-lt"/>
                <a:ea typeface="+mn-ea"/>
                <a:cs typeface="+mn-cs"/>
              </a:rPr>
              <a:t>une</a:t>
            </a:r>
            <a:r>
              <a:rPr lang="en-US" sz="3500" kern="1200" dirty="0">
                <a:solidFill>
                  <a:srgbClr val="92D050"/>
                </a:solidFill>
                <a:latin typeface="+mn-lt"/>
                <a:ea typeface="+mn-ea"/>
                <a:cs typeface="+mn-cs"/>
              </a:rPr>
              <a:t> bibliothèque , un </a:t>
            </a:r>
            <a:r>
              <a:rPr lang="en-US" sz="3500" kern="1200" dirty="0" err="1">
                <a:solidFill>
                  <a:srgbClr val="92D050"/>
                </a:solidFill>
                <a:latin typeface="+mn-lt"/>
                <a:ea typeface="+mn-ea"/>
                <a:cs typeface="+mn-cs"/>
              </a:rPr>
              <a:t>aéroport</a:t>
            </a:r>
            <a:r>
              <a:rPr lang="en-US" sz="3500" kern="1200" dirty="0">
                <a:solidFill>
                  <a:srgbClr val="92D050"/>
                </a:solidFill>
                <a:latin typeface="+mn-lt"/>
                <a:ea typeface="+mn-ea"/>
                <a:cs typeface="+mn-cs"/>
              </a:rPr>
              <a:t> , le </a:t>
            </a:r>
            <a:r>
              <a:rPr lang="en-US" sz="3500" kern="1200" dirty="0" err="1">
                <a:solidFill>
                  <a:srgbClr val="92D050"/>
                </a:solidFill>
                <a:latin typeface="+mn-lt"/>
                <a:ea typeface="+mn-ea"/>
                <a:cs typeface="+mn-cs"/>
              </a:rPr>
              <a:t>marché</a:t>
            </a:r>
            <a:r>
              <a:rPr lang="en-US" sz="3500" kern="1200" dirty="0">
                <a:solidFill>
                  <a:srgbClr val="92D050"/>
                </a:solidFill>
                <a:latin typeface="+mn-lt"/>
                <a:ea typeface="+mn-ea"/>
                <a:cs typeface="+mn-cs"/>
              </a:rPr>
              <a:t> de Fort de France et sur le chemin de </a:t>
            </a:r>
            <a:r>
              <a:rPr lang="en-US" sz="3500" kern="1200" dirty="0" err="1">
                <a:solidFill>
                  <a:srgbClr val="92D050"/>
                </a:solidFill>
                <a:latin typeface="+mn-lt"/>
                <a:ea typeface="+mn-ea"/>
                <a:cs typeface="+mn-cs"/>
              </a:rPr>
              <a:t>nombreuses</a:t>
            </a:r>
            <a:r>
              <a:rPr lang="en-US" sz="3500" kern="1200" dirty="0">
                <a:solidFill>
                  <a:srgbClr val="92D050"/>
                </a:solidFill>
                <a:latin typeface="+mn-lt"/>
                <a:ea typeface="+mn-ea"/>
                <a:cs typeface="+mn-cs"/>
              </a:rPr>
              <a:t> boutiques de souvenirs</a:t>
            </a:r>
            <a:r>
              <a:rPr lang="en-US" sz="2400" kern="1200" dirty="0">
                <a:solidFill>
                  <a:schemeClr val="tx1"/>
                </a:solidFill>
                <a:latin typeface="+mn-lt"/>
                <a:ea typeface="+mn-ea"/>
                <a:cs typeface="+mn-cs"/>
              </a:rPr>
              <a:t>.</a:t>
            </a:r>
          </a:p>
        </p:txBody>
      </p:sp>
      <p:sp>
        <p:nvSpPr>
          <p:cNvPr id="2" name="Titre 1">
            <a:extLst>
              <a:ext uri="{FF2B5EF4-FFF2-40B4-BE49-F238E27FC236}">
                <a16:creationId xmlns:a16="http://schemas.microsoft.com/office/drawing/2014/main" id="{C8E4A06A-70D2-4F89-892E-2CD94317FE19}"/>
              </a:ext>
            </a:extLst>
          </p:cNvPr>
          <p:cNvSpPr>
            <a:spLocks noGrp="1"/>
          </p:cNvSpPr>
          <p:nvPr>
            <p:ph type="title"/>
          </p:nvPr>
        </p:nvSpPr>
        <p:spPr>
          <a:xfrm>
            <a:off x="5713691" y="0"/>
            <a:ext cx="5963666" cy="900331"/>
          </a:xfrm>
        </p:spPr>
        <p:txBody>
          <a:bodyPr vert="horz" lIns="91440" tIns="45720" rIns="91440" bIns="45720" rtlCol="0" anchor="b">
            <a:noAutofit/>
          </a:bodyPr>
          <a:lstStyle/>
          <a:p>
            <a:r>
              <a:rPr lang="en-US" sz="6000" kern="1200" dirty="0">
                <a:solidFill>
                  <a:srgbClr val="92D050"/>
                </a:solidFill>
                <a:latin typeface="+mj-lt"/>
                <a:ea typeface="+mj-ea"/>
                <a:cs typeface="+mj-cs"/>
              </a:rPr>
              <a:t>Fort De France</a:t>
            </a:r>
          </a:p>
        </p:txBody>
      </p:sp>
      <p:pic>
        <p:nvPicPr>
          <p:cNvPr id="4" name="Image 3">
            <a:extLst>
              <a:ext uri="{FF2B5EF4-FFF2-40B4-BE49-F238E27FC236}">
                <a16:creationId xmlns:a16="http://schemas.microsoft.com/office/drawing/2014/main" id="{3C72A84C-2CE6-20BA-56D0-3699666F36DB}"/>
              </a:ext>
            </a:extLst>
          </p:cNvPr>
          <p:cNvPicPr>
            <a:picLocks noChangeAspect="1"/>
          </p:cNvPicPr>
          <p:nvPr/>
        </p:nvPicPr>
        <p:blipFill>
          <a:blip r:embed="rId2"/>
          <a:srcRect l="9217" r="9705"/>
          <a:stretch/>
        </p:blipFill>
        <p:spPr>
          <a:xfrm>
            <a:off x="198740" y="-1"/>
            <a:ext cx="4795283" cy="3888712"/>
          </a:xfrm>
          <a:prstGeom prst="rect">
            <a:avLst/>
          </a:prstGeom>
        </p:spPr>
      </p:pic>
      <p:pic>
        <p:nvPicPr>
          <p:cNvPr id="5" name="Image 4">
            <a:extLst>
              <a:ext uri="{FF2B5EF4-FFF2-40B4-BE49-F238E27FC236}">
                <a16:creationId xmlns:a16="http://schemas.microsoft.com/office/drawing/2014/main" id="{42AAEA86-CBE3-9A56-ADD4-7877DB34B7A0}"/>
              </a:ext>
            </a:extLst>
          </p:cNvPr>
          <p:cNvPicPr>
            <a:picLocks noChangeAspect="1"/>
          </p:cNvPicPr>
          <p:nvPr/>
        </p:nvPicPr>
        <p:blipFill>
          <a:blip r:embed="rId3"/>
          <a:srcRect t="12061" r="1" b="1"/>
          <a:stretch/>
        </p:blipFill>
        <p:spPr>
          <a:xfrm>
            <a:off x="192527" y="4060426"/>
            <a:ext cx="4801943" cy="2797574"/>
          </a:xfrm>
          <a:prstGeom prst="rect">
            <a:avLst/>
          </a:prstGeom>
        </p:spPr>
      </p:pic>
    </p:spTree>
    <p:extLst>
      <p:ext uri="{BB962C8B-B14F-4D97-AF65-F5344CB8AC3E}">
        <p14:creationId xmlns:p14="http://schemas.microsoft.com/office/powerpoint/2010/main" val="4135380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67AC0D7-B1DD-32D2-2159-5CE68C75823F}"/>
              </a:ext>
            </a:extLst>
          </p:cNvPr>
          <p:cNvSpPr txBox="1"/>
          <p:nvPr/>
        </p:nvSpPr>
        <p:spPr>
          <a:xfrm>
            <a:off x="278819" y="181472"/>
            <a:ext cx="7090012" cy="1107996"/>
          </a:xfrm>
          <a:prstGeom prst="rect">
            <a:avLst/>
          </a:prstGeom>
          <a:noFill/>
        </p:spPr>
        <p:txBody>
          <a:bodyPr wrap="square" rtlCol="0">
            <a:spAutoFit/>
          </a:bodyPr>
          <a:lstStyle/>
          <a:p>
            <a:r>
              <a:rPr lang="fr-FR" sz="6600"/>
              <a:t>La Montagne Pelée</a:t>
            </a:r>
            <a:endParaRPr lang="fr-FR" sz="6600" dirty="0"/>
          </a:p>
        </p:txBody>
      </p:sp>
      <p:sp>
        <p:nvSpPr>
          <p:cNvPr id="4" name="ZoneTexte 3">
            <a:extLst>
              <a:ext uri="{FF2B5EF4-FFF2-40B4-BE49-F238E27FC236}">
                <a16:creationId xmlns:a16="http://schemas.microsoft.com/office/drawing/2014/main" id="{3A5F130D-F4C6-45E5-10DB-1A6E0AF06720}"/>
              </a:ext>
            </a:extLst>
          </p:cNvPr>
          <p:cNvSpPr txBox="1"/>
          <p:nvPr/>
        </p:nvSpPr>
        <p:spPr>
          <a:xfrm>
            <a:off x="95215" y="1488022"/>
            <a:ext cx="8831502" cy="6109365"/>
          </a:xfrm>
          <a:prstGeom prst="rect">
            <a:avLst/>
          </a:prstGeom>
          <a:noFill/>
        </p:spPr>
        <p:txBody>
          <a:bodyPr wrap="square" rtlCol="0">
            <a:spAutoFit/>
          </a:bodyPr>
          <a:lstStyle/>
          <a:p>
            <a:pPr algn="l">
              <a:lnSpc>
                <a:spcPts val="1650"/>
              </a:lnSpc>
              <a:spcBef>
                <a:spcPts val="600"/>
              </a:spcBef>
              <a:spcAft>
                <a:spcPts val="450"/>
              </a:spcAft>
              <a:buNone/>
            </a:pPr>
            <a:br>
              <a:rPr lang="fr-FR" sz="2800" b="0" i="0" dirty="0">
                <a:solidFill>
                  <a:srgbClr val="1F1F1F"/>
                </a:solidFill>
                <a:effectLst/>
                <a:latin typeface="Arial" panose="020B0604020202020204" pitchFamily="34" charset="0"/>
              </a:rPr>
            </a:br>
            <a:r>
              <a:rPr lang="fr-FR" sz="2800" b="0" i="0" dirty="0">
                <a:solidFill>
                  <a:srgbClr val="1F1F1F"/>
                </a:solidFill>
                <a:effectLst/>
                <a:latin typeface="Arial" panose="020B0604020202020204" pitchFamily="34" charset="0"/>
              </a:rPr>
              <a:t>La montagne Pelée est un volcan gris actif situé dans </a:t>
            </a:r>
          </a:p>
          <a:p>
            <a:pPr algn="l">
              <a:lnSpc>
                <a:spcPts val="1650"/>
              </a:lnSpc>
              <a:spcBef>
                <a:spcPts val="600"/>
              </a:spcBef>
              <a:spcAft>
                <a:spcPts val="450"/>
              </a:spcAft>
              <a:buNone/>
            </a:pPr>
            <a:r>
              <a:rPr lang="fr-FR" sz="2800" b="0" i="0" dirty="0">
                <a:solidFill>
                  <a:srgbClr val="1F1F1F"/>
                </a:solidFill>
                <a:effectLst/>
                <a:latin typeface="Arial" panose="020B0604020202020204" pitchFamily="34" charset="0"/>
              </a:rPr>
              <a:t>le Nord de la Martinique. Il est le point culminant de</a:t>
            </a:r>
          </a:p>
          <a:p>
            <a:pPr algn="l">
              <a:lnSpc>
                <a:spcPts val="1650"/>
              </a:lnSpc>
              <a:spcBef>
                <a:spcPts val="600"/>
              </a:spcBef>
              <a:spcAft>
                <a:spcPts val="450"/>
              </a:spcAft>
              <a:buNone/>
            </a:pPr>
            <a:r>
              <a:rPr lang="fr-FR" sz="2800" b="0" i="0" dirty="0">
                <a:solidFill>
                  <a:srgbClr val="1F1F1F"/>
                </a:solidFill>
                <a:effectLst/>
                <a:latin typeface="Arial" panose="020B0604020202020204" pitchFamily="34" charset="0"/>
              </a:rPr>
              <a:t>l’île.</a:t>
            </a:r>
            <a:endParaRPr lang="fr-FR" sz="2800" b="1" i="0" dirty="0">
              <a:solidFill>
                <a:srgbClr val="1F1F1F"/>
              </a:solidFill>
              <a:effectLst/>
              <a:latin typeface="Arial" panose="020B0604020202020204" pitchFamily="34" charset="0"/>
            </a:endParaRPr>
          </a:p>
          <a:p>
            <a:pPr algn="l">
              <a:lnSpc>
                <a:spcPts val="1650"/>
              </a:lnSpc>
              <a:spcBef>
                <a:spcPts val="600"/>
              </a:spcBef>
              <a:spcAft>
                <a:spcPts val="600"/>
              </a:spcAft>
              <a:buNone/>
            </a:pPr>
            <a:r>
              <a:rPr lang="fr-FR" sz="2800" dirty="0"/>
              <a:t>Le </a:t>
            </a:r>
            <a:r>
              <a:rPr lang="fr-FR" sz="2800" b="1" dirty="0"/>
              <a:t>8 mai 1902</a:t>
            </a:r>
            <a:r>
              <a:rPr lang="fr-FR" sz="2800" dirty="0"/>
              <a:t>, il est </a:t>
            </a:r>
            <a:r>
              <a:rPr lang="fr-FR" sz="2800" b="1" dirty="0"/>
              <a:t>entré en éruption et </a:t>
            </a:r>
            <a:r>
              <a:rPr lang="fr-FR" sz="2800" dirty="0"/>
              <a:t>a </a:t>
            </a:r>
            <a:r>
              <a:rPr lang="fr-FR" sz="2800" b="1" dirty="0"/>
              <a:t>détruit la </a:t>
            </a:r>
          </a:p>
          <a:p>
            <a:pPr algn="l">
              <a:lnSpc>
                <a:spcPts val="1650"/>
              </a:lnSpc>
              <a:spcBef>
                <a:spcPts val="600"/>
              </a:spcBef>
              <a:spcAft>
                <a:spcPts val="600"/>
              </a:spcAft>
              <a:buNone/>
            </a:pPr>
            <a:r>
              <a:rPr lang="fr-FR" sz="2800" b="1" dirty="0"/>
              <a:t>Ville de Saint-Pierre</a:t>
            </a:r>
            <a:r>
              <a:rPr lang="fr-FR" sz="2800" dirty="0"/>
              <a:t> et a tué presque </a:t>
            </a:r>
            <a:r>
              <a:rPr lang="fr-FR" sz="2800" b="1" dirty="0"/>
              <a:t>tous les habitants</a:t>
            </a:r>
            <a:r>
              <a:rPr lang="fr-FR" sz="2800" dirty="0"/>
              <a:t> </a:t>
            </a:r>
          </a:p>
          <a:p>
            <a:pPr algn="l">
              <a:lnSpc>
                <a:spcPts val="1650"/>
              </a:lnSpc>
              <a:spcBef>
                <a:spcPts val="600"/>
              </a:spcBef>
              <a:spcAft>
                <a:spcPts val="600"/>
              </a:spcAft>
              <a:buNone/>
            </a:pPr>
            <a:r>
              <a:rPr lang="fr-FR" sz="2800" dirty="0"/>
              <a:t> environ </a:t>
            </a:r>
            <a:r>
              <a:rPr lang="fr-FR" sz="2800" b="1" dirty="0"/>
              <a:t>30 000 personnes</a:t>
            </a:r>
            <a:r>
              <a:rPr lang="fr-FR" sz="2800" dirty="0"/>
              <a:t> sont mortes.</a:t>
            </a:r>
          </a:p>
          <a:p>
            <a:pPr algn="l">
              <a:lnSpc>
                <a:spcPts val="1650"/>
              </a:lnSpc>
              <a:spcBef>
                <a:spcPts val="600"/>
              </a:spcBef>
              <a:spcAft>
                <a:spcPts val="600"/>
              </a:spcAft>
              <a:buNone/>
            </a:pPr>
            <a:endParaRPr lang="fr-FR" sz="2800" b="1" dirty="0">
              <a:solidFill>
                <a:srgbClr val="1F1F1F"/>
              </a:solidFill>
              <a:latin typeface="Arial" panose="020B0604020202020204" pitchFamily="34" charset="0"/>
            </a:endParaRPr>
          </a:p>
          <a:p>
            <a:pPr algn="l">
              <a:lnSpc>
                <a:spcPts val="1650"/>
              </a:lnSpc>
              <a:spcBef>
                <a:spcPts val="600"/>
              </a:spcBef>
              <a:spcAft>
                <a:spcPts val="600"/>
              </a:spcAft>
              <a:buNone/>
            </a:pPr>
            <a:r>
              <a:rPr lang="fr-FR" sz="2800" b="1" i="0" dirty="0">
                <a:solidFill>
                  <a:srgbClr val="1F1F1F"/>
                </a:solidFill>
                <a:effectLst/>
                <a:latin typeface="Arial" panose="020B0604020202020204" pitchFamily="34" charset="0"/>
              </a:rPr>
              <a:t>Dernière éruption : </a:t>
            </a:r>
            <a:r>
              <a:rPr lang="fr-FR" sz="2800" b="0" i="0" dirty="0">
                <a:solidFill>
                  <a:srgbClr val="1F1F1F"/>
                </a:solidFill>
                <a:effectLst/>
                <a:latin typeface="Arial" panose="020B0604020202020204" pitchFamily="34" charset="0"/>
              </a:rPr>
              <a:t>1932</a:t>
            </a:r>
          </a:p>
          <a:p>
            <a:pPr algn="l">
              <a:lnSpc>
                <a:spcPts val="1650"/>
              </a:lnSpc>
              <a:spcBef>
                <a:spcPts val="600"/>
              </a:spcBef>
              <a:spcAft>
                <a:spcPts val="600"/>
              </a:spcAft>
              <a:buNone/>
            </a:pPr>
            <a:r>
              <a:rPr lang="fr-FR" sz="2800" b="1" i="0" dirty="0">
                <a:solidFill>
                  <a:srgbClr val="1F1F1F"/>
                </a:solidFill>
                <a:effectLst/>
                <a:latin typeface="Arial" panose="020B0604020202020204" pitchFamily="34" charset="0"/>
              </a:rPr>
              <a:t>Altitude : </a:t>
            </a:r>
            <a:r>
              <a:rPr lang="fr-FR" sz="2800" b="0" i="0" dirty="0">
                <a:solidFill>
                  <a:srgbClr val="1F1F1F"/>
                </a:solidFill>
                <a:effectLst/>
                <a:latin typeface="Arial" panose="020B0604020202020204" pitchFamily="34" charset="0"/>
              </a:rPr>
              <a:t>1 397 m</a:t>
            </a:r>
          </a:p>
          <a:p>
            <a:pPr algn="l">
              <a:lnSpc>
                <a:spcPts val="1650"/>
              </a:lnSpc>
              <a:spcBef>
                <a:spcPts val="600"/>
              </a:spcBef>
              <a:spcAft>
                <a:spcPts val="600"/>
              </a:spcAft>
              <a:buNone/>
            </a:pPr>
            <a:r>
              <a:rPr lang="fr-FR" sz="2800" b="1" i="0" dirty="0">
                <a:solidFill>
                  <a:srgbClr val="1F1F1F"/>
                </a:solidFill>
                <a:effectLst/>
                <a:latin typeface="Arial" panose="020B0604020202020204" pitchFamily="34" charset="0"/>
              </a:rPr>
              <a:t>Proéminence : </a:t>
            </a:r>
            <a:r>
              <a:rPr lang="fr-FR" sz="2800" b="0" i="0" dirty="0">
                <a:solidFill>
                  <a:srgbClr val="1F1F1F"/>
                </a:solidFill>
                <a:effectLst/>
                <a:latin typeface="Arial" panose="020B0604020202020204" pitchFamily="34" charset="0"/>
              </a:rPr>
              <a:t>1 397 m</a:t>
            </a:r>
          </a:p>
          <a:p>
            <a:pPr algn="l">
              <a:lnSpc>
                <a:spcPts val="1650"/>
              </a:lnSpc>
              <a:spcBef>
                <a:spcPts val="600"/>
              </a:spcBef>
              <a:spcAft>
                <a:spcPts val="600"/>
              </a:spcAft>
              <a:buNone/>
            </a:pPr>
            <a:r>
              <a:rPr lang="fr-FR" sz="2800" b="1" i="0" dirty="0">
                <a:solidFill>
                  <a:srgbClr val="1F1F1F"/>
                </a:solidFill>
                <a:effectLst/>
                <a:latin typeface="Arial" panose="020B0604020202020204" pitchFamily="34" charset="0"/>
              </a:rPr>
              <a:t>Âge : </a:t>
            </a:r>
            <a:r>
              <a:rPr lang="fr-FR" sz="2800" b="0" i="0" dirty="0">
                <a:solidFill>
                  <a:srgbClr val="1F1F1F"/>
                </a:solidFill>
                <a:effectLst/>
                <a:latin typeface="Arial" panose="020B0604020202020204" pitchFamily="34" charset="0"/>
              </a:rPr>
              <a:t>300 000 ans</a:t>
            </a:r>
          </a:p>
          <a:p>
            <a:pPr algn="l">
              <a:lnSpc>
                <a:spcPts val="1650"/>
              </a:lnSpc>
              <a:spcBef>
                <a:spcPts val="600"/>
              </a:spcBef>
              <a:spcAft>
                <a:spcPts val="600"/>
              </a:spcAft>
              <a:buNone/>
            </a:pPr>
            <a:r>
              <a:rPr lang="fr-FR" sz="2800" b="1" i="0" dirty="0">
                <a:solidFill>
                  <a:srgbClr val="1F1F1F"/>
                </a:solidFill>
                <a:effectLst/>
                <a:latin typeface="Arial" panose="020B0604020202020204" pitchFamily="34" charset="0"/>
              </a:rPr>
              <a:t>Commune : </a:t>
            </a:r>
            <a:r>
              <a:rPr lang="fr-FR" sz="2800" dirty="0">
                <a:solidFill>
                  <a:srgbClr val="1F1F1F"/>
                </a:solidFill>
                <a:latin typeface="Arial" panose="020B0604020202020204" pitchFamily="34" charset="0"/>
              </a:rPr>
              <a:t>Saint-Pierre</a:t>
            </a:r>
            <a:endParaRPr lang="fr-FR" sz="2800" b="0" i="0" dirty="0">
              <a:solidFill>
                <a:srgbClr val="1F1F1F"/>
              </a:solidFill>
              <a:effectLst/>
              <a:latin typeface="Arial" panose="020B0604020202020204" pitchFamily="34" charset="0"/>
            </a:endParaRPr>
          </a:p>
          <a:p>
            <a:pPr algn="l">
              <a:lnSpc>
                <a:spcPts val="1650"/>
              </a:lnSpc>
              <a:spcBef>
                <a:spcPts val="600"/>
              </a:spcBef>
              <a:spcAft>
                <a:spcPts val="600"/>
              </a:spcAft>
              <a:buNone/>
            </a:pPr>
            <a:r>
              <a:rPr lang="fr-FR" sz="2800" b="1" i="0" dirty="0">
                <a:solidFill>
                  <a:srgbClr val="1F1F1F"/>
                </a:solidFill>
                <a:effectLst/>
                <a:latin typeface="Arial" panose="020B0604020202020204" pitchFamily="34" charset="0"/>
              </a:rPr>
              <a:t>Massif : </a:t>
            </a:r>
            <a:r>
              <a:rPr lang="fr-FR" sz="2800" dirty="0">
                <a:solidFill>
                  <a:srgbClr val="1F1F1F"/>
                </a:solidFill>
                <a:latin typeface="Arial" panose="020B0604020202020204" pitchFamily="34" charset="0"/>
              </a:rPr>
              <a:t>Martinique</a:t>
            </a:r>
            <a:endParaRPr lang="fr-FR" sz="2800" b="0" i="0" dirty="0">
              <a:solidFill>
                <a:srgbClr val="1F1F1F"/>
              </a:solidFill>
              <a:effectLst/>
              <a:latin typeface="Arial" panose="020B0604020202020204" pitchFamily="34" charset="0"/>
            </a:endParaRPr>
          </a:p>
          <a:p>
            <a:pPr>
              <a:buNone/>
            </a:pPr>
            <a:br>
              <a:rPr lang="fr-FR" sz="2800" b="0" i="0" dirty="0">
                <a:effectLst/>
                <a:latin typeface="Arial" panose="020B0604020202020204" pitchFamily="34" charset="0"/>
              </a:rPr>
            </a:br>
            <a:endParaRPr lang="fr-FR" sz="2800" dirty="0"/>
          </a:p>
        </p:txBody>
      </p:sp>
      <p:pic>
        <p:nvPicPr>
          <p:cNvPr id="1030" name="Picture 6" descr="La Montagne Pelée – Sciences de la Vie et de la Terre">
            <a:extLst>
              <a:ext uri="{FF2B5EF4-FFF2-40B4-BE49-F238E27FC236}">
                <a16:creationId xmlns:a16="http://schemas.microsoft.com/office/drawing/2014/main" id="{C68B4EE9-B56B-4BB4-C849-3ED802027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94953"/>
            <a:ext cx="5124523" cy="286304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Éruption de la montagne Pelée en 1902 — Wikipédia">
            <a:extLst>
              <a:ext uri="{FF2B5EF4-FFF2-40B4-BE49-F238E27FC236}">
                <a16:creationId xmlns:a16="http://schemas.microsoft.com/office/drawing/2014/main" id="{B77934D0-CE98-BAA3-1DD3-C7FA02E0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729" y="218774"/>
            <a:ext cx="256222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99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0F2EB-55CF-82BB-921D-5CA5AE4E378D}"/>
              </a:ext>
            </a:extLst>
          </p:cNvPr>
          <p:cNvSpPr txBox="1"/>
          <p:nvPr/>
        </p:nvSpPr>
        <p:spPr>
          <a:xfrm>
            <a:off x="375314" y="163149"/>
            <a:ext cx="8475259" cy="769441"/>
          </a:xfrm>
          <a:prstGeom prst="rect">
            <a:avLst/>
          </a:prstGeom>
          <a:noFill/>
        </p:spPr>
        <p:txBody>
          <a:bodyPr wrap="square" rtlCol="0">
            <a:spAutoFit/>
          </a:bodyPr>
          <a:lstStyle/>
          <a:p>
            <a:r>
              <a:rPr lang="fr-FR" sz="4400" dirty="0"/>
              <a:t>Le jardin de Balata</a:t>
            </a:r>
          </a:p>
        </p:txBody>
      </p:sp>
      <p:pic>
        <p:nvPicPr>
          <p:cNvPr id="4098" name="Picture 2" descr="Découverte de la Martinique : Balades dans le jardin de Balata">
            <a:extLst>
              <a:ext uri="{FF2B5EF4-FFF2-40B4-BE49-F238E27FC236}">
                <a16:creationId xmlns:a16="http://schemas.microsoft.com/office/drawing/2014/main" id="{DBEA51DE-C4B2-E98F-6BE0-136D38D40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788" y="4216630"/>
            <a:ext cx="4880212" cy="260838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Explorez l'incroyable Jardin de Balata en Martinique">
            <a:extLst>
              <a:ext uri="{FF2B5EF4-FFF2-40B4-BE49-F238E27FC236}">
                <a16:creationId xmlns:a16="http://schemas.microsoft.com/office/drawing/2014/main" id="{8B204279-DDB3-39E3-9B2B-B6B79719894F}"/>
              </a:ext>
            </a:extLst>
          </p:cNvPr>
          <p:cNvSpPr>
            <a:spLocks noChangeAspect="1" noChangeArrowheads="1"/>
          </p:cNvSpPr>
          <p:nvPr/>
        </p:nvSpPr>
        <p:spPr bwMode="auto">
          <a:xfrm>
            <a:off x="5943599" y="3276599"/>
            <a:ext cx="4155743" cy="41557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10" name="Picture 14" descr="Jardins de Balata Martinique (suite) 4 - ARTS-CHATS-PHOTOS.">
            <a:extLst>
              <a:ext uri="{FF2B5EF4-FFF2-40B4-BE49-F238E27FC236}">
                <a16:creationId xmlns:a16="http://schemas.microsoft.com/office/drawing/2014/main" id="{95E76CB5-A95B-81EA-7085-831BE053F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402" y="209540"/>
            <a:ext cx="3572607" cy="378565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Le Jardin de Balata : un espace botanique en Martinique">
            <a:extLst>
              <a:ext uri="{FF2B5EF4-FFF2-40B4-BE49-F238E27FC236}">
                <a16:creationId xmlns:a16="http://schemas.microsoft.com/office/drawing/2014/main" id="{E1D53334-D5FC-B5FE-56F2-8A656ABDA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133" y="4346799"/>
            <a:ext cx="3554175" cy="234805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FC14910-2ED9-CFE1-D14D-510955307093}"/>
              </a:ext>
            </a:extLst>
          </p:cNvPr>
          <p:cNvSpPr txBox="1"/>
          <p:nvPr/>
        </p:nvSpPr>
        <p:spPr>
          <a:xfrm>
            <a:off x="260729" y="1022107"/>
            <a:ext cx="4217158" cy="3785652"/>
          </a:xfrm>
          <a:prstGeom prst="rect">
            <a:avLst/>
          </a:prstGeom>
          <a:noFill/>
        </p:spPr>
        <p:txBody>
          <a:bodyPr wrap="square" rtlCol="0">
            <a:spAutoFit/>
          </a:bodyPr>
          <a:lstStyle/>
          <a:p>
            <a:r>
              <a:rPr lang="fr-FR" sz="2400" dirty="0"/>
              <a:t>Jean Philippe </a:t>
            </a:r>
            <a:r>
              <a:rPr lang="fr-FR" sz="2400" dirty="0" err="1"/>
              <a:t>Thoze</a:t>
            </a:r>
            <a:r>
              <a:rPr lang="fr-FR" sz="2400" dirty="0"/>
              <a:t> avait beaucoup de talent en </a:t>
            </a:r>
            <a:r>
              <a:rPr lang="fr-FR" sz="2400" dirty="0" err="1"/>
              <a:t>botanisme</a:t>
            </a:r>
            <a:r>
              <a:rPr lang="fr-FR" sz="2400" dirty="0"/>
              <a:t> , et il va œuvrer à partir pour crée un jardin tropical autour de sa maison familiale typiquement créole passionné pour la botanique, il parcouru le monde pour amener dans ce jardin des plantes de pays lointains.</a:t>
            </a:r>
          </a:p>
        </p:txBody>
      </p:sp>
      <p:pic>
        <p:nvPicPr>
          <p:cNvPr id="4114" name="Picture 18" descr="Jean-Philippe THOZE jardinier paysagiste">
            <a:extLst>
              <a:ext uri="{FF2B5EF4-FFF2-40B4-BE49-F238E27FC236}">
                <a16:creationId xmlns:a16="http://schemas.microsoft.com/office/drawing/2014/main" id="{A1002323-4B8D-683A-4F76-C94BCF304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721" y="209540"/>
            <a:ext cx="3171763" cy="3785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E1974-299E-3FA0-8AB9-95C5C33A1C78}"/>
              </a:ext>
            </a:extLst>
          </p:cNvPr>
          <p:cNvSpPr>
            <a:spLocks noGrp="1"/>
          </p:cNvSpPr>
          <p:nvPr>
            <p:ph type="title"/>
          </p:nvPr>
        </p:nvSpPr>
        <p:spPr>
          <a:xfrm>
            <a:off x="221674" y="143301"/>
            <a:ext cx="6936508" cy="1519243"/>
          </a:xfrm>
        </p:spPr>
        <p:txBody>
          <a:bodyPr>
            <a:noAutofit/>
          </a:bodyPr>
          <a:lstStyle/>
          <a:p>
            <a:r>
              <a:rPr lang="fr-FR" sz="9600" b="0">
                <a:solidFill>
                  <a:schemeClr val="accent1">
                    <a:lumMod val="60000"/>
                    <a:lumOff val="40000"/>
                  </a:schemeClr>
                </a:solidFill>
                <a:latin typeface="Bahnschrift SemiBold" panose="020B0502040204020203" pitchFamily="34" charset="0"/>
                <a:cs typeface="Dreaming Outloud Script Pro" panose="020F0502020204030204" pitchFamily="66" charset="0"/>
              </a:rPr>
              <a:t>La Biguine</a:t>
            </a:r>
            <a:endParaRPr lang="fr-FR" sz="9600" b="0" dirty="0">
              <a:solidFill>
                <a:schemeClr val="accent1">
                  <a:lumMod val="60000"/>
                  <a:lumOff val="40000"/>
                </a:schemeClr>
              </a:solidFill>
              <a:latin typeface="Bahnschrift SemiBold" panose="020B0502040204020203" pitchFamily="34" charset="0"/>
              <a:cs typeface="Dreaming Outloud Script Pro" panose="020F0502020204030204" pitchFamily="66" charset="0"/>
            </a:endParaRPr>
          </a:p>
        </p:txBody>
      </p:sp>
      <p:sp>
        <p:nvSpPr>
          <p:cNvPr id="3" name="Espace réservé du contenu 2">
            <a:extLst>
              <a:ext uri="{FF2B5EF4-FFF2-40B4-BE49-F238E27FC236}">
                <a16:creationId xmlns:a16="http://schemas.microsoft.com/office/drawing/2014/main" id="{115735E2-1078-65D0-FE53-3B8EC7B4B9FF}"/>
              </a:ext>
            </a:extLst>
          </p:cNvPr>
          <p:cNvSpPr>
            <a:spLocks noGrp="1"/>
          </p:cNvSpPr>
          <p:nvPr>
            <p:ph idx="1"/>
          </p:nvPr>
        </p:nvSpPr>
        <p:spPr>
          <a:xfrm>
            <a:off x="221674" y="1671783"/>
            <a:ext cx="7347011" cy="5042916"/>
          </a:xfrm>
        </p:spPr>
        <p:txBody>
          <a:bodyPr>
            <a:normAutofit fontScale="55000" lnSpcReduction="20000"/>
          </a:bodyPr>
          <a:lstStyle/>
          <a:p>
            <a:pPr>
              <a:buNone/>
            </a:pPr>
            <a:r>
              <a:rPr lang="fr-FR" dirty="0">
                <a:latin typeface="ui-sans-serif"/>
              </a:rPr>
              <a:t>La biguine est une musique traditionnelle qui vient de Martinique. Elle est née à Saint-Pierre avant 1902, quand les musiciens mélangeaient des rythmes africains, français et caribéens. Elle vient en partie du </a:t>
            </a:r>
            <a:r>
              <a:rPr lang="fr-FR" b="1" dirty="0" err="1">
                <a:latin typeface="ui-sans-serif"/>
              </a:rPr>
              <a:t>bèlè</a:t>
            </a:r>
            <a:r>
              <a:rPr lang="fr-FR" dirty="0">
                <a:latin typeface="ui-sans-serif"/>
              </a:rPr>
              <a:t>, une danse traditionnelle, et a été influencée par des musiques venues d’Europe et d’Amérique.</a:t>
            </a:r>
          </a:p>
          <a:p>
            <a:pPr>
              <a:buNone/>
            </a:pPr>
            <a:r>
              <a:rPr lang="fr-FR" dirty="0">
                <a:latin typeface="ui-sans-serif"/>
              </a:rPr>
              <a:t>Avec le temps, la biguine s’est développée en plusieurs styles : </a:t>
            </a:r>
            <a:r>
              <a:rPr lang="fr-FR" b="1" dirty="0">
                <a:latin typeface="ui-sans-serif"/>
              </a:rPr>
              <a:t>la biguine de salon</a:t>
            </a:r>
            <a:r>
              <a:rPr lang="fr-FR" dirty="0">
                <a:latin typeface="ui-sans-serif"/>
              </a:rPr>
              <a:t>, </a:t>
            </a:r>
            <a:r>
              <a:rPr lang="fr-FR" b="1" dirty="0">
                <a:latin typeface="ui-sans-serif"/>
              </a:rPr>
              <a:t>de bal</a:t>
            </a:r>
            <a:r>
              <a:rPr lang="fr-FR" dirty="0">
                <a:latin typeface="ui-sans-serif"/>
              </a:rPr>
              <a:t> et </a:t>
            </a:r>
            <a:r>
              <a:rPr lang="fr-FR" b="1" dirty="0">
                <a:latin typeface="ui-sans-serif"/>
              </a:rPr>
              <a:t>de rue</a:t>
            </a:r>
            <a:r>
              <a:rPr lang="fr-FR" dirty="0">
                <a:latin typeface="ui-sans-serif"/>
              </a:rPr>
              <a:t>. Elle est devenue célèbre en France dans les années 1930, surtout à Paris, où elle a été jouée dans des bals et des cabarets.</a:t>
            </a:r>
          </a:p>
          <a:p>
            <a:pPr>
              <a:buNone/>
            </a:pPr>
            <a:r>
              <a:rPr lang="fr-FR" dirty="0">
                <a:latin typeface="ui-sans-serif"/>
              </a:rPr>
              <a:t>Après la destruction de Saint-Pierre par un volcan, beaucoup de musiciens sont partis en France.| Là-bas, ils ont rendu la biguine populaire, en particulier lors de l’exposition coloniale de 1931. Des artistes comme Alexandre </a:t>
            </a:r>
            <a:r>
              <a:rPr lang="fr-FR" dirty="0" err="1">
                <a:latin typeface="ui-sans-serif"/>
              </a:rPr>
              <a:t>Stellio</a:t>
            </a:r>
            <a:r>
              <a:rPr lang="fr-FR" dirty="0">
                <a:latin typeface="ui-sans-serif"/>
              </a:rPr>
              <a:t> ou Léona Gabriel ont marqué cette époque.</a:t>
            </a:r>
          </a:p>
          <a:p>
            <a:pPr>
              <a:buNone/>
            </a:pPr>
            <a:r>
              <a:rPr lang="fr-FR" dirty="0">
                <a:latin typeface="ui-sans-serif"/>
              </a:rPr>
              <a:t>Même pendant la Seconde Guerre mondiale, la biguine a survécu. Elle a continué à évoluer grâce à des artistes comme Loulou </a:t>
            </a:r>
            <a:r>
              <a:rPr lang="fr-FR" dirty="0" err="1">
                <a:latin typeface="ui-sans-serif"/>
              </a:rPr>
              <a:t>Boislaville</a:t>
            </a:r>
            <a:r>
              <a:rPr lang="fr-FR" dirty="0">
                <a:latin typeface="ui-sans-serif"/>
              </a:rPr>
              <a:t> ou Fernand Donatien. Dans les années 1950, on a même organisé des concours de chanson créole pour encourager cette musique.</a:t>
            </a:r>
          </a:p>
          <a:p>
            <a:pPr>
              <a:buNone/>
            </a:pPr>
            <a:r>
              <a:rPr lang="fr-FR" dirty="0">
                <a:latin typeface="ui-sans-serif"/>
              </a:rPr>
              <a:t>Depuis les années 1970, la biguine est moins populaire, remplacée par d’autres styles. Mais certains artistes continuent de la faire vivre. Aujourd’hui, on cherche à la remettre en valeur dans les écoles, les festivals et les médias, car elle fait partie de l’histoire et de la culture de la Martinique.</a:t>
            </a:r>
          </a:p>
          <a:p>
            <a:pPr>
              <a:buNone/>
            </a:pPr>
            <a:br>
              <a:rPr lang="fr-FR" dirty="0"/>
            </a:br>
            <a:endParaRPr lang="fr-FR" dirty="0"/>
          </a:p>
        </p:txBody>
      </p:sp>
      <p:pic>
        <p:nvPicPr>
          <p:cNvPr id="5122" name="Picture 2" descr="Biguine | AZ Martinique">
            <a:extLst>
              <a:ext uri="{FF2B5EF4-FFF2-40B4-BE49-F238E27FC236}">
                <a16:creationId xmlns:a16="http://schemas.microsoft.com/office/drawing/2014/main" id="{0140A1C8-13AB-EB39-FDB6-CE070E50A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437" y="0"/>
            <a:ext cx="3426563" cy="23336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iguine : Martinique A nu">
            <a:extLst>
              <a:ext uri="{FF2B5EF4-FFF2-40B4-BE49-F238E27FC236}">
                <a16:creationId xmlns:a16="http://schemas.microsoft.com/office/drawing/2014/main" id="{5770B334-DAF3-12C8-BCD0-318188D71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519" y="2216739"/>
            <a:ext cx="3685598" cy="23693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9CD686F-E32E-0B70-1831-FF56A82F5398}"/>
              </a:ext>
            </a:extLst>
          </p:cNvPr>
          <p:cNvPicPr>
            <a:picLocks noChangeAspect="1"/>
          </p:cNvPicPr>
          <p:nvPr/>
        </p:nvPicPr>
        <p:blipFill>
          <a:blip r:embed="rId4"/>
          <a:stretch>
            <a:fillRect/>
          </a:stretch>
        </p:blipFill>
        <p:spPr>
          <a:xfrm>
            <a:off x="8506402" y="4524370"/>
            <a:ext cx="3519573" cy="2333630"/>
          </a:xfrm>
          <a:prstGeom prst="rect">
            <a:avLst/>
          </a:prstGeom>
        </p:spPr>
      </p:pic>
    </p:spTree>
    <p:extLst>
      <p:ext uri="{BB962C8B-B14F-4D97-AF65-F5344CB8AC3E}">
        <p14:creationId xmlns:p14="http://schemas.microsoft.com/office/powerpoint/2010/main" val="7129186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 10 MEILLEURES choses à faire à Martinique (2025) - Tripadvisor">
            <a:extLst>
              <a:ext uri="{FF2B5EF4-FFF2-40B4-BE49-F238E27FC236}">
                <a16:creationId xmlns:a16="http://schemas.microsoft.com/office/drawing/2014/main" id="{29F1D730-F639-A9EE-4DEF-00F5952EF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67" r="5622"/>
          <a:stretch/>
        </p:blipFill>
        <p:spPr bwMode="auto">
          <a:xfrm rot="10800000" flipV="1">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4609885-2068-60FF-50EE-58EC37304AC6}"/>
              </a:ext>
            </a:extLst>
          </p:cNvPr>
          <p:cNvSpPr>
            <a:spLocks noGrp="1"/>
          </p:cNvSpPr>
          <p:nvPr>
            <p:ph type="title"/>
          </p:nvPr>
        </p:nvSpPr>
        <p:spPr>
          <a:xfrm>
            <a:off x="838200" y="365125"/>
            <a:ext cx="3822189" cy="1899912"/>
          </a:xfrm>
        </p:spPr>
        <p:txBody>
          <a:bodyPr>
            <a:normAutofit/>
          </a:bodyPr>
          <a:lstStyle/>
          <a:p>
            <a:r>
              <a:rPr lang="fr-FR" sz="4000" dirty="0"/>
              <a:t>Quiz</a:t>
            </a:r>
          </a:p>
        </p:txBody>
      </p:sp>
      <p:sp>
        <p:nvSpPr>
          <p:cNvPr id="3" name="Espace réservé du contenu 2">
            <a:extLst>
              <a:ext uri="{FF2B5EF4-FFF2-40B4-BE49-F238E27FC236}">
                <a16:creationId xmlns:a16="http://schemas.microsoft.com/office/drawing/2014/main" id="{9F8BE890-5317-8A73-BC60-E78B494F6ACD}"/>
              </a:ext>
            </a:extLst>
          </p:cNvPr>
          <p:cNvSpPr>
            <a:spLocks noGrp="1"/>
          </p:cNvSpPr>
          <p:nvPr>
            <p:ph idx="1"/>
          </p:nvPr>
        </p:nvSpPr>
        <p:spPr>
          <a:xfrm>
            <a:off x="838200" y="2434201"/>
            <a:ext cx="3822189" cy="3742762"/>
          </a:xfrm>
        </p:spPr>
        <p:txBody>
          <a:bodyPr>
            <a:normAutofit lnSpcReduction="10000"/>
          </a:bodyPr>
          <a:lstStyle/>
          <a:p>
            <a:pPr marL="0" indent="0">
              <a:buNone/>
            </a:pPr>
            <a:r>
              <a:rPr lang="fr-FR" sz="2000" dirty="0"/>
              <a:t>Où se situe la Martinique </a:t>
            </a:r>
            <a:r>
              <a:rPr lang="fr-FR" sz="2000" dirty="0">
                <a:highlight>
                  <a:srgbClr val="C0C0C0"/>
                </a:highlight>
              </a:rPr>
              <a:t>?</a:t>
            </a:r>
          </a:p>
          <a:p>
            <a:pPr marL="0" indent="0">
              <a:buNone/>
            </a:pPr>
            <a:r>
              <a:rPr lang="fr-FR" sz="2000" dirty="0"/>
              <a:t>Qui a découvert la Martinique en 1502 ?</a:t>
            </a:r>
          </a:p>
          <a:p>
            <a:pPr marL="0" indent="0">
              <a:buNone/>
            </a:pPr>
            <a:r>
              <a:rPr lang="fr-FR" sz="2000" dirty="0"/>
              <a:t>Quelle est la danse traditionnelle de la Martinique ?</a:t>
            </a:r>
          </a:p>
          <a:p>
            <a:pPr marL="0" indent="0">
              <a:buNone/>
            </a:pPr>
            <a:r>
              <a:rPr lang="fr-FR" sz="2000" dirty="0"/>
              <a:t>Site - nous un animal de la Martinique ?</a:t>
            </a:r>
          </a:p>
          <a:p>
            <a:pPr marL="0" indent="0">
              <a:buNone/>
            </a:pPr>
            <a:r>
              <a:rPr lang="fr-FR" sz="2000" dirty="0"/>
              <a:t>Quelle était la dernière éruption de la Montagne Pelée ?</a:t>
            </a:r>
          </a:p>
          <a:p>
            <a:pPr marL="0" indent="0">
              <a:buNone/>
            </a:pPr>
            <a:r>
              <a:rPr lang="fr-FR" sz="2000" dirty="0"/>
              <a:t> Comment s’appelle le tissu traditionnel de la Martinique ?</a:t>
            </a:r>
          </a:p>
          <a:p>
            <a:pPr marL="0" indent="0">
              <a:buNone/>
            </a:pPr>
            <a:endParaRPr lang="fr-FR" sz="2000" dirty="0"/>
          </a:p>
        </p:txBody>
      </p:sp>
    </p:spTree>
    <p:extLst>
      <p:ext uri="{BB962C8B-B14F-4D97-AF65-F5344CB8AC3E}">
        <p14:creationId xmlns:p14="http://schemas.microsoft.com/office/powerpoint/2010/main" val="378497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0" y="0"/>
            <a:ext cx="9151965" cy="18859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endParaRPr lang="fr-FR" sz="9600" b="0" strike="noStrike" spc="-1" dirty="0">
              <a:latin typeface="Arial"/>
            </a:endParaRPr>
          </a:p>
        </p:txBody>
      </p:sp>
      <p:sp>
        <p:nvSpPr>
          <p:cNvPr id="66" name="CustomShape 2"/>
          <p:cNvSpPr/>
          <p:nvPr/>
        </p:nvSpPr>
        <p:spPr>
          <a:xfrm>
            <a:off x="838080" y="1825560"/>
            <a:ext cx="10514160" cy="4349880"/>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a:p>
        </p:txBody>
      </p:sp>
      <p:pic>
        <p:nvPicPr>
          <p:cNvPr id="3" name="Picture 4">
            <a:extLst>
              <a:ext uri="{FF2B5EF4-FFF2-40B4-BE49-F238E27FC236}">
                <a16:creationId xmlns:a16="http://schemas.microsoft.com/office/drawing/2014/main" id="{E380E048-9E53-3C98-FAF8-1FAA527A590D}"/>
              </a:ext>
            </a:extLst>
          </p:cNvPr>
          <p:cNvPicPr>
            <a:picLocks noChangeAspect="1"/>
          </p:cNvPicPr>
          <p:nvPr/>
        </p:nvPicPr>
        <p:blipFill>
          <a:blip r:embed="rId2"/>
          <a:srcRect/>
          <a:stretch/>
        </p:blipFill>
        <p:spPr>
          <a:xfrm>
            <a:off x="-830" y="10"/>
            <a:ext cx="12191979" cy="6857990"/>
          </a:xfrm>
          <a:prstGeom prst="rect">
            <a:avLst/>
          </a:prstGeom>
        </p:spPr>
      </p:pic>
      <p:sp>
        <p:nvSpPr>
          <p:cNvPr id="4" name="ZoneTexte 3">
            <a:extLst>
              <a:ext uri="{FF2B5EF4-FFF2-40B4-BE49-F238E27FC236}">
                <a16:creationId xmlns:a16="http://schemas.microsoft.com/office/drawing/2014/main" id="{78008ED3-B6F0-A872-2994-B251F2A014BA}"/>
              </a:ext>
            </a:extLst>
          </p:cNvPr>
          <p:cNvSpPr txBox="1"/>
          <p:nvPr/>
        </p:nvSpPr>
        <p:spPr>
          <a:xfrm rot="20999297">
            <a:off x="988202" y="2068132"/>
            <a:ext cx="7035420" cy="2554545"/>
          </a:xfrm>
          <a:prstGeom prst="rect">
            <a:avLst/>
          </a:prstGeom>
          <a:noFill/>
        </p:spPr>
        <p:txBody>
          <a:bodyPr wrap="square" rtlCol="0">
            <a:spAutoFit/>
          </a:bodyPr>
          <a:lstStyle/>
          <a:p>
            <a:r>
              <a:rPr lang="fr-FR" sz="8000" dirty="0">
                <a:solidFill>
                  <a:schemeClr val="bg1"/>
                </a:solidFill>
              </a:rPr>
              <a:t>Merci de nous avoir écoutés</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Vue aérienne de la plage et des arbres">
            <a:extLst>
              <a:ext uri="{FF2B5EF4-FFF2-40B4-BE49-F238E27FC236}">
                <a16:creationId xmlns:a16="http://schemas.microsoft.com/office/drawing/2014/main" id="{F745EA15-70E2-7B2B-773A-CEFF34886520}"/>
              </a:ext>
            </a:extLst>
          </p:cNvPr>
          <p:cNvPicPr>
            <a:picLocks noGrp="1" noChangeAspect="1"/>
          </p:cNvPicPr>
          <p:nvPr>
            <p:ph idx="1"/>
          </p:nvPr>
        </p:nvPicPr>
        <p:blipFill>
          <a:blip r:embed="rId2"/>
          <a:srcRect/>
          <a:stretch/>
        </p:blipFill>
        <p:spPr>
          <a:xfrm>
            <a:off x="20" y="10"/>
            <a:ext cx="12191979" cy="6857989"/>
          </a:xfrm>
          <a:prstGeom prst="rect">
            <a:avLst/>
          </a:prstGeom>
        </p:spPr>
      </p:pic>
      <p:sp>
        <p:nvSpPr>
          <p:cNvPr id="24" name="Freeform: Shape 23">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40000"/>
                </a:schemeClr>
              </a:gs>
              <a:gs pos="100000">
                <a:schemeClr val="accent1">
                  <a:lumMod val="60000"/>
                  <a:lumOff val="40000"/>
                  <a:alpha val="75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34C517A-882D-0043-AE77-B15364FFC7A8}"/>
              </a:ext>
            </a:extLst>
          </p:cNvPr>
          <p:cNvSpPr>
            <a:spLocks noGrp="1"/>
          </p:cNvSpPr>
          <p:nvPr>
            <p:ph type="title"/>
          </p:nvPr>
        </p:nvSpPr>
        <p:spPr>
          <a:xfrm>
            <a:off x="5608875" y="240425"/>
            <a:ext cx="5757182" cy="6142268"/>
          </a:xfrm>
        </p:spPr>
        <p:txBody>
          <a:bodyPr vert="horz" lIns="91440" tIns="45720" rIns="91440" bIns="45720" rtlCol="0" anchor="b">
            <a:normAutofit/>
          </a:bodyPr>
          <a:lstStyle/>
          <a:p>
            <a:r>
              <a:rPr lang="en-US" sz="4800" dirty="0" err="1"/>
              <a:t>Sommaire</a:t>
            </a:r>
            <a:br>
              <a:rPr lang="en-US" sz="4800" dirty="0"/>
            </a:br>
            <a:br>
              <a:rPr lang="en-US" sz="4800" dirty="0"/>
            </a:br>
            <a:r>
              <a:rPr lang="fr-FR" sz="2000" dirty="0">
                <a:solidFill>
                  <a:schemeClr val="accent3">
                    <a:lumMod val="50000"/>
                  </a:schemeClr>
                </a:solidFill>
              </a:rPr>
              <a:t>La carte d’identité</a:t>
            </a:r>
            <a:br>
              <a:rPr lang="fr-FR" sz="2000" dirty="0">
                <a:solidFill>
                  <a:schemeClr val="accent3">
                    <a:lumMod val="50000"/>
                  </a:schemeClr>
                </a:solidFill>
              </a:rPr>
            </a:br>
            <a:r>
              <a:rPr lang="fr-FR" sz="2000" dirty="0">
                <a:solidFill>
                  <a:schemeClr val="accent3">
                    <a:lumMod val="50000"/>
                  </a:schemeClr>
                </a:solidFill>
              </a:rPr>
              <a:t>L’histoire</a:t>
            </a:r>
            <a:br>
              <a:rPr lang="fr-FR" sz="2000" dirty="0">
                <a:solidFill>
                  <a:schemeClr val="accent3">
                    <a:lumMod val="50000"/>
                  </a:schemeClr>
                </a:solidFill>
              </a:rPr>
            </a:br>
            <a:r>
              <a:rPr lang="fr-FR" sz="2000" dirty="0">
                <a:solidFill>
                  <a:schemeClr val="accent3">
                    <a:lumMod val="50000"/>
                  </a:schemeClr>
                </a:solidFill>
              </a:rPr>
              <a:t>La faune</a:t>
            </a:r>
            <a:br>
              <a:rPr lang="fr-FR" sz="2000" dirty="0">
                <a:solidFill>
                  <a:schemeClr val="accent3">
                    <a:lumMod val="50000"/>
                  </a:schemeClr>
                </a:solidFill>
              </a:rPr>
            </a:br>
            <a:r>
              <a:rPr lang="fr-FR" sz="2000" dirty="0">
                <a:solidFill>
                  <a:schemeClr val="accent3">
                    <a:lumMod val="50000"/>
                  </a:schemeClr>
                </a:solidFill>
              </a:rPr>
              <a:t>La flore</a:t>
            </a:r>
            <a:br>
              <a:rPr lang="fr-FR" sz="2000" dirty="0">
                <a:solidFill>
                  <a:schemeClr val="accent3">
                    <a:lumMod val="50000"/>
                  </a:schemeClr>
                </a:solidFill>
              </a:rPr>
            </a:br>
            <a:r>
              <a:rPr lang="fr-FR" sz="2000" dirty="0">
                <a:solidFill>
                  <a:schemeClr val="accent3">
                    <a:lumMod val="50000"/>
                  </a:schemeClr>
                </a:solidFill>
              </a:rPr>
              <a:t>Les traditions</a:t>
            </a:r>
            <a:br>
              <a:rPr lang="fr-FR" sz="2000" dirty="0">
                <a:solidFill>
                  <a:schemeClr val="accent3">
                    <a:lumMod val="50000"/>
                  </a:schemeClr>
                </a:solidFill>
              </a:rPr>
            </a:br>
            <a:r>
              <a:rPr lang="fr-FR" sz="2000" dirty="0">
                <a:solidFill>
                  <a:schemeClr val="accent3">
                    <a:lumMod val="50000"/>
                  </a:schemeClr>
                </a:solidFill>
              </a:rPr>
              <a:t>Le carnaval</a:t>
            </a:r>
            <a:br>
              <a:rPr lang="fr-FR" sz="2000" dirty="0">
                <a:solidFill>
                  <a:schemeClr val="accent3">
                    <a:lumMod val="50000"/>
                  </a:schemeClr>
                </a:solidFill>
              </a:rPr>
            </a:br>
            <a:r>
              <a:rPr lang="fr-FR" sz="2000" dirty="0">
                <a:solidFill>
                  <a:schemeClr val="accent3">
                    <a:lumMod val="50000"/>
                  </a:schemeClr>
                </a:solidFill>
              </a:rPr>
              <a:t>Les costumes</a:t>
            </a:r>
            <a:br>
              <a:rPr lang="fr-FR" sz="2000" dirty="0">
                <a:solidFill>
                  <a:schemeClr val="accent3">
                    <a:lumMod val="50000"/>
                  </a:schemeClr>
                </a:solidFill>
              </a:rPr>
            </a:br>
            <a:r>
              <a:rPr lang="fr-FR" sz="2000" dirty="0">
                <a:solidFill>
                  <a:schemeClr val="accent3">
                    <a:lumMod val="50000"/>
                  </a:schemeClr>
                </a:solidFill>
              </a:rPr>
              <a:t>Le Tour des Yoles</a:t>
            </a:r>
            <a:br>
              <a:rPr lang="fr-FR" sz="2000" dirty="0">
                <a:solidFill>
                  <a:schemeClr val="accent3">
                    <a:lumMod val="50000"/>
                  </a:schemeClr>
                </a:solidFill>
              </a:rPr>
            </a:br>
            <a:r>
              <a:rPr lang="fr-FR" sz="2000" dirty="0">
                <a:solidFill>
                  <a:schemeClr val="accent3">
                    <a:lumMod val="50000"/>
                  </a:schemeClr>
                </a:solidFill>
              </a:rPr>
              <a:t>Les plats</a:t>
            </a:r>
            <a:br>
              <a:rPr lang="fr-FR" sz="2000" dirty="0">
                <a:solidFill>
                  <a:schemeClr val="accent3">
                    <a:lumMod val="50000"/>
                  </a:schemeClr>
                </a:solidFill>
              </a:rPr>
            </a:br>
            <a:r>
              <a:rPr lang="fr-FR" sz="2000" dirty="0">
                <a:solidFill>
                  <a:schemeClr val="accent3">
                    <a:lumMod val="50000"/>
                  </a:schemeClr>
                </a:solidFill>
              </a:rPr>
              <a:t>Les acras</a:t>
            </a:r>
            <a:br>
              <a:rPr lang="fr-FR" sz="2000" dirty="0">
                <a:solidFill>
                  <a:schemeClr val="accent3">
                    <a:lumMod val="50000"/>
                  </a:schemeClr>
                </a:solidFill>
              </a:rPr>
            </a:br>
            <a:r>
              <a:rPr lang="fr-FR" sz="2000" dirty="0">
                <a:solidFill>
                  <a:schemeClr val="accent3">
                    <a:lumMod val="50000"/>
                  </a:schemeClr>
                </a:solidFill>
              </a:rPr>
              <a:t>Saint - Pierre</a:t>
            </a:r>
            <a:br>
              <a:rPr lang="fr-FR" sz="2000" dirty="0">
                <a:solidFill>
                  <a:schemeClr val="accent3">
                    <a:lumMod val="50000"/>
                  </a:schemeClr>
                </a:solidFill>
              </a:rPr>
            </a:br>
            <a:r>
              <a:rPr lang="fr-FR" sz="2000" dirty="0">
                <a:solidFill>
                  <a:schemeClr val="accent3">
                    <a:lumMod val="50000"/>
                  </a:schemeClr>
                </a:solidFill>
              </a:rPr>
              <a:t>Fort de France</a:t>
            </a:r>
            <a:br>
              <a:rPr lang="fr-FR" sz="2000" dirty="0">
                <a:solidFill>
                  <a:schemeClr val="accent3">
                    <a:lumMod val="50000"/>
                  </a:schemeClr>
                </a:solidFill>
              </a:rPr>
            </a:br>
            <a:r>
              <a:rPr lang="fr-FR" sz="2000" dirty="0">
                <a:solidFill>
                  <a:schemeClr val="accent3">
                    <a:lumMod val="50000"/>
                  </a:schemeClr>
                </a:solidFill>
              </a:rPr>
              <a:t>Le jardin de Balata</a:t>
            </a:r>
            <a:br>
              <a:rPr lang="fr-FR" sz="2000" dirty="0">
                <a:solidFill>
                  <a:schemeClr val="accent3">
                    <a:lumMod val="50000"/>
                  </a:schemeClr>
                </a:solidFill>
              </a:rPr>
            </a:br>
            <a:r>
              <a:rPr lang="fr-FR" sz="2000" dirty="0">
                <a:solidFill>
                  <a:schemeClr val="accent3">
                    <a:lumMod val="50000"/>
                  </a:schemeClr>
                </a:solidFill>
              </a:rPr>
              <a:t>La Montagne Pelée</a:t>
            </a:r>
            <a:br>
              <a:rPr lang="fr-FR" sz="2000" dirty="0">
                <a:solidFill>
                  <a:schemeClr val="accent3">
                    <a:lumMod val="50000"/>
                  </a:schemeClr>
                </a:solidFill>
              </a:rPr>
            </a:br>
            <a:r>
              <a:rPr lang="fr-FR" sz="2000" dirty="0">
                <a:solidFill>
                  <a:schemeClr val="accent3">
                    <a:lumMod val="50000"/>
                  </a:schemeClr>
                </a:solidFill>
              </a:rPr>
              <a:t>La biguine</a:t>
            </a:r>
            <a:br>
              <a:rPr lang="fr-FR" sz="2000" dirty="0">
                <a:solidFill>
                  <a:schemeClr val="accent3">
                    <a:lumMod val="50000"/>
                  </a:schemeClr>
                </a:solidFill>
              </a:rPr>
            </a:br>
            <a:r>
              <a:rPr lang="fr-FR" sz="2000" dirty="0">
                <a:solidFill>
                  <a:schemeClr val="accent3">
                    <a:lumMod val="50000"/>
                  </a:schemeClr>
                </a:solidFill>
              </a:rPr>
              <a:t>Quiz</a:t>
            </a:r>
            <a:br>
              <a:rPr lang="fr-FR" sz="2000" dirty="0">
                <a:solidFill>
                  <a:schemeClr val="accent3">
                    <a:lumMod val="50000"/>
                  </a:schemeClr>
                </a:solidFill>
              </a:rPr>
            </a:br>
            <a:endParaRPr lang="en-US" sz="2000" dirty="0"/>
          </a:p>
        </p:txBody>
      </p:sp>
    </p:spTree>
    <p:extLst>
      <p:ext uri="{BB962C8B-B14F-4D97-AF65-F5344CB8AC3E}">
        <p14:creationId xmlns:p14="http://schemas.microsoft.com/office/powerpoint/2010/main" val="3216693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Images de Paysage Paradisiaque – Téléchargement gratuit sur Freepik">
            <a:extLst>
              <a:ext uri="{FF2B5EF4-FFF2-40B4-BE49-F238E27FC236}">
                <a16:creationId xmlns:a16="http://schemas.microsoft.com/office/drawing/2014/main" id="{5EB1A81B-149C-5B34-ADE5-7969F5EC4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71" y="242196"/>
            <a:ext cx="2282611" cy="34301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ur de la Martinique : les meilleurs spots à découvrir en bateau ...">
            <a:extLst>
              <a:ext uri="{FF2B5EF4-FFF2-40B4-BE49-F238E27FC236}">
                <a16:creationId xmlns:a16="http://schemas.microsoft.com/office/drawing/2014/main" id="{3D8DD277-58C7-70A6-DC2F-2DE4276D0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63" y="464957"/>
            <a:ext cx="4572000" cy="24039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es paysages de la Martinique à ne pas manquer 🤩 - Martinique ...">
            <a:extLst>
              <a:ext uri="{FF2B5EF4-FFF2-40B4-BE49-F238E27FC236}">
                <a16:creationId xmlns:a16="http://schemas.microsoft.com/office/drawing/2014/main" id="{2A91B0D9-A428-60B1-609A-86BBF0C03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71" y="3989056"/>
            <a:ext cx="4234427" cy="23818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éruption de la montagne Pelée, détonateur de la volcanologie ...">
            <a:extLst>
              <a:ext uri="{FF2B5EF4-FFF2-40B4-BE49-F238E27FC236}">
                <a16:creationId xmlns:a16="http://schemas.microsoft.com/office/drawing/2014/main" id="{9AD3FBDA-2ADE-4376-1617-90566EC1E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181" y="3796712"/>
            <a:ext cx="4003367" cy="24353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Martinique : découvrir l'île aux fleurs - Vio Vadrouille">
            <a:extLst>
              <a:ext uri="{FF2B5EF4-FFF2-40B4-BE49-F238E27FC236}">
                <a16:creationId xmlns:a16="http://schemas.microsoft.com/office/drawing/2014/main" id="{F03C3900-D5A4-4459-F484-110FB8679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244" y="154323"/>
            <a:ext cx="3077755" cy="20481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a flore de Martinique : Martinique A nu">
            <a:extLst>
              <a:ext uri="{FF2B5EF4-FFF2-40B4-BE49-F238E27FC236}">
                <a16:creationId xmlns:a16="http://schemas.microsoft.com/office/drawing/2014/main" id="{8D52275A-1524-F245-B9CF-D1D10DFD7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8773" y="4453679"/>
            <a:ext cx="2993847" cy="1924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Quels sont les animaux endémiques que l'on peut observer aux Antilles ( Martinique, Guadeloupe, etc.) ?">
            <a:extLst>
              <a:ext uri="{FF2B5EF4-FFF2-40B4-BE49-F238E27FC236}">
                <a16:creationId xmlns:a16="http://schemas.microsoft.com/office/drawing/2014/main" id="{746A8A82-4C2E-32BD-10CC-3BC50B243B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8773" y="2335165"/>
            <a:ext cx="3077756" cy="189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5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2" name="Picture 6" descr="La Mangouste - Ma vie en Martinique">
            <a:extLst>
              <a:ext uri="{FF2B5EF4-FFF2-40B4-BE49-F238E27FC236}">
                <a16:creationId xmlns:a16="http://schemas.microsoft.com/office/drawing/2014/main" id="{77BCE98C-4442-8673-EC41-B3012409B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2" y="164727"/>
            <a:ext cx="3864971" cy="29858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écouvrez la faune sauvage de Martinique !">
            <a:extLst>
              <a:ext uri="{FF2B5EF4-FFF2-40B4-BE49-F238E27FC236}">
                <a16:creationId xmlns:a16="http://schemas.microsoft.com/office/drawing/2014/main" id="{5A536A9C-BE49-FB90-1C6A-8F5E2E694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967" y="3421539"/>
            <a:ext cx="4352642" cy="289648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hoto Animaux Martinique">
            <a:extLst>
              <a:ext uri="{FF2B5EF4-FFF2-40B4-BE49-F238E27FC236}">
                <a16:creationId xmlns:a16="http://schemas.microsoft.com/office/drawing/2014/main" id="{A44396FB-BD27-1388-A638-B4475233C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407" y="273368"/>
            <a:ext cx="4960089" cy="277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4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C54962-0C9D-8F58-9C2B-C98C8999C7AC}"/>
              </a:ext>
            </a:extLst>
          </p:cNvPr>
          <p:cNvSpPr>
            <a:spLocks noGrp="1"/>
          </p:cNvSpPr>
          <p:nvPr>
            <p:ph type="title"/>
          </p:nvPr>
        </p:nvSpPr>
        <p:spPr>
          <a:xfrm>
            <a:off x="1365626" y="-107664"/>
            <a:ext cx="4668078" cy="659840"/>
          </a:xfrm>
        </p:spPr>
        <p:txBody>
          <a:bodyPr>
            <a:normAutofit/>
          </a:bodyPr>
          <a:lstStyle/>
          <a:p>
            <a:r>
              <a:rPr lang="fr-FR" sz="2800" b="0" dirty="0"/>
              <a:t>La carte d’identité</a:t>
            </a:r>
          </a:p>
        </p:txBody>
      </p:sp>
      <p:sp>
        <p:nvSpPr>
          <p:cNvPr id="3" name="Espace réservé du contenu 2">
            <a:extLst>
              <a:ext uri="{FF2B5EF4-FFF2-40B4-BE49-F238E27FC236}">
                <a16:creationId xmlns:a16="http://schemas.microsoft.com/office/drawing/2014/main" id="{B88165AF-1BF0-8042-88E8-23346C12934B}"/>
              </a:ext>
            </a:extLst>
          </p:cNvPr>
          <p:cNvSpPr>
            <a:spLocks noGrp="1"/>
          </p:cNvSpPr>
          <p:nvPr>
            <p:ph idx="1"/>
          </p:nvPr>
        </p:nvSpPr>
        <p:spPr>
          <a:xfrm>
            <a:off x="89647" y="552176"/>
            <a:ext cx="12102353" cy="3580190"/>
          </a:xfrm>
        </p:spPr>
        <p:txBody>
          <a:bodyPr>
            <a:noAutofit/>
          </a:bodyPr>
          <a:lstStyle/>
          <a:p>
            <a:pPr marL="0" indent="0">
              <a:buNone/>
            </a:pPr>
            <a:r>
              <a:rPr lang="fr-FR" sz="1600" dirty="0"/>
              <a:t>Son chef lieu est Fort-de-France.</a:t>
            </a:r>
          </a:p>
          <a:p>
            <a:pPr marL="0" indent="0">
              <a:lnSpc>
                <a:spcPct val="100000"/>
              </a:lnSpc>
              <a:buNone/>
            </a:pPr>
            <a:r>
              <a:rPr lang="fr-FR" sz="1600" dirty="0"/>
              <a:t>La Martinique, département français, est située au cœur de l'arc des petites Antilles, encore appelées « Iles aux fleurs». La Martinique est entourée des îles Dominique et Sainte-Lucie. La population est environ : 400 000 d’habitants.</a:t>
            </a:r>
          </a:p>
          <a:p>
            <a:pPr marL="0" indent="0">
              <a:lnSpc>
                <a:spcPct val="100000"/>
              </a:lnSpc>
              <a:buNone/>
            </a:pPr>
            <a:r>
              <a:rPr lang="fr-FR" sz="1600" dirty="0"/>
              <a:t>Ce pays est d’origine volcanique. Les langues parlées là-bas sont Français et Créole. Les habitants s'appellent les Martiniquais\Martiniquaise. Le climat est de type tropical humide. Il fait chaud toute l'année : la température moyenne est de 26 °C ; la température maximum relevée est de 43 °C et le minimum de 12 °C. La saison humide s'étend de mai à novembre. La saison sèche a lieu de février à avril, il y a alors de fortes chaleurs. La Martinique a une superficie de 1128 km².</a:t>
            </a:r>
          </a:p>
          <a:p>
            <a:pPr marL="0" indent="0" algn="l">
              <a:lnSpc>
                <a:spcPct val="100000"/>
              </a:lnSpc>
              <a:buNone/>
            </a:pPr>
            <a:r>
              <a:rPr lang="fr-FR" sz="1600" dirty="0"/>
              <a:t>Les vents alizés soufflent du nord-est toute l'année. Ils sont surtout sensibles le matin. La Martinique est périodiquement soumise à l'action des cyclones tropicaux. Ceux-ci ont surtout lieu en août-septembre. Ils peuvent faire des dégâts considérables.</a:t>
            </a:r>
          </a:p>
          <a:p>
            <a:pPr marL="0" indent="0">
              <a:lnSpc>
                <a:spcPct val="100000"/>
              </a:lnSpc>
              <a:buNone/>
            </a:pPr>
            <a:r>
              <a:rPr lang="fr-FR" sz="1600" dirty="0"/>
              <a:t>Le drapeau des indépendantistes martiniquais sont le rouge, le vert, le noir. Le rouge symbolise le sang qui unit les peuples et le sang versé pour leur libération. Le noir représente le peuple africain et sa couleur de peau, quels que soient les États du continent. Le vert symbolise la nature luxuriante de l'Afrique.</a:t>
            </a:r>
          </a:p>
        </p:txBody>
      </p:sp>
      <p:pic>
        <p:nvPicPr>
          <p:cNvPr id="1030" name="Picture 6" descr="Drapeau">
            <a:extLst>
              <a:ext uri="{FF2B5EF4-FFF2-40B4-BE49-F238E27FC236}">
                <a16:creationId xmlns:a16="http://schemas.microsoft.com/office/drawing/2014/main" id="{35B83102-AF4F-738E-0543-E543ECF91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4569450"/>
            <a:ext cx="2805231" cy="18145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te de la Martinique - Club des Voyages">
            <a:extLst>
              <a:ext uri="{FF2B5EF4-FFF2-40B4-BE49-F238E27FC236}">
                <a16:creationId xmlns:a16="http://schemas.microsoft.com/office/drawing/2014/main" id="{B557F880-FB2E-C701-EBC3-990D76E13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513" y="4132366"/>
            <a:ext cx="2564840" cy="26886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rtinique antilles guadeloupe">
            <a:extLst>
              <a:ext uri="{FF2B5EF4-FFF2-40B4-BE49-F238E27FC236}">
                <a16:creationId xmlns:a16="http://schemas.microsoft.com/office/drawing/2014/main" id="{EBF94859-32C6-A931-8975-23784AEFDC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017" y="4352779"/>
            <a:ext cx="3068983" cy="21962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lan de l'ile et carte de la Martinique : Monde, routière, plage">
            <a:extLst>
              <a:ext uri="{FF2B5EF4-FFF2-40B4-BE49-F238E27FC236}">
                <a16:creationId xmlns:a16="http://schemas.microsoft.com/office/drawing/2014/main" id="{6EDD14E3-90BF-E313-199C-E02AF877C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823" y="4352779"/>
            <a:ext cx="3332924" cy="218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2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CustomShape 1"/>
          <p:cNvSpPr/>
          <p:nvPr/>
        </p:nvSpPr>
        <p:spPr>
          <a:xfrm>
            <a:off x="0" y="0"/>
            <a:ext cx="12187440" cy="6856560"/>
          </a:xfrm>
          <a:prstGeom prst="rect">
            <a:avLst/>
          </a:prstGeom>
          <a:solidFill>
            <a:srgbClr val="FFFFFF"/>
          </a:solidFill>
          <a:ln w="19080">
            <a:noFill/>
          </a:ln>
        </p:spPr>
        <p:style>
          <a:lnRef idx="0">
            <a:scrgbClr r="0" g="0" b="0"/>
          </a:lnRef>
          <a:fillRef idx="0">
            <a:scrgbClr r="0" g="0" b="0"/>
          </a:fillRef>
          <a:effectRef idx="0">
            <a:scrgbClr r="0" g="0" b="0"/>
          </a:effectRef>
          <a:fontRef idx="minor"/>
        </p:style>
        <p:txBody>
          <a:bodyPr/>
          <a:lstStyle/>
          <a:p>
            <a:endParaRPr lang="fr-FR"/>
          </a:p>
        </p:txBody>
      </p:sp>
      <p:sp>
        <p:nvSpPr>
          <p:cNvPr id="39" name="CustomShape 2"/>
          <p:cNvSpPr/>
          <p:nvPr/>
        </p:nvSpPr>
        <p:spPr>
          <a:xfrm>
            <a:off x="200025" y="-1617841"/>
            <a:ext cx="5818095" cy="46182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8000" b="0" strike="noStrike" spc="-1" dirty="0">
                <a:solidFill>
                  <a:srgbClr val="00B050"/>
                </a:solidFill>
                <a:latin typeface="comic"/>
                <a:ea typeface="DejaVu Sans"/>
              </a:rPr>
              <a:t>Histoire</a:t>
            </a:r>
            <a:endParaRPr lang="fr-FR" sz="8000" b="0" strike="noStrike" spc="-1" dirty="0">
              <a:latin typeface="Arial"/>
            </a:endParaRPr>
          </a:p>
        </p:txBody>
      </p:sp>
      <p:sp>
        <p:nvSpPr>
          <p:cNvPr id="40" name="CustomShape 3"/>
          <p:cNvSpPr/>
          <p:nvPr/>
        </p:nvSpPr>
        <p:spPr>
          <a:xfrm>
            <a:off x="0" y="1419226"/>
            <a:ext cx="5353050" cy="61890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90000"/>
              </a:lnSpc>
              <a:spcBef>
                <a:spcPts val="1001"/>
              </a:spcBef>
            </a:pPr>
            <a:r>
              <a:rPr lang="fr-FR" sz="2400" b="0" strike="noStrike" spc="-1" dirty="0">
                <a:solidFill>
                  <a:srgbClr val="92D050"/>
                </a:solidFill>
                <a:latin typeface="comic"/>
                <a:ea typeface="DejaVu Sans"/>
              </a:rPr>
              <a:t>Christophe Colomb découvrit celle-ci en 1502 le 15 juin. Elle devint française en 1635 </a:t>
            </a:r>
            <a:r>
              <a:rPr lang="fr-FR" sz="2400" spc="-1" dirty="0">
                <a:solidFill>
                  <a:srgbClr val="92D050"/>
                </a:solidFill>
                <a:latin typeface="comic"/>
                <a:ea typeface="DejaVu Sans"/>
              </a:rPr>
              <a:t>sous le règne de Louis XIII</a:t>
            </a:r>
            <a:r>
              <a:rPr lang="fr-FR" sz="2400" b="0" strike="noStrike" spc="-1" dirty="0">
                <a:solidFill>
                  <a:srgbClr val="92D050"/>
                </a:solidFill>
                <a:latin typeface="comic"/>
                <a:ea typeface="DejaVu Sans"/>
              </a:rPr>
              <a:t>. Napoléon remettra l’esclavage en place et inventa le code noir </a:t>
            </a:r>
            <a:r>
              <a:rPr lang="fr-FR" sz="2400" spc="-1" dirty="0">
                <a:solidFill>
                  <a:srgbClr val="92D050"/>
                </a:solidFill>
                <a:latin typeface="Arial"/>
              </a:rPr>
              <a:t>.</a:t>
            </a:r>
            <a:endParaRPr lang="fr-FR" sz="2400" b="0" strike="noStrike" spc="-1" dirty="0">
              <a:solidFill>
                <a:srgbClr val="92D050"/>
              </a:solidFill>
              <a:latin typeface="comic"/>
              <a:ea typeface="DejaVu Sans"/>
            </a:endParaRPr>
          </a:p>
          <a:p>
            <a:pPr algn="just">
              <a:lnSpc>
                <a:spcPct val="90000"/>
              </a:lnSpc>
              <a:spcBef>
                <a:spcPts val="1001"/>
              </a:spcBef>
            </a:pPr>
            <a:r>
              <a:rPr lang="fr-FR" sz="2400" b="0" strike="noStrike" spc="-1" dirty="0">
                <a:solidFill>
                  <a:srgbClr val="92D050"/>
                </a:solidFill>
                <a:latin typeface="comic"/>
                <a:ea typeface="DejaVu Sans"/>
              </a:rPr>
              <a:t>La société martiniquaise est marquée par l’influence révolutionnaire et demande l’abolition de l’esclavage . Au XX siècles , la Martinique devint un département français .    </a:t>
            </a:r>
            <a:endParaRPr lang="fr-FR" sz="2400" b="0" strike="noStrike" spc="-1" dirty="0">
              <a:latin typeface="Arial"/>
            </a:endParaRPr>
          </a:p>
          <a:p>
            <a:pPr algn="just">
              <a:lnSpc>
                <a:spcPct val="90000"/>
              </a:lnSpc>
              <a:spcBef>
                <a:spcPts val="1001"/>
              </a:spcBef>
            </a:pPr>
            <a:r>
              <a:rPr lang="fr-FR" sz="2400" spc="-1" dirty="0">
                <a:solidFill>
                  <a:srgbClr val="92D050"/>
                </a:solidFill>
                <a:latin typeface="comic"/>
                <a:ea typeface="DejaVu Sans"/>
              </a:rPr>
              <a:t>En 1845 Victor  Schoelcher abolis l’esclavage ;</a:t>
            </a:r>
            <a:endParaRPr lang="fr-FR" sz="2400" b="0" strike="noStrike" spc="-1" dirty="0">
              <a:solidFill>
                <a:srgbClr val="92D050"/>
              </a:solidFill>
              <a:latin typeface="comic"/>
              <a:ea typeface="DejaVu Sans"/>
            </a:endParaRPr>
          </a:p>
          <a:p>
            <a:pPr algn="just">
              <a:lnSpc>
                <a:spcPct val="90000"/>
              </a:lnSpc>
              <a:spcBef>
                <a:spcPts val="1001"/>
              </a:spcBef>
            </a:pPr>
            <a:r>
              <a:rPr lang="fr-FR" sz="2400" b="0" strike="noStrike" spc="-1" dirty="0">
                <a:solidFill>
                  <a:srgbClr val="92D050"/>
                </a:solidFill>
                <a:latin typeface="comic"/>
                <a:ea typeface="DejaVu Sans"/>
              </a:rPr>
              <a:t>Le 31 décembre 1946 la Martinique est aussi devenue un département d’outre mer.</a:t>
            </a:r>
            <a:endParaRPr lang="fr-FR" sz="2400" b="0" strike="noStrike" spc="-1" dirty="0">
              <a:latin typeface="Arial"/>
            </a:endParaRPr>
          </a:p>
        </p:txBody>
      </p:sp>
      <p:pic>
        <p:nvPicPr>
          <p:cNvPr id="41" name="Picture 2"/>
          <p:cNvPicPr/>
          <p:nvPr/>
        </p:nvPicPr>
        <p:blipFill>
          <a:blip r:embed="rId2"/>
          <a:stretch/>
        </p:blipFill>
        <p:spPr>
          <a:xfrm>
            <a:off x="5553075" y="0"/>
            <a:ext cx="6254790" cy="3140640"/>
          </a:xfrm>
          <a:prstGeom prst="rect">
            <a:avLst/>
          </a:prstGeom>
          <a:ln>
            <a:noFill/>
          </a:ln>
        </p:spPr>
      </p:pic>
      <p:pic>
        <p:nvPicPr>
          <p:cNvPr id="42" name="Picture 4"/>
          <p:cNvPicPr/>
          <p:nvPr/>
        </p:nvPicPr>
        <p:blipFill>
          <a:blip r:embed="rId3"/>
          <a:stretch/>
        </p:blipFill>
        <p:spPr>
          <a:xfrm>
            <a:off x="5553075" y="3277621"/>
            <a:ext cx="6019680" cy="3456554"/>
          </a:xfrm>
          <a:prstGeom prst="rect">
            <a:avLst/>
          </a:prstGeom>
          <a:ln>
            <a:noFill/>
          </a:ln>
        </p:spPr>
      </p:pic>
    </p:spTree>
  </p:cSld>
  <p:clrMapOvr>
    <a:masterClrMapping/>
  </p:clrMapOvr>
  <p:transition spd="slow">
    <p:wheel spokes="1"/>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9F4540-D2D6-3DAB-DFEC-C1179A4BE32B}"/>
              </a:ext>
            </a:extLst>
          </p:cNvPr>
          <p:cNvSpPr txBox="1"/>
          <p:nvPr/>
        </p:nvSpPr>
        <p:spPr>
          <a:xfrm>
            <a:off x="607325" y="143302"/>
            <a:ext cx="2361062" cy="707886"/>
          </a:xfrm>
          <a:prstGeom prst="rect">
            <a:avLst/>
          </a:prstGeom>
          <a:noFill/>
        </p:spPr>
        <p:txBody>
          <a:bodyPr wrap="square" rtlCol="0">
            <a:spAutoFit/>
          </a:bodyPr>
          <a:lstStyle/>
          <a:p>
            <a:r>
              <a:rPr lang="fr-FR" sz="4000" dirty="0"/>
              <a:t>La faune</a:t>
            </a:r>
          </a:p>
        </p:txBody>
      </p:sp>
      <p:pic>
        <p:nvPicPr>
          <p:cNvPr id="1026" name="Picture 2" descr="Quels sont les animaux endémiques que l'on peut observer aux Antilles ( Martinique, Guadeloupe, etc.) ?">
            <a:extLst>
              <a:ext uri="{FF2B5EF4-FFF2-40B4-BE49-F238E27FC236}">
                <a16:creationId xmlns:a16="http://schemas.microsoft.com/office/drawing/2014/main" id="{02C36E7F-34D2-B8E0-2469-6C20F64B4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373" y="80654"/>
            <a:ext cx="3759249" cy="2313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une : animaux de Martinique">
            <a:extLst>
              <a:ext uri="{FF2B5EF4-FFF2-40B4-BE49-F238E27FC236}">
                <a16:creationId xmlns:a16="http://schemas.microsoft.com/office/drawing/2014/main" id="{72A6639C-1CC2-2BC2-60D9-1CAFB2ED0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509" y="2451959"/>
            <a:ext cx="3639113" cy="2044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ct Martinique — SOS FAUNE SAUVAGE">
            <a:extLst>
              <a:ext uri="{FF2B5EF4-FFF2-40B4-BE49-F238E27FC236}">
                <a16:creationId xmlns:a16="http://schemas.microsoft.com/office/drawing/2014/main" id="{7EED1D14-DBC2-8BA9-AB94-C1E1D5B24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380" y="4554599"/>
            <a:ext cx="3427233" cy="22806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EE271BC-2223-A796-9B14-88E42FBD8EE3}"/>
              </a:ext>
            </a:extLst>
          </p:cNvPr>
          <p:cNvSpPr txBox="1"/>
          <p:nvPr/>
        </p:nvSpPr>
        <p:spPr>
          <a:xfrm>
            <a:off x="54376" y="909109"/>
            <a:ext cx="8031923" cy="5632311"/>
          </a:xfrm>
          <a:prstGeom prst="rect">
            <a:avLst/>
          </a:prstGeom>
          <a:noFill/>
        </p:spPr>
        <p:txBody>
          <a:bodyPr wrap="square">
            <a:spAutoFit/>
          </a:bodyPr>
          <a:lstStyle/>
          <a:p>
            <a:r>
              <a:rPr lang="fr-FR" sz="3600" dirty="0">
                <a:solidFill>
                  <a:srgbClr val="1F1F1F"/>
                </a:solidFill>
                <a:latin typeface="Google Sans"/>
              </a:rPr>
              <a:t>En</a:t>
            </a:r>
            <a:r>
              <a:rPr lang="fr-FR" sz="3600" b="0" i="0" dirty="0">
                <a:solidFill>
                  <a:srgbClr val="1F1F1F"/>
                </a:solidFill>
                <a:effectLst/>
                <a:latin typeface="Google Sans"/>
              </a:rPr>
              <a:t> </a:t>
            </a:r>
            <a:r>
              <a:rPr lang="fr-FR" sz="3600" b="0" i="0" dirty="0">
                <a:solidFill>
                  <a:srgbClr val="040C28"/>
                </a:solidFill>
                <a:effectLst/>
                <a:latin typeface="Google Sans"/>
              </a:rPr>
              <a:t>Martinique</a:t>
            </a:r>
            <a:r>
              <a:rPr lang="fr-FR" sz="3600" b="0" i="0" dirty="0">
                <a:solidFill>
                  <a:srgbClr val="1F1F1F"/>
                </a:solidFill>
                <a:effectLst/>
                <a:latin typeface="Google Sans"/>
              </a:rPr>
              <a:t>, la </a:t>
            </a:r>
            <a:r>
              <a:rPr lang="fr-FR" sz="3600" b="0" i="0" dirty="0">
                <a:solidFill>
                  <a:srgbClr val="040C28"/>
                </a:solidFill>
                <a:effectLst/>
                <a:latin typeface="Google Sans"/>
              </a:rPr>
              <a:t>faune</a:t>
            </a:r>
            <a:r>
              <a:rPr lang="fr-FR" sz="3600" b="0" i="0" dirty="0">
                <a:solidFill>
                  <a:srgbClr val="1F1F1F"/>
                </a:solidFill>
                <a:effectLst/>
                <a:latin typeface="Google Sans"/>
              </a:rPr>
              <a:t> est riche, aussi bien sur terre qu'en mer. De nombreux taxons* sont représentés. Pour exemple, l'île compte 17 espèces de mammifères terrestres, 22 espèces de reptiles, 6 espèces d'amphibiens, 40 espèces de papillons de jour, etc.</a:t>
            </a:r>
          </a:p>
          <a:p>
            <a:endParaRPr lang="fr-FR" sz="3600" dirty="0">
              <a:solidFill>
                <a:srgbClr val="1F1F1F"/>
              </a:solidFill>
              <a:latin typeface="Google Sans"/>
            </a:endParaRPr>
          </a:p>
          <a:p>
            <a:r>
              <a:rPr lang="fr-FR" sz="3600" dirty="0">
                <a:solidFill>
                  <a:srgbClr val="1F1F1F"/>
                </a:solidFill>
                <a:latin typeface="Google Sans"/>
              </a:rPr>
              <a:t>Taxons* : taxons est un groupe nominal d’ espèces .</a:t>
            </a:r>
          </a:p>
        </p:txBody>
      </p:sp>
    </p:spTree>
    <p:extLst>
      <p:ext uri="{BB962C8B-B14F-4D97-AF65-F5344CB8AC3E}">
        <p14:creationId xmlns:p14="http://schemas.microsoft.com/office/powerpoint/2010/main" val="349911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8CC68C4-9787-5361-8E48-35618539A74F}"/>
              </a:ext>
            </a:extLst>
          </p:cNvPr>
          <p:cNvSpPr txBox="1"/>
          <p:nvPr/>
        </p:nvSpPr>
        <p:spPr>
          <a:xfrm>
            <a:off x="948520" y="225188"/>
            <a:ext cx="2108579" cy="707886"/>
          </a:xfrm>
          <a:prstGeom prst="rect">
            <a:avLst/>
          </a:prstGeom>
          <a:noFill/>
        </p:spPr>
        <p:txBody>
          <a:bodyPr wrap="square" rtlCol="0">
            <a:spAutoFit/>
          </a:bodyPr>
          <a:lstStyle/>
          <a:p>
            <a:r>
              <a:rPr lang="fr-FR" sz="4000"/>
              <a:t>La flore</a:t>
            </a:r>
            <a:endParaRPr lang="fr-FR" sz="4000" dirty="0"/>
          </a:p>
        </p:txBody>
      </p:sp>
      <p:pic>
        <p:nvPicPr>
          <p:cNvPr id="2050" name="Picture 2" descr="Voyage au coeur de la flore tropicale de la Martinique">
            <a:extLst>
              <a:ext uri="{FF2B5EF4-FFF2-40B4-BE49-F238E27FC236}">
                <a16:creationId xmlns:a16="http://schemas.microsoft.com/office/drawing/2014/main" id="{7568EFDD-4335-6342-6AED-78236D837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233" y="1919368"/>
            <a:ext cx="2934909" cy="21983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flore de Martinique : Martinique A nu">
            <a:extLst>
              <a:ext uri="{FF2B5EF4-FFF2-40B4-BE49-F238E27FC236}">
                <a16:creationId xmlns:a16="http://schemas.microsoft.com/office/drawing/2014/main" id="{67A3F7E9-B126-EBE3-41AC-D4E0D895B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65" y="4304124"/>
            <a:ext cx="3633019" cy="23355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flore de Martinique : Martinique A nu">
            <a:extLst>
              <a:ext uri="{FF2B5EF4-FFF2-40B4-BE49-F238E27FC236}">
                <a16:creationId xmlns:a16="http://schemas.microsoft.com/office/drawing/2014/main" id="{54065A41-B1B2-4C7E-1963-CF962F488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ibiscus | AZ Martinique">
            <a:extLst>
              <a:ext uri="{FF2B5EF4-FFF2-40B4-BE49-F238E27FC236}">
                <a16:creationId xmlns:a16="http://schemas.microsoft.com/office/drawing/2014/main" id="{8590E545-A4B7-A271-7F65-7F94010A6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365" y="2119704"/>
            <a:ext cx="3307832" cy="192394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2B5C54A-FB6B-418E-A431-1D5A87441DE8}"/>
              </a:ext>
            </a:extLst>
          </p:cNvPr>
          <p:cNvSpPr txBox="1"/>
          <p:nvPr/>
        </p:nvSpPr>
        <p:spPr>
          <a:xfrm>
            <a:off x="313898" y="971631"/>
            <a:ext cx="4892723" cy="5509200"/>
          </a:xfrm>
          <a:prstGeom prst="rect">
            <a:avLst/>
          </a:prstGeom>
          <a:noFill/>
        </p:spPr>
        <p:txBody>
          <a:bodyPr wrap="square">
            <a:spAutoFit/>
          </a:bodyPr>
          <a:lstStyle/>
          <a:p>
            <a:r>
              <a:rPr lang="fr-FR" sz="3200" b="0" i="0">
                <a:solidFill>
                  <a:srgbClr val="474747"/>
                </a:solidFill>
                <a:effectLst/>
                <a:latin typeface="Google Sans"/>
              </a:rPr>
              <a:t>Du nord au sud de l'île, d'est en ouest, la flore en Martinique présente une végétation extraordinaire, colorée et généreuse. </a:t>
            </a:r>
            <a:r>
              <a:rPr lang="fr-FR" sz="3200" b="0" i="0">
                <a:solidFill>
                  <a:srgbClr val="040C28"/>
                </a:solidFill>
                <a:effectLst/>
                <a:latin typeface="Google Sans"/>
              </a:rPr>
              <a:t>L'allamanda, le bougainvillier, l'heliconia, l'anthurium, la rose de porcelaine, sans oublier l'hibiscus</a:t>
            </a:r>
            <a:r>
              <a:rPr lang="fr-FR" sz="3200" b="0" i="0">
                <a:solidFill>
                  <a:srgbClr val="474747"/>
                </a:solidFill>
                <a:effectLst/>
                <a:latin typeface="Google Sans"/>
              </a:rPr>
              <a:t>, sont autant de fleurs emblèmes de l'île.</a:t>
            </a:r>
            <a:endParaRPr lang="fr-FR" sz="3200" dirty="0"/>
          </a:p>
        </p:txBody>
      </p:sp>
      <p:pic>
        <p:nvPicPr>
          <p:cNvPr id="2066" name="Picture 18" descr="Bougainvillier : plantation, floraison et conseils d'entretien">
            <a:extLst>
              <a:ext uri="{FF2B5EF4-FFF2-40B4-BE49-F238E27FC236}">
                <a16:creationId xmlns:a16="http://schemas.microsoft.com/office/drawing/2014/main" id="{A28EEA95-A4DD-7FFA-17A6-E4DA2A4A05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6025" y="23893"/>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Anthurium : le guide d'entretien [100% de réussite] | Détente jardin">
            <a:extLst>
              <a:ext uri="{FF2B5EF4-FFF2-40B4-BE49-F238E27FC236}">
                <a16:creationId xmlns:a16="http://schemas.microsoft.com/office/drawing/2014/main" id="{64952741-0577-2531-8172-DB536FB529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6962" y="4238625"/>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6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CustomShape 1"/>
          <p:cNvSpPr/>
          <p:nvPr/>
        </p:nvSpPr>
        <p:spPr>
          <a:xfrm>
            <a:off x="0" y="0"/>
            <a:ext cx="12190680" cy="6855840"/>
          </a:xfrm>
          <a:prstGeom prst="rect">
            <a:avLst/>
          </a:prstGeom>
          <a:solidFill>
            <a:srgbClr val="FFFFFF"/>
          </a:solidFill>
          <a:ln w="19080">
            <a:noFill/>
          </a:ln>
        </p:spPr>
        <p:style>
          <a:lnRef idx="0">
            <a:scrgbClr r="0" g="0" b="0"/>
          </a:lnRef>
          <a:fillRef idx="0">
            <a:scrgbClr r="0" g="0" b="0"/>
          </a:fillRef>
          <a:effectRef idx="0">
            <a:scrgbClr r="0" g="0" b="0"/>
          </a:effectRef>
          <a:fontRef idx="minor"/>
        </p:style>
        <p:txBody>
          <a:bodyPr/>
          <a:lstStyle/>
          <a:p>
            <a:endParaRPr lang="fr-FR"/>
          </a:p>
        </p:txBody>
      </p:sp>
      <p:sp>
        <p:nvSpPr>
          <p:cNvPr id="44" name="CustomShape 2"/>
          <p:cNvSpPr/>
          <p:nvPr/>
        </p:nvSpPr>
        <p:spPr>
          <a:xfrm>
            <a:off x="-111240" y="190080"/>
            <a:ext cx="6115320" cy="390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fr-FR" sz="6600" b="0" strike="noStrike" spc="-1">
                <a:solidFill>
                  <a:srgbClr val="92D050"/>
                </a:solidFill>
                <a:latin typeface="comic"/>
                <a:ea typeface="DejaVu Sans"/>
              </a:rPr>
              <a:t>Les</a:t>
            </a:r>
            <a:r>
              <a:rPr lang="fr-FR" sz="6000" b="0" strike="noStrike" spc="-1">
                <a:solidFill>
                  <a:srgbClr val="000000"/>
                </a:solidFill>
                <a:latin typeface="Aptos Display"/>
                <a:ea typeface="DejaVu Sans"/>
              </a:rPr>
              <a:t> </a:t>
            </a:r>
            <a:r>
              <a:rPr lang="fr-FR" sz="6600" b="0" strike="noStrike" spc="-1">
                <a:solidFill>
                  <a:srgbClr val="92D050"/>
                </a:solidFill>
                <a:latin typeface="comic"/>
                <a:ea typeface="DejaVu Sans"/>
              </a:rPr>
              <a:t>Traditions</a:t>
            </a:r>
            <a:endParaRPr lang="fr-FR" sz="6600" b="0" strike="noStrike" spc="-1">
              <a:latin typeface="Arial"/>
            </a:endParaRPr>
          </a:p>
        </p:txBody>
      </p:sp>
      <p:grpSp>
        <p:nvGrpSpPr>
          <p:cNvPr id="45" name="Group 3"/>
          <p:cNvGrpSpPr/>
          <p:nvPr/>
        </p:nvGrpSpPr>
        <p:grpSpPr>
          <a:xfrm>
            <a:off x="9416160" y="0"/>
            <a:ext cx="2445480" cy="5778000"/>
            <a:chOff x="9416160" y="0"/>
            <a:chExt cx="2445480" cy="5778000"/>
          </a:xfrm>
        </p:grpSpPr>
        <p:sp>
          <p:nvSpPr>
            <p:cNvPr id="46" name="Line 4"/>
            <p:cNvSpPr/>
            <p:nvPr/>
          </p:nvSpPr>
          <p:spPr>
            <a:xfrm flipH="1">
              <a:off x="9416160" y="5777640"/>
              <a:ext cx="2432160" cy="360"/>
            </a:xfrm>
            <a:prstGeom prst="line">
              <a:avLst/>
            </a:prstGeom>
            <a:ln w="152280">
              <a:solidFill>
                <a:srgbClr val="0F9ED5"/>
              </a:solidFill>
              <a:miter/>
            </a:ln>
          </p:spPr>
          <p:style>
            <a:lnRef idx="0">
              <a:scrgbClr r="0" g="0" b="0"/>
            </a:lnRef>
            <a:fillRef idx="0">
              <a:scrgbClr r="0" g="0" b="0"/>
            </a:fillRef>
            <a:effectRef idx="0">
              <a:scrgbClr r="0" g="0" b="0"/>
            </a:effectRef>
            <a:fontRef idx="minor"/>
          </p:style>
          <p:txBody>
            <a:bodyPr/>
            <a:lstStyle/>
            <a:p>
              <a:endParaRPr lang="fr-FR"/>
            </a:p>
          </p:txBody>
        </p:sp>
        <p:sp>
          <p:nvSpPr>
            <p:cNvPr id="47" name="CustomShape 5"/>
            <p:cNvSpPr/>
            <p:nvPr/>
          </p:nvSpPr>
          <p:spPr>
            <a:xfrm>
              <a:off x="9416520" y="0"/>
              <a:ext cx="2445120" cy="5530680"/>
            </a:xfrm>
            <a:prstGeom prst="rect">
              <a:avLst/>
            </a:prstGeom>
            <a:solidFill>
              <a:srgbClr val="0F9ED5"/>
            </a:solidFill>
            <a:ln w="19080">
              <a:noFill/>
            </a:ln>
          </p:spPr>
          <p:style>
            <a:lnRef idx="0">
              <a:scrgbClr r="0" g="0" b="0"/>
            </a:lnRef>
            <a:fillRef idx="0">
              <a:scrgbClr r="0" g="0" b="0"/>
            </a:fillRef>
            <a:effectRef idx="0">
              <a:scrgbClr r="0" g="0" b="0"/>
            </a:effectRef>
            <a:fontRef idx="minor"/>
          </p:style>
          <p:txBody>
            <a:bodyPr/>
            <a:lstStyle/>
            <a:p>
              <a:endParaRPr lang="fr-FR"/>
            </a:p>
          </p:txBody>
        </p:sp>
      </p:grpSp>
      <p:sp>
        <p:nvSpPr>
          <p:cNvPr id="48" name="CustomShape 6"/>
          <p:cNvSpPr/>
          <p:nvPr/>
        </p:nvSpPr>
        <p:spPr>
          <a:xfrm>
            <a:off x="5386680" y="269280"/>
            <a:ext cx="6115320" cy="6207480"/>
          </a:xfrm>
          <a:prstGeom prst="rect">
            <a:avLst/>
          </a:prstGeom>
          <a:solidFill>
            <a:srgbClr val="FFFFFF"/>
          </a:solidFill>
          <a:ln w="19080">
            <a:noFill/>
          </a:ln>
          <a:effectLst>
            <a:outerShdw dist="127080" dir="5400000">
              <a:srgbClr val="000000">
                <a:alpha val="15000"/>
              </a:srgbClr>
            </a:outerShdw>
          </a:effectLst>
        </p:spPr>
        <p:style>
          <a:lnRef idx="0">
            <a:scrgbClr r="0" g="0" b="0"/>
          </a:lnRef>
          <a:fillRef idx="0">
            <a:scrgbClr r="0" g="0" b="0"/>
          </a:fillRef>
          <a:effectRef idx="0">
            <a:scrgbClr r="0" g="0" b="0"/>
          </a:effectRef>
          <a:fontRef idx="minor"/>
        </p:style>
        <p:txBody>
          <a:bodyPr/>
          <a:lstStyle/>
          <a:p>
            <a:endParaRPr lang="fr-FR"/>
          </a:p>
        </p:txBody>
      </p:sp>
      <p:pic>
        <p:nvPicPr>
          <p:cNvPr id="49" name="Graphic 5"/>
          <p:cNvPicPr/>
          <p:nvPr/>
        </p:nvPicPr>
        <p:blipFill>
          <a:blip r:embed="rId2"/>
          <a:stretch/>
        </p:blipFill>
        <p:spPr>
          <a:xfrm>
            <a:off x="5640480" y="569160"/>
            <a:ext cx="5607360" cy="5607360"/>
          </a:xfrm>
          <a:prstGeom prst="rect">
            <a:avLst/>
          </a:prstGeom>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CustomShape 2"/>
          <p:cNvSpPr/>
          <p:nvPr/>
        </p:nvSpPr>
        <p:spPr>
          <a:xfrm>
            <a:off x="396267" y="-149900"/>
            <a:ext cx="10064520" cy="129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90000"/>
              </a:lnSpc>
            </a:pPr>
            <a:r>
              <a:rPr lang="fr-FR" sz="9600" b="0" strike="noStrike" spc="-1" dirty="0">
                <a:solidFill>
                  <a:srgbClr val="000000"/>
                </a:solidFill>
                <a:latin typeface="comic"/>
                <a:ea typeface="DejaVu Sans"/>
              </a:rPr>
              <a:t>La Carnaval</a:t>
            </a:r>
            <a:endParaRPr lang="fr-FR" sz="9600" b="0" strike="noStrike" spc="-1" dirty="0">
              <a:latin typeface="Arial"/>
            </a:endParaRPr>
          </a:p>
        </p:txBody>
      </p:sp>
      <p:sp>
        <p:nvSpPr>
          <p:cNvPr id="54" name="CustomShape 5"/>
          <p:cNvSpPr/>
          <p:nvPr/>
        </p:nvSpPr>
        <p:spPr>
          <a:xfrm>
            <a:off x="-275920" y="1147180"/>
            <a:ext cx="3487750" cy="24966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28600" indent="-227160">
              <a:lnSpc>
                <a:spcPct val="90000"/>
              </a:lnSpc>
              <a:spcBef>
                <a:spcPts val="1001"/>
              </a:spcBef>
              <a:buClr>
                <a:srgbClr val="000000"/>
              </a:buClr>
              <a:buFont typeface="Arial"/>
              <a:buChar char="•"/>
            </a:pPr>
            <a:r>
              <a:rPr lang="fr-FR" sz="2000" b="0" strike="noStrike" spc="-1" dirty="0">
                <a:solidFill>
                  <a:srgbClr val="000000"/>
                </a:solidFill>
                <a:latin typeface="Aptos"/>
                <a:ea typeface="DejaVu Sans"/>
              </a:rPr>
              <a:t>Le carnaval y est tous les ans .Il a lieu tous les  mois de févriers . Le carnaval durent 4 jours ,chaque jours un nouveau code couleur.</a:t>
            </a:r>
            <a:endParaRPr lang="fr-FR" sz="2000" b="0" strike="noStrike" spc="-1" dirty="0">
              <a:latin typeface="Arial"/>
            </a:endParaRPr>
          </a:p>
        </p:txBody>
      </p:sp>
      <p:pic>
        <p:nvPicPr>
          <p:cNvPr id="55" name="Picture 2"/>
          <p:cNvPicPr/>
          <p:nvPr/>
        </p:nvPicPr>
        <p:blipFill>
          <a:blip r:embed="rId2"/>
          <a:stretch/>
        </p:blipFill>
        <p:spPr>
          <a:xfrm>
            <a:off x="6771191" y="-21780"/>
            <a:ext cx="5420810" cy="3450780"/>
          </a:xfrm>
          <a:prstGeom prst="rect">
            <a:avLst/>
          </a:prstGeom>
          <a:ln>
            <a:noFill/>
          </a:ln>
        </p:spPr>
      </p:pic>
      <p:pic>
        <p:nvPicPr>
          <p:cNvPr id="3074" name="Picture 2" descr="En images : première sortie du Vaval de ...">
            <a:extLst>
              <a:ext uri="{FF2B5EF4-FFF2-40B4-BE49-F238E27FC236}">
                <a16:creationId xmlns:a16="http://schemas.microsoft.com/office/drawing/2014/main" id="{EE67418B-FCB7-245D-3CD2-349038863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355" y="3452940"/>
            <a:ext cx="3029645" cy="340506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D9DC648-2BAC-6FD9-4499-E7C1DA4A57CA}"/>
              </a:ext>
            </a:extLst>
          </p:cNvPr>
          <p:cNvPicPr>
            <a:picLocks noChangeAspect="1"/>
          </p:cNvPicPr>
          <p:nvPr/>
        </p:nvPicPr>
        <p:blipFill>
          <a:blip r:embed="rId4"/>
          <a:stretch>
            <a:fillRect/>
          </a:stretch>
        </p:blipFill>
        <p:spPr>
          <a:xfrm>
            <a:off x="6659418" y="4461164"/>
            <a:ext cx="2502937" cy="2384156"/>
          </a:xfrm>
          <a:prstGeom prst="rect">
            <a:avLst/>
          </a:prstGeom>
        </p:spPr>
      </p:pic>
      <p:sp>
        <p:nvSpPr>
          <p:cNvPr id="5" name="ZoneTexte 4">
            <a:extLst>
              <a:ext uri="{FF2B5EF4-FFF2-40B4-BE49-F238E27FC236}">
                <a16:creationId xmlns:a16="http://schemas.microsoft.com/office/drawing/2014/main" id="{C1F7D85B-3FC0-B59C-BC28-EE03CB2091D7}"/>
              </a:ext>
            </a:extLst>
          </p:cNvPr>
          <p:cNvSpPr txBox="1"/>
          <p:nvPr/>
        </p:nvSpPr>
        <p:spPr>
          <a:xfrm>
            <a:off x="0" y="3429000"/>
            <a:ext cx="6884794" cy="3416320"/>
          </a:xfrm>
          <a:prstGeom prst="rect">
            <a:avLst/>
          </a:prstGeom>
          <a:noFill/>
        </p:spPr>
        <p:txBody>
          <a:bodyPr wrap="square">
            <a:spAutoFit/>
          </a:bodyPr>
          <a:lstStyle/>
          <a:p>
            <a:pPr>
              <a:buNone/>
            </a:pPr>
            <a:r>
              <a:rPr lang="fr-FR" b="1" dirty="0"/>
              <a:t>Le carnaval en Martinique</a:t>
            </a:r>
            <a:r>
              <a:rPr lang="fr-FR" dirty="0"/>
              <a:t> est une grande fête qui dure </a:t>
            </a:r>
            <a:r>
              <a:rPr lang="fr-FR" b="1" dirty="0"/>
              <a:t>du samedi au mercredi</a:t>
            </a:r>
            <a:r>
              <a:rPr lang="fr-FR" dirty="0"/>
              <a:t> avant le début du carême. C’est un moment de joie avec beaucoup de déguisements, de musique, de danses et de défilés dans les rues.</a:t>
            </a:r>
          </a:p>
          <a:p>
            <a:pPr>
              <a:buFont typeface="Arial" panose="020B0604020202020204" pitchFamily="34" charset="0"/>
              <a:buChar char="•"/>
            </a:pPr>
            <a:r>
              <a:rPr lang="fr-FR" b="1" dirty="0"/>
              <a:t>Dimanche gras</a:t>
            </a:r>
            <a:r>
              <a:rPr lang="fr-FR" dirty="0"/>
              <a:t> : on présente </a:t>
            </a:r>
            <a:r>
              <a:rPr lang="fr-FR" b="1" dirty="0" err="1"/>
              <a:t>Vaval</a:t>
            </a:r>
            <a:r>
              <a:rPr lang="fr-FR" dirty="0"/>
              <a:t>, une grande statue amusante qui représente souvent un événement important de l’année.</a:t>
            </a:r>
          </a:p>
          <a:p>
            <a:pPr>
              <a:buFont typeface="Arial" panose="020B0604020202020204" pitchFamily="34" charset="0"/>
              <a:buChar char="•"/>
            </a:pPr>
            <a:r>
              <a:rPr lang="fr-FR" b="1" dirty="0"/>
              <a:t>Lundi gras</a:t>
            </a:r>
            <a:r>
              <a:rPr lang="fr-FR" dirty="0"/>
              <a:t> : on fait des </a:t>
            </a:r>
            <a:r>
              <a:rPr lang="fr-FR" b="1" dirty="0"/>
              <a:t>mariages rigolos</a:t>
            </a:r>
            <a:r>
              <a:rPr lang="fr-FR" dirty="0"/>
              <a:t>, où les hommes se déguisent en femmes et les femmes en hommes.</a:t>
            </a:r>
          </a:p>
          <a:p>
            <a:pPr>
              <a:buFont typeface="Arial" panose="020B0604020202020204" pitchFamily="34" charset="0"/>
              <a:buChar char="•"/>
            </a:pPr>
            <a:r>
              <a:rPr lang="fr-FR" b="1" dirty="0"/>
              <a:t>Mardi gras</a:t>
            </a:r>
            <a:r>
              <a:rPr lang="fr-FR" dirty="0"/>
              <a:t> : tout le monde porte du rouge, comme les </a:t>
            </a:r>
            <a:r>
              <a:rPr lang="fr-FR" b="1" dirty="0"/>
              <a:t>diables rouges</a:t>
            </a:r>
            <a:r>
              <a:rPr lang="fr-FR" dirty="0"/>
              <a:t> qui paradent dans les rues.</a:t>
            </a:r>
          </a:p>
          <a:p>
            <a:pPr>
              <a:buFont typeface="Arial" panose="020B0604020202020204" pitchFamily="34" charset="0"/>
              <a:buChar char="•"/>
            </a:pPr>
            <a:r>
              <a:rPr lang="fr-FR" b="1" dirty="0"/>
              <a:t>Mercredi des cendres</a:t>
            </a:r>
            <a:r>
              <a:rPr lang="fr-FR" dirty="0"/>
              <a:t> : les gens sont habillés en </a:t>
            </a:r>
            <a:r>
              <a:rPr lang="fr-FR" b="1" dirty="0"/>
              <a:t>noir et blanc</a:t>
            </a:r>
            <a:r>
              <a:rPr lang="fr-FR" dirty="0"/>
              <a:t> pour dire au revoir à </a:t>
            </a:r>
            <a:r>
              <a:rPr lang="fr-FR" dirty="0" err="1"/>
              <a:t>Vaval</a:t>
            </a:r>
            <a:r>
              <a:rPr lang="fr-FR" dirty="0"/>
              <a:t>, qu’on </a:t>
            </a:r>
            <a:r>
              <a:rPr lang="fr-FR" b="1" dirty="0"/>
              <a:t>brûle</a:t>
            </a:r>
            <a:r>
              <a:rPr lang="fr-FR" dirty="0"/>
              <a:t> le soir.</a:t>
            </a:r>
          </a:p>
        </p:txBody>
      </p:sp>
      <p:pic>
        <p:nvPicPr>
          <p:cNvPr id="3078" name="Picture 6" descr="Un croque-mort défile en plumes et paillettes au carnaval martiniquais">
            <a:extLst>
              <a:ext uri="{FF2B5EF4-FFF2-40B4-BE49-F238E27FC236}">
                <a16:creationId xmlns:a16="http://schemas.microsoft.com/office/drawing/2014/main" id="{159FFB39-961E-688A-F445-A61D16DF9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691" y="1137822"/>
            <a:ext cx="3619500" cy="2035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D5B9C-4D43-C74D-B76F-8DA2A1C629BF}"/>
              </a:ext>
            </a:extLst>
          </p:cNvPr>
          <p:cNvSpPr>
            <a:spLocks noGrp="1"/>
          </p:cNvSpPr>
          <p:nvPr>
            <p:ph type="title"/>
          </p:nvPr>
        </p:nvSpPr>
        <p:spPr>
          <a:xfrm>
            <a:off x="1066800" y="150125"/>
            <a:ext cx="2952466" cy="545911"/>
          </a:xfrm>
        </p:spPr>
        <p:txBody>
          <a:bodyPr>
            <a:normAutofit/>
          </a:bodyPr>
          <a:lstStyle/>
          <a:p>
            <a:r>
              <a:rPr lang="fr-FR" sz="2400" b="0" dirty="0"/>
              <a:t>Les costumes</a:t>
            </a:r>
          </a:p>
        </p:txBody>
      </p:sp>
      <p:sp>
        <p:nvSpPr>
          <p:cNvPr id="3" name="Espace réservé du contenu 2">
            <a:extLst>
              <a:ext uri="{FF2B5EF4-FFF2-40B4-BE49-F238E27FC236}">
                <a16:creationId xmlns:a16="http://schemas.microsoft.com/office/drawing/2014/main" id="{5278E521-D55B-35A1-39C9-D07E53D8FA46}"/>
              </a:ext>
            </a:extLst>
          </p:cNvPr>
          <p:cNvSpPr>
            <a:spLocks noGrp="1"/>
          </p:cNvSpPr>
          <p:nvPr>
            <p:ph idx="1"/>
          </p:nvPr>
        </p:nvSpPr>
        <p:spPr>
          <a:xfrm>
            <a:off x="-33266" y="797088"/>
            <a:ext cx="7035421" cy="4199629"/>
          </a:xfrm>
        </p:spPr>
        <p:txBody>
          <a:bodyPr/>
          <a:lstStyle/>
          <a:p>
            <a:pPr marL="0" indent="0">
              <a:buNone/>
            </a:pPr>
            <a:r>
              <a:rPr lang="fr-FR" b="0" i="0" dirty="0">
                <a:solidFill>
                  <a:srgbClr val="040C28"/>
                </a:solidFill>
                <a:effectLst/>
                <a:latin typeface="Google Sans"/>
              </a:rPr>
              <a:t>La douillette ou grand-robe d'apparat</a:t>
            </a:r>
          </a:p>
          <a:p>
            <a:pPr marL="0" indent="0">
              <a:buNone/>
            </a:pPr>
            <a:r>
              <a:rPr lang="fr-FR" b="0" i="0" dirty="0">
                <a:solidFill>
                  <a:srgbClr val="1F1F1F"/>
                </a:solidFill>
                <a:effectLst/>
                <a:latin typeface="Google Sans"/>
              </a:rPr>
              <a:t>C'est une robe de cérémonie qui constitue le costume traditionnel martiniquais, c'est un tissu d'apparat, en satin broché. Il y a la robe ou douillette, le jupon à petits plis parfois deux étages. Le grand col plissé s'appelle la visite ou collerette. La Coiffe :</a:t>
            </a:r>
          </a:p>
          <a:p>
            <a:pPr marL="0" indent="0">
              <a:buNone/>
            </a:pPr>
            <a:endParaRPr lang="fr-FR" dirty="0"/>
          </a:p>
        </p:txBody>
      </p:sp>
      <p:sp>
        <p:nvSpPr>
          <p:cNvPr id="9" name="ZoneTexte 8">
            <a:extLst>
              <a:ext uri="{FF2B5EF4-FFF2-40B4-BE49-F238E27FC236}">
                <a16:creationId xmlns:a16="http://schemas.microsoft.com/office/drawing/2014/main" id="{58457B1A-7963-F847-2FF4-F97DD74DE575}"/>
              </a:ext>
            </a:extLst>
          </p:cNvPr>
          <p:cNvSpPr txBox="1"/>
          <p:nvPr/>
        </p:nvSpPr>
        <p:spPr>
          <a:xfrm>
            <a:off x="170596" y="5530302"/>
            <a:ext cx="888639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F1F1F"/>
                </a:solidFill>
                <a:effectLst/>
                <a:uLnTx/>
                <a:uFillTx/>
                <a:latin typeface="Google Sans"/>
                <a:ea typeface="+mn-ea"/>
                <a:cs typeface="+mn-cs"/>
              </a:rPr>
              <a:t>Le madras : un emblème des costumes traditionnels.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F1F1F"/>
                </a:solidFill>
                <a:effectLst/>
                <a:uLnTx/>
                <a:uFillTx/>
                <a:latin typeface="Google Sans"/>
                <a:ea typeface="+mn-ea"/>
                <a:cs typeface="+mn-cs"/>
              </a:rPr>
              <a:t> Dans les costumes traditionnels martiniquais, le madras est l'incontournable. Le tissu est utilisé pour la confection des </a:t>
            </a:r>
            <a:r>
              <a:rPr kumimoji="0" lang="fr-FR" sz="1800" b="0" i="0" u="none" strike="noStrike" kern="1200" cap="none" spc="0" normalizeH="0" baseline="0" noProof="0" dirty="0">
                <a:ln>
                  <a:noFill/>
                </a:ln>
                <a:solidFill>
                  <a:srgbClr val="040C28"/>
                </a:solidFill>
                <a:effectLst/>
                <a:uLnTx/>
                <a:uFillTx/>
                <a:latin typeface="Google Sans"/>
                <a:ea typeface="+mn-ea"/>
                <a:cs typeface="+mn-cs"/>
              </a:rPr>
              <a:t>pantalons bouffants</a:t>
            </a:r>
            <a:r>
              <a:rPr kumimoji="0" lang="fr-FR" sz="1800" b="0" i="0" u="none" strike="noStrike" kern="1200" cap="none" spc="0" normalizeH="0" baseline="0" noProof="0" dirty="0">
                <a:ln>
                  <a:noFill/>
                </a:ln>
                <a:solidFill>
                  <a:srgbClr val="1F1F1F"/>
                </a:solidFill>
                <a:effectLst/>
                <a:uLnTx/>
                <a:uFillTx/>
                <a:latin typeface="Google Sans"/>
                <a:ea typeface="+mn-ea"/>
                <a:cs typeface="+mn-cs"/>
              </a:rPr>
              <a:t> pour les hommes et des robes de cérémonie pour les femmes.</a:t>
            </a:r>
            <a:endParaRPr kumimoji="0" lang="fr-FR" sz="1800" b="0" i="0" u="none" strike="noStrike" kern="1200" cap="none" spc="0" normalizeH="0" baseline="0" noProof="0" dirty="0">
              <a:ln>
                <a:noFill/>
              </a:ln>
              <a:solidFill>
                <a:srgbClr val="000000"/>
              </a:solidFill>
              <a:effectLst/>
              <a:uLnTx/>
              <a:uFillTx/>
              <a:latin typeface="Neue Haas Grotesk Text Pro"/>
              <a:ea typeface="+mn-ea"/>
              <a:cs typeface="+mn-cs"/>
            </a:endParaRPr>
          </a:p>
        </p:txBody>
      </p:sp>
      <p:pic>
        <p:nvPicPr>
          <p:cNvPr id="1026" name="Picture 2" descr="Robe Madras Anna">
            <a:extLst>
              <a:ext uri="{FF2B5EF4-FFF2-40B4-BE49-F238E27FC236}">
                <a16:creationId xmlns:a16="http://schemas.microsoft.com/office/drawing/2014/main" id="{8E8E0F75-D03A-E440-B444-1D9545E20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052" y="150125"/>
            <a:ext cx="2565599" cy="342079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Les tenues traditionnelles des Antilles et des caraïbes – Afroculture.net">
            <a:extLst>
              <a:ext uri="{FF2B5EF4-FFF2-40B4-BE49-F238E27FC236}">
                <a16:creationId xmlns:a16="http://schemas.microsoft.com/office/drawing/2014/main" id="{FA9CE0B9-7A6C-49E3-890D-F19AFA865F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Neue Haas Grotesk Text Pro"/>
              <a:ea typeface="+mn-ea"/>
              <a:cs typeface="+mn-cs"/>
            </a:endParaRPr>
          </a:p>
        </p:txBody>
      </p:sp>
      <p:pic>
        <p:nvPicPr>
          <p:cNvPr id="7" name="Image 6">
            <a:extLst>
              <a:ext uri="{FF2B5EF4-FFF2-40B4-BE49-F238E27FC236}">
                <a16:creationId xmlns:a16="http://schemas.microsoft.com/office/drawing/2014/main" id="{E8366097-8447-4147-877A-53AE0F93E97E}"/>
              </a:ext>
            </a:extLst>
          </p:cNvPr>
          <p:cNvPicPr>
            <a:picLocks noChangeAspect="1"/>
          </p:cNvPicPr>
          <p:nvPr/>
        </p:nvPicPr>
        <p:blipFill>
          <a:blip r:embed="rId3"/>
          <a:stretch>
            <a:fillRect/>
          </a:stretch>
        </p:blipFill>
        <p:spPr>
          <a:xfrm>
            <a:off x="9726651" y="150125"/>
            <a:ext cx="2287549" cy="3050065"/>
          </a:xfrm>
          <a:prstGeom prst="rect">
            <a:avLst/>
          </a:prstGeom>
        </p:spPr>
      </p:pic>
      <p:pic>
        <p:nvPicPr>
          <p:cNvPr id="8" name="Image 7">
            <a:extLst>
              <a:ext uri="{FF2B5EF4-FFF2-40B4-BE49-F238E27FC236}">
                <a16:creationId xmlns:a16="http://schemas.microsoft.com/office/drawing/2014/main" id="{3D743404-FBA0-485E-B6B0-2CD9F21D8A76}"/>
              </a:ext>
            </a:extLst>
          </p:cNvPr>
          <p:cNvPicPr>
            <a:picLocks noChangeAspect="1"/>
          </p:cNvPicPr>
          <p:nvPr/>
        </p:nvPicPr>
        <p:blipFill>
          <a:blip r:embed="rId4"/>
          <a:stretch>
            <a:fillRect/>
          </a:stretch>
        </p:blipFill>
        <p:spPr>
          <a:xfrm>
            <a:off x="9409336" y="3200190"/>
            <a:ext cx="2657475" cy="3543300"/>
          </a:xfrm>
          <a:prstGeom prst="rect">
            <a:avLst/>
          </a:prstGeom>
        </p:spPr>
      </p:pic>
      <p:sp>
        <p:nvSpPr>
          <p:cNvPr id="11" name="Rectangle 10">
            <a:extLst>
              <a:ext uri="{FF2B5EF4-FFF2-40B4-BE49-F238E27FC236}">
                <a16:creationId xmlns:a16="http://schemas.microsoft.com/office/drawing/2014/main" id="{2E4C7794-10B3-4937-9624-0E634D771BE7}"/>
              </a:ext>
            </a:extLst>
          </p:cNvPr>
          <p:cNvSpPr/>
          <p:nvPr/>
        </p:nvSpPr>
        <p:spPr>
          <a:xfrm>
            <a:off x="170596" y="4377349"/>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Neue Haas Grotesk Text Pro"/>
                <a:ea typeface="+mn-ea"/>
                <a:cs typeface="+mn-cs"/>
              </a:rPr>
              <a:t>L'homme de milieu modeste porte un pantalon de toile, une veste en drill empesée sur une chemise et un chapeau : </a:t>
            </a:r>
            <a:r>
              <a:rPr kumimoji="0" lang="fr-FR" sz="1600" b="0" i="0" u="none" strike="noStrike" kern="1200" cap="none" spc="0" normalizeH="0" baseline="0" noProof="0" dirty="0" err="1">
                <a:ln>
                  <a:noFill/>
                </a:ln>
                <a:solidFill>
                  <a:srgbClr val="000000"/>
                </a:solidFill>
                <a:effectLst/>
                <a:uLnTx/>
                <a:uFillTx/>
                <a:latin typeface="Neue Haas Grotesk Text Pro"/>
                <a:ea typeface="+mn-ea"/>
                <a:cs typeface="+mn-cs"/>
              </a:rPr>
              <a:t>bakoua</a:t>
            </a:r>
            <a:r>
              <a:rPr kumimoji="0" lang="fr-FR" sz="1600" b="0" i="0" u="none" strike="noStrike" kern="1200" cap="none" spc="0" normalizeH="0" baseline="0" noProof="0" dirty="0">
                <a:ln>
                  <a:noFill/>
                </a:ln>
                <a:solidFill>
                  <a:srgbClr val="000000"/>
                </a:solidFill>
                <a:effectLst/>
                <a:uLnTx/>
                <a:uFillTx/>
                <a:latin typeface="Neue Haas Grotesk Text Pro"/>
                <a:ea typeface="+mn-ea"/>
                <a:cs typeface="+mn-cs"/>
              </a:rPr>
              <a:t>, feutre ou canotier</a:t>
            </a:r>
          </a:p>
        </p:txBody>
      </p:sp>
      <p:pic>
        <p:nvPicPr>
          <p:cNvPr id="6146" name="Picture 2" descr="Bakoua -">
            <a:extLst>
              <a:ext uri="{FF2B5EF4-FFF2-40B4-BE49-F238E27FC236}">
                <a16:creationId xmlns:a16="http://schemas.microsoft.com/office/drawing/2014/main" id="{FEB82278-0C3B-FDB7-6F64-3427DC1DB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813" y="358140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7C2F255-0F2C-AB9A-4B5B-6CD759283B1F}"/>
              </a:ext>
            </a:extLst>
          </p:cNvPr>
          <p:cNvSpPr txBox="1"/>
          <p:nvPr/>
        </p:nvSpPr>
        <p:spPr>
          <a:xfrm>
            <a:off x="0" y="2692599"/>
            <a:ext cx="7035421" cy="1200329"/>
          </a:xfrm>
          <a:prstGeom prst="rect">
            <a:avLst/>
          </a:prstGeom>
          <a:noFill/>
        </p:spPr>
        <p:txBody>
          <a:bodyPr wrap="square">
            <a:spAutoFit/>
          </a:bodyPr>
          <a:lstStyle/>
          <a:p>
            <a:r>
              <a:rPr lang="fr-FR" dirty="0">
                <a:latin typeface="Google Sans"/>
              </a:rPr>
              <a:t>Autrefois, les femmes esclaves portaient un foulard pour se protéger du soleil. Plus tard, les femmes créoles ont transformé ce foulard en chapeau en madras, un tissu coloré. Elles le nouaient de façon spéciale pour dire si elles étaient mariées ou non</a:t>
            </a:r>
          </a:p>
        </p:txBody>
      </p:sp>
    </p:spTree>
    <p:extLst>
      <p:ext uri="{BB962C8B-B14F-4D97-AF65-F5344CB8AC3E}">
        <p14:creationId xmlns:p14="http://schemas.microsoft.com/office/powerpoint/2010/main" val="30191113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wellVTI">
  <a:themeElements>
    <a:clrScheme name="AnalogousFromDarkSeed_2SEEDS">
      <a:dk1>
        <a:srgbClr val="000000"/>
      </a:dk1>
      <a:lt1>
        <a:srgbClr val="FFFFFF"/>
      </a:lt1>
      <a:dk2>
        <a:srgbClr val="30351E"/>
      </a:dk2>
      <a:lt2>
        <a:srgbClr val="E3E2E8"/>
      </a:lt2>
      <a:accent1>
        <a:srgbClr val="8DAA34"/>
      </a:accent1>
      <a:accent2>
        <a:srgbClr val="B4A042"/>
      </a:accent2>
      <a:accent3>
        <a:srgbClr val="69B342"/>
      </a:accent3>
      <a:accent4>
        <a:srgbClr val="36B1A3"/>
      </a:accent4>
      <a:accent5>
        <a:srgbClr val="49A1C7"/>
      </a:accent5>
      <a:accent6>
        <a:srgbClr val="375BB5"/>
      </a:accent6>
      <a:hlink>
        <a:srgbClr val="30907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1114</TotalTime>
  <Words>1695</Words>
  <Application>Microsoft Office PowerPoint</Application>
  <PresentationFormat>Grand écran</PresentationFormat>
  <Paragraphs>87</Paragraphs>
  <Slides>21</Slides>
  <Notes>1</Notes>
  <HiddenSlides>2</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21</vt:i4>
      </vt:variant>
    </vt:vector>
  </HeadingPairs>
  <TitlesOfParts>
    <vt:vector size="33" baseType="lpstr">
      <vt:lpstr>Aptos</vt:lpstr>
      <vt:lpstr>Aptos Display</vt:lpstr>
      <vt:lpstr>Arial</vt:lpstr>
      <vt:lpstr>Bahnschrift SemiBold</vt:lpstr>
      <vt:lpstr>Brush Script MT</vt:lpstr>
      <vt:lpstr>Calibri</vt:lpstr>
      <vt:lpstr>comic</vt:lpstr>
      <vt:lpstr>Google Sans</vt:lpstr>
      <vt:lpstr>Neue Haas Grotesk Text Pro</vt:lpstr>
      <vt:lpstr>ui-sans-serif</vt:lpstr>
      <vt:lpstr>Thème Office</vt:lpstr>
      <vt:lpstr>SwellVTI</vt:lpstr>
      <vt:lpstr>Présentation PowerPoint</vt:lpstr>
      <vt:lpstr>Sommaire  La carte d’identité L’histoire La faune La flore Les traditions Le carnaval Les costumes Le Tour des Yoles Les plats Les acras Saint - Pierre Fort de France Le jardin de Balata La Montagne Pelée La biguine Quiz </vt:lpstr>
      <vt:lpstr>La carte d’identité</vt:lpstr>
      <vt:lpstr>Présentation PowerPoint</vt:lpstr>
      <vt:lpstr>Présentation PowerPoint</vt:lpstr>
      <vt:lpstr>Présentation PowerPoint</vt:lpstr>
      <vt:lpstr>Présentation PowerPoint</vt:lpstr>
      <vt:lpstr>Présentation PowerPoint</vt:lpstr>
      <vt:lpstr>Les costumes</vt:lpstr>
      <vt:lpstr>Présentation PowerPoint</vt:lpstr>
      <vt:lpstr>Les plats</vt:lpstr>
      <vt:lpstr>Présentation PowerPoint</vt:lpstr>
      <vt:lpstr>Présentation PowerPoint</vt:lpstr>
      <vt:lpstr>Fort De France</vt:lpstr>
      <vt:lpstr>Présentation PowerPoint</vt:lpstr>
      <vt:lpstr>Présentation PowerPoint</vt:lpstr>
      <vt:lpstr>La Biguine</vt:lpstr>
      <vt:lpstr>Quiz</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ROSAMOND Julia</dc:creator>
  <dc:description/>
  <cp:lastModifiedBy>ROSAMOND Julia</cp:lastModifiedBy>
  <cp:revision>26</cp:revision>
  <cp:lastPrinted>2025-05-08T13:33:42Z</cp:lastPrinted>
  <dcterms:created xsi:type="dcterms:W3CDTF">2025-01-26T11:36:46Z</dcterms:created>
  <dcterms:modified xsi:type="dcterms:W3CDTF">2025-05-08T13:51:01Z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