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  <p:sldMasterId id="2147483726" r:id="rId2"/>
  </p:sldMasterIdLst>
  <p:sldIdLst>
    <p:sldId id="269" r:id="rId3"/>
    <p:sldId id="267" r:id="rId4"/>
    <p:sldId id="256" r:id="rId5"/>
    <p:sldId id="258" r:id="rId6"/>
    <p:sldId id="259" r:id="rId7"/>
    <p:sldId id="260" r:id="rId8"/>
    <p:sldId id="261" r:id="rId9"/>
    <p:sldId id="270" r:id="rId10"/>
    <p:sldId id="262" r:id="rId11"/>
    <p:sldId id="263" r:id="rId12"/>
    <p:sldId id="264" r:id="rId13"/>
    <p:sldId id="265" r:id="rId14"/>
    <p:sldId id="272" r:id="rId15"/>
    <p:sldId id="273" r:id="rId16"/>
    <p:sldId id="274" r:id="rId17"/>
    <p:sldId id="275" r:id="rId18"/>
    <p:sldId id="276" r:id="rId19"/>
  </p:sldIdLst>
  <p:sldSz cx="12192000" cy="6858000"/>
  <p:notesSz cx="7102475" cy="938847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B88B"/>
    <a:srgbClr val="ED99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F7B15C-807C-4B4A-8904-1F4250448589}" v="18" dt="2023-03-15T13:52:59.2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532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eCecile Secouard" userId="48b5d32c-01ff-4d38-866b-39b5d9fc7158" providerId="ADAL" clId="{80F7B15C-807C-4B4A-8904-1F4250448589}"/>
    <pc:docChg chg="modSld">
      <pc:chgData name="MarieCecile Secouard" userId="48b5d32c-01ff-4d38-866b-39b5d9fc7158" providerId="ADAL" clId="{80F7B15C-807C-4B4A-8904-1F4250448589}" dt="2023-03-15T14:29:02.051" v="22" actId="20577"/>
      <pc:docMkLst>
        <pc:docMk/>
      </pc:docMkLst>
      <pc:sldChg chg="modSp">
        <pc:chgData name="MarieCecile Secouard" userId="48b5d32c-01ff-4d38-866b-39b5d9fc7158" providerId="ADAL" clId="{80F7B15C-807C-4B4A-8904-1F4250448589}" dt="2023-03-15T13:52:59.227" v="17" actId="20577"/>
        <pc:sldMkLst>
          <pc:docMk/>
          <pc:sldMk cId="779637201" sldId="258"/>
        </pc:sldMkLst>
        <pc:spChg chg="mod">
          <ac:chgData name="MarieCecile Secouard" userId="48b5d32c-01ff-4d38-866b-39b5d9fc7158" providerId="ADAL" clId="{80F7B15C-807C-4B4A-8904-1F4250448589}" dt="2023-03-15T13:52:59.227" v="17" actId="20577"/>
          <ac:spMkLst>
            <pc:docMk/>
            <pc:sldMk cId="779637201" sldId="258"/>
            <ac:spMk id="23" creationId="{00000000-0000-0000-0000-000000000000}"/>
          </ac:spMkLst>
        </pc:spChg>
      </pc:sldChg>
      <pc:sldChg chg="modSp">
        <pc:chgData name="MarieCecile Secouard" userId="48b5d32c-01ff-4d38-866b-39b5d9fc7158" providerId="ADAL" clId="{80F7B15C-807C-4B4A-8904-1F4250448589}" dt="2023-03-15T14:29:02.051" v="22" actId="20577"/>
        <pc:sldMkLst>
          <pc:docMk/>
          <pc:sldMk cId="4023846389" sldId="263"/>
        </pc:sldMkLst>
        <pc:spChg chg="mod">
          <ac:chgData name="MarieCecile Secouard" userId="48b5d32c-01ff-4d38-866b-39b5d9fc7158" providerId="ADAL" clId="{80F7B15C-807C-4B4A-8904-1F4250448589}" dt="2023-03-15T14:29:02.051" v="22" actId="20577"/>
          <ac:spMkLst>
            <pc:docMk/>
            <pc:sldMk cId="4023846389" sldId="263"/>
            <ac:spMk id="11" creationId="{C4B2C436-69B0-49DD-0E36-69D928D41E03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 cstate="print">
            <a:alphaModFix amt="9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15DCC-4ADA-4F4B-B235-4B42C9EE84A9}" type="datetimeFigureOut">
              <a:rPr lang="fr-FR" smtClean="0"/>
              <a:t>19/03/2023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DF19-D6C1-4CA8-8119-40CBF2BA4378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4430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15DCC-4ADA-4F4B-B235-4B42C9EE84A9}" type="datetimeFigureOut">
              <a:rPr lang="fr-FR" smtClean="0"/>
              <a:t>19/03/2023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DF19-D6C1-4CA8-8119-40CBF2BA4378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8686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15DCC-4ADA-4F4B-B235-4B42C9EE84A9}" type="datetimeFigureOut">
              <a:rPr lang="fr-FR" smtClean="0"/>
              <a:t>19/03/2023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DF19-D6C1-4CA8-8119-40CBF2BA4378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34077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 cstate="print">
            <a:alphaModFix amt="8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911DE-D87E-460D-A6EE-23A9D4A3BD17}" type="datetimeFigureOut">
              <a:rPr lang="fr-FR" smtClean="0"/>
              <a:t>19/03/2023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63BF-E529-4803-B02D-51DB7A346A55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69703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911DE-D87E-460D-A6EE-23A9D4A3BD17}" type="datetimeFigureOut">
              <a:rPr lang="fr-FR" smtClean="0"/>
              <a:t>19/03/2023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63BF-E529-4803-B02D-51DB7A346A55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967119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911DE-D87E-460D-A6EE-23A9D4A3BD17}" type="datetimeFigureOut">
              <a:rPr lang="fr-FR" smtClean="0"/>
              <a:t>19/03/2023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63BF-E529-4803-B02D-51DB7A346A55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688644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911DE-D87E-460D-A6EE-23A9D4A3BD17}" type="datetimeFigureOut">
              <a:rPr lang="fr-FR" smtClean="0"/>
              <a:t>19/03/2023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63BF-E529-4803-B02D-51DB7A346A55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83235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911DE-D87E-460D-A6EE-23A9D4A3BD17}" type="datetimeFigureOut">
              <a:rPr lang="fr-FR" smtClean="0"/>
              <a:t>19/03/2023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63BF-E529-4803-B02D-51DB7A346A55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29418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911DE-D87E-460D-A6EE-23A9D4A3BD17}" type="datetimeFigureOut">
              <a:rPr lang="fr-FR" smtClean="0"/>
              <a:t>19/03/2023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63BF-E529-4803-B02D-51DB7A346A55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76092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911DE-D87E-460D-A6EE-23A9D4A3BD17}" type="datetimeFigureOut">
              <a:rPr lang="fr-FR" smtClean="0"/>
              <a:t>19/03/2023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63BF-E529-4803-B02D-51DB7A346A55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748906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911DE-D87E-460D-A6EE-23A9D4A3BD17}" type="datetimeFigureOut">
              <a:rPr lang="fr-FR" smtClean="0"/>
              <a:t>19/03/2023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63BF-E529-4803-B02D-51DB7A346A55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5341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15DCC-4ADA-4F4B-B235-4B42C9EE84A9}" type="datetimeFigureOut">
              <a:rPr lang="fr-FR" smtClean="0"/>
              <a:t>19/03/2023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DF19-D6C1-4CA8-8119-40CBF2BA4378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459180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911DE-D87E-460D-A6EE-23A9D4A3BD17}" type="datetimeFigureOut">
              <a:rPr lang="fr-FR" smtClean="0"/>
              <a:t>19/03/2023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63BF-E529-4803-B02D-51DB7A346A55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53713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911DE-D87E-460D-A6EE-23A9D4A3BD17}" type="datetimeFigureOut">
              <a:rPr lang="fr-FR" smtClean="0"/>
              <a:t>19/03/2023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63BF-E529-4803-B02D-51DB7A346A55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94807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911DE-D87E-460D-A6EE-23A9D4A3BD17}" type="datetimeFigureOut">
              <a:rPr lang="fr-FR" smtClean="0"/>
              <a:t>19/03/2023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63BF-E529-4803-B02D-51DB7A346A55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1621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15DCC-4ADA-4F4B-B235-4B42C9EE84A9}" type="datetimeFigureOut">
              <a:rPr lang="fr-FR" smtClean="0"/>
              <a:t>19/03/2023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DF19-D6C1-4CA8-8119-40CBF2BA4378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6830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15DCC-4ADA-4F4B-B235-4B42C9EE84A9}" type="datetimeFigureOut">
              <a:rPr lang="fr-FR" smtClean="0"/>
              <a:t>19/03/2023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DF19-D6C1-4CA8-8119-40CBF2BA4378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89221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15DCC-4ADA-4F4B-B235-4B42C9EE84A9}" type="datetimeFigureOut">
              <a:rPr lang="fr-FR" smtClean="0"/>
              <a:t>19/03/2023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DF19-D6C1-4CA8-8119-40CBF2BA4378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7096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15DCC-4ADA-4F4B-B235-4B42C9EE84A9}" type="datetimeFigureOut">
              <a:rPr lang="fr-FR" smtClean="0"/>
              <a:t>19/03/2023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DF19-D6C1-4CA8-8119-40CBF2BA4378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49263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15DCC-4ADA-4F4B-B235-4B42C9EE84A9}" type="datetimeFigureOut">
              <a:rPr lang="fr-FR" smtClean="0"/>
              <a:t>19/03/2023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DF19-D6C1-4CA8-8119-40CBF2BA4378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39977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15DCC-4ADA-4F4B-B235-4B42C9EE84A9}" type="datetimeFigureOut">
              <a:rPr lang="fr-FR" smtClean="0"/>
              <a:t>19/03/2023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DF19-D6C1-4CA8-8119-40CBF2BA4378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37355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15DCC-4ADA-4F4B-B235-4B42C9EE84A9}" type="datetimeFigureOut">
              <a:rPr lang="fr-FR" smtClean="0"/>
              <a:t>19/03/2023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DF19-D6C1-4CA8-8119-40CBF2BA4378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62662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15DCC-4ADA-4F4B-B235-4B42C9EE84A9}" type="datetimeFigureOut">
              <a:rPr lang="fr-FR" smtClean="0"/>
              <a:t>19/03/2023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8DF19-D6C1-4CA8-8119-40CBF2BA4378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79038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alphaModFix amt="4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911DE-D87E-460D-A6EE-23A9D4A3BD17}" type="datetimeFigureOut">
              <a:rPr lang="fr-FR" smtClean="0"/>
              <a:t>19/03/2023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563BF-E529-4803-B02D-51DB7A346A55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83693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bZnXHG9ZqTE" TargetMode="Externa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f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978090" y="-1193800"/>
            <a:ext cx="10213910" cy="2387600"/>
          </a:xfrm>
        </p:spPr>
        <p:txBody>
          <a:bodyPr/>
          <a:lstStyle/>
          <a:p>
            <a:r>
              <a:rPr lang="fr-FR"/>
              <a:t>Le Loup </a:t>
            </a:r>
            <a:r>
              <a:rPr lang="fr-FR" dirty="0"/>
              <a:t>arctique et le Caribou</a:t>
            </a:r>
          </a:p>
        </p:txBody>
      </p:sp>
      <p:sp>
        <p:nvSpPr>
          <p:cNvPr id="4" name="Sous-titre 2"/>
          <p:cNvSpPr txBox="1">
            <a:spLocks/>
          </p:cNvSpPr>
          <p:nvPr/>
        </p:nvSpPr>
        <p:spPr>
          <a:xfrm>
            <a:off x="1738604" y="3089065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Les animaux du Canada </a:t>
            </a:r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4584441" y="4500888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>
                <a:solidFill>
                  <a:schemeClr val="bg1"/>
                </a:solidFill>
              </a:rPr>
              <a:t>par Mariam et Alice</a:t>
            </a:r>
          </a:p>
        </p:txBody>
      </p:sp>
    </p:spTree>
    <p:extLst>
      <p:ext uri="{BB962C8B-B14F-4D97-AF65-F5344CB8AC3E}">
        <p14:creationId xmlns:p14="http://schemas.microsoft.com/office/powerpoint/2010/main" val="1138831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3000">
              <a:schemeClr val="accent6">
                <a:lumMod val="60000"/>
                <a:lumOff val="40000"/>
              </a:schemeClr>
            </a:gs>
            <a:gs pos="46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230137"/>
            <a:ext cx="10515600" cy="809676"/>
          </a:xfrm>
        </p:spPr>
        <p:txBody>
          <a:bodyPr/>
          <a:lstStyle/>
          <a:p>
            <a:pPr algn="ctr"/>
            <a:r>
              <a:rPr lang="fr-FR" dirty="0"/>
              <a:t>Nourriture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50295" y="3876967"/>
            <a:ext cx="10796210" cy="140042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sz="2000" dirty="0"/>
              <a:t>Pour trouver de la nourriture les rennes sauvages doivent effectuer de longues migrations en troupeaux au printemps et en automne:</a:t>
            </a:r>
          </a:p>
          <a:p>
            <a:pPr lvl="1"/>
            <a:r>
              <a:rPr lang="fr-FR" sz="1800" dirty="0"/>
              <a:t>Peuvent traverser à la nage de grandes étendues d’eau (lac, fleuves , bras de mers…)</a:t>
            </a:r>
          </a:p>
          <a:p>
            <a:pPr lvl="1"/>
            <a:r>
              <a:rPr lang="fr-FR" sz="1800" dirty="0"/>
              <a:t>5000 km chaque année</a:t>
            </a:r>
          </a:p>
          <a:p>
            <a:pPr marL="0" indent="0">
              <a:buNone/>
            </a:pPr>
            <a:r>
              <a:rPr lang="fr-FR" sz="2000" dirty="0"/>
              <a:t>	</a:t>
            </a:r>
          </a:p>
        </p:txBody>
      </p:sp>
      <p:sp>
        <p:nvSpPr>
          <p:cNvPr id="4" name="AutoShape 2" descr="Pourquoi l'herbe est verte ?">
            <a:extLst>
              <a:ext uri="{FF2B5EF4-FFF2-40B4-BE49-F238E27FC236}">
                <a16:creationId xmlns:a16="http://schemas.microsoft.com/office/drawing/2014/main" id="{6C2471B5-18D1-C81C-E9DF-418B9043FC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28" name="Picture 4" descr="Pourquoi l'herbe est verte ?">
            <a:extLst>
              <a:ext uri="{FF2B5EF4-FFF2-40B4-BE49-F238E27FC236}">
                <a16:creationId xmlns:a16="http://schemas.microsoft.com/office/drawing/2014/main" id="{B2F08D52-C4C6-85BC-3E12-2C91D975B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247" y="1233845"/>
            <a:ext cx="2185461" cy="100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corce de liège - Reptilis">
            <a:extLst>
              <a:ext uri="{FF2B5EF4-FFF2-40B4-BE49-F238E27FC236}">
                <a16:creationId xmlns:a16="http://schemas.microsoft.com/office/drawing/2014/main" id="{3F86B0E7-5338-D949-22D8-FFCCC77D8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740" y="1955389"/>
            <a:ext cx="1620695" cy="162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mment planter un bouleau ? Nos conseils de taille et d'entretien -  Débroussaillez !">
            <a:extLst>
              <a:ext uri="{FF2B5EF4-FFF2-40B4-BE49-F238E27FC236}">
                <a16:creationId xmlns:a16="http://schemas.microsoft.com/office/drawing/2014/main" id="{9C1DB593-E785-E9A9-2DE1-0344EA4B8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887" y="1213951"/>
            <a:ext cx="2071971" cy="138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aule - Caractéristiques, Rôle, Répartition et Utilisations">
            <a:extLst>
              <a:ext uri="{FF2B5EF4-FFF2-40B4-BE49-F238E27FC236}">
                <a16:creationId xmlns:a16="http://schemas.microsoft.com/office/drawing/2014/main" id="{AD3016C4-4385-C02A-96F5-6E0E81357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927" y="1362533"/>
            <a:ext cx="1928611" cy="1084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You'll Be Lichen This Article - Field Station">
            <a:extLst>
              <a:ext uri="{FF2B5EF4-FFF2-40B4-BE49-F238E27FC236}">
                <a16:creationId xmlns:a16="http://schemas.microsoft.com/office/drawing/2014/main" id="{F92643D0-83BB-CFD1-33FB-D8C5AD242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826" y="982360"/>
            <a:ext cx="1589860" cy="138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1D0495-9726-FFA9-51C5-86E083783300}"/>
              </a:ext>
            </a:extLst>
          </p:cNvPr>
          <p:cNvSpPr txBox="1"/>
          <p:nvPr/>
        </p:nvSpPr>
        <p:spPr>
          <a:xfrm>
            <a:off x="1166927" y="2436405"/>
            <a:ext cx="17763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feuilles de saules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D3F74F-911F-84B0-844E-8331818FF9B1}"/>
              </a:ext>
            </a:extLst>
          </p:cNvPr>
          <p:cNvSpPr txBox="1"/>
          <p:nvPr/>
        </p:nvSpPr>
        <p:spPr>
          <a:xfrm>
            <a:off x="3574690" y="2298635"/>
            <a:ext cx="17763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/>
              <a:t>herbe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BF8070-E8E6-2CE0-0D60-D75CC172390F}"/>
              </a:ext>
            </a:extLst>
          </p:cNvPr>
          <p:cNvSpPr txBox="1"/>
          <p:nvPr/>
        </p:nvSpPr>
        <p:spPr>
          <a:xfrm>
            <a:off x="9749317" y="2640611"/>
            <a:ext cx="20719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feuilles de bouleaux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B921BD-66CB-5073-EA0C-7066ACD87807}"/>
              </a:ext>
            </a:extLst>
          </p:cNvPr>
          <p:cNvSpPr txBox="1"/>
          <p:nvPr/>
        </p:nvSpPr>
        <p:spPr>
          <a:xfrm>
            <a:off x="5622708" y="1446535"/>
            <a:ext cx="17763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/>
              <a:t>écorces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8A6C2E-EAC8-8BB8-993A-8713E548D1C1}"/>
              </a:ext>
            </a:extLst>
          </p:cNvPr>
          <p:cNvSpPr txBox="1"/>
          <p:nvPr/>
        </p:nvSpPr>
        <p:spPr>
          <a:xfrm>
            <a:off x="7609808" y="2401813"/>
            <a:ext cx="17763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/>
              <a:t>lichen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B2C436-69B0-49DD-0E36-69D928D41E03}"/>
              </a:ext>
            </a:extLst>
          </p:cNvPr>
          <p:cNvSpPr txBox="1"/>
          <p:nvPr/>
        </p:nvSpPr>
        <p:spPr>
          <a:xfrm>
            <a:off x="7495776" y="2681547"/>
            <a:ext cx="20719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i="1" dirty="0"/>
              <a:t>Aliment qui réchauffe les rennes </a:t>
            </a:r>
            <a:r>
              <a:rPr lang="fr-FR" sz="1400" i="1"/>
              <a:t>et leur </a:t>
            </a:r>
            <a:r>
              <a:rPr lang="fr-FR" sz="1400" i="1" dirty="0"/>
              <a:t>apporte beaucoup d’énergie</a:t>
            </a:r>
          </a:p>
          <a:p>
            <a:pPr marL="0" indent="0">
              <a:buNone/>
            </a:pPr>
            <a:endParaRPr lang="fr-FR" sz="1400" i="1" dirty="0"/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93B1C97D-110F-8F47-3352-1C82BDB2EDCE}"/>
              </a:ext>
            </a:extLst>
          </p:cNvPr>
          <p:cNvSpPr txBox="1">
            <a:spLocks/>
          </p:cNvSpPr>
          <p:nvPr/>
        </p:nvSpPr>
        <p:spPr>
          <a:xfrm>
            <a:off x="697895" y="5096255"/>
            <a:ext cx="10796210" cy="9768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fr-FR" sz="18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	Se font manger par les loups, les ours…</a:t>
            </a: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F8FCEA1D-265C-8498-C8D0-426E769F606F}"/>
              </a:ext>
            </a:extLst>
          </p:cNvPr>
          <p:cNvSpPr/>
          <p:nvPr/>
        </p:nvSpPr>
        <p:spPr>
          <a:xfrm>
            <a:off x="1166927" y="5341544"/>
            <a:ext cx="483343" cy="462821"/>
          </a:xfrm>
          <a:prstGeom prst="triangle">
            <a:avLst>
              <a:gd name="adj" fmla="val 53704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2384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3000">
              <a:schemeClr val="accent6">
                <a:lumMod val="60000"/>
                <a:lumOff val="40000"/>
              </a:schemeClr>
            </a:gs>
            <a:gs pos="46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-22355"/>
            <a:ext cx="10515600" cy="1325563"/>
          </a:xfrm>
        </p:spPr>
        <p:txBody>
          <a:bodyPr/>
          <a:lstStyle/>
          <a:p>
            <a:pPr algn="ctr"/>
            <a:r>
              <a:rPr lang="fr-FR" dirty="0"/>
              <a:t>Reproduction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698240" y="1433740"/>
            <a:ext cx="10515600" cy="4351338"/>
          </a:xfrm>
        </p:spPr>
        <p:txBody>
          <a:bodyPr/>
          <a:lstStyle/>
          <a:p>
            <a:r>
              <a:rPr lang="fr-FR" dirty="0"/>
              <a:t>Accouplement en automne: c’est la période du rut, les mâles se battent entre eux pour impressionner les femelles.</a:t>
            </a:r>
          </a:p>
          <a:p>
            <a:r>
              <a:rPr lang="fr-FR" dirty="0"/>
              <a:t>La gestation dure 9 mois</a:t>
            </a:r>
          </a:p>
          <a:p>
            <a:r>
              <a:rPr lang="fr-FR" dirty="0"/>
              <a:t>Le faon naît en été </a:t>
            </a:r>
          </a:p>
          <a:p>
            <a:r>
              <a:rPr lang="fr-FR" dirty="0"/>
              <a:t>L’accouchement peut être retardé ou avancé en fonction des conditions climatiques ou du manque de nourriture. </a:t>
            </a:r>
          </a:p>
          <a:p>
            <a:r>
              <a:rPr lang="fr-FR" dirty="0"/>
              <a:t>Le faon reste 1 an auprès de sa mère. </a:t>
            </a:r>
          </a:p>
          <a:p>
            <a:endParaRPr lang="fr-FR" dirty="0"/>
          </a:p>
        </p:txBody>
      </p:sp>
      <p:pic>
        <p:nvPicPr>
          <p:cNvPr id="3074" name="Picture 2" descr="Faon de renne photo stock. Image du cerfs, cheveu, faune - 34070392">
            <a:extLst>
              <a:ext uri="{FF2B5EF4-FFF2-40B4-BE49-F238E27FC236}">
                <a16:creationId xmlns:a16="http://schemas.microsoft.com/office/drawing/2014/main" id="{1FF1D1C7-EF0C-930D-CFEB-FB54ABC07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53"/>
          <a:stretch/>
        </p:blipFill>
        <p:spPr bwMode="auto">
          <a:xfrm>
            <a:off x="8229599" y="4135752"/>
            <a:ext cx="3454871" cy="259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110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3000">
              <a:schemeClr val="accent6">
                <a:lumMod val="60000"/>
                <a:lumOff val="40000"/>
              </a:schemeClr>
            </a:gs>
            <a:gs pos="46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Activité humaine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81774" y="2141537"/>
            <a:ext cx="933605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/>
              <a:t>En Amérique du Nord , les rennes sont sauvages et chassés par les inuits du Groenland (principale source de nourriture et d’outils).</a:t>
            </a:r>
          </a:p>
        </p:txBody>
      </p:sp>
      <p:pic>
        <p:nvPicPr>
          <p:cNvPr id="4098" name="Picture 2" descr="Comment les Inuits résistent à des températures glaciales - Institut  océanographique">
            <a:extLst>
              <a:ext uri="{FF2B5EF4-FFF2-40B4-BE49-F238E27FC236}">
                <a16:creationId xmlns:a16="http://schemas.microsoft.com/office/drawing/2014/main" id="{5283ED31-8850-F5CC-7AF1-79B2352746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2" t="26950" r="902" b="-4838"/>
          <a:stretch/>
        </p:blipFill>
        <p:spPr bwMode="auto">
          <a:xfrm>
            <a:off x="362978" y="1539550"/>
            <a:ext cx="2069202" cy="180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9D3CAF-280E-C648-DD90-0568A690CD43}"/>
              </a:ext>
            </a:extLst>
          </p:cNvPr>
          <p:cNvSpPr txBox="1"/>
          <p:nvPr/>
        </p:nvSpPr>
        <p:spPr>
          <a:xfrm>
            <a:off x="362978" y="3537596"/>
            <a:ext cx="768001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sz="2000" dirty="0"/>
          </a:p>
          <a:p>
            <a:r>
              <a:rPr lang="fr-FR" sz="2000" dirty="0"/>
              <a:t>En Europe du nord et en Sibérie , les rennes ont été domestiqués depuis 3000 ans  (par exemple par le Père Noël).</a:t>
            </a:r>
          </a:p>
          <a:p>
            <a:r>
              <a:rPr lang="fr-FR" sz="2000" dirty="0"/>
              <a:t>Domestiqués, ils sont utilisés pour donner du lait, et sont dressés pour servir d’animal de trait.</a:t>
            </a:r>
          </a:p>
          <a:p>
            <a:r>
              <a:rPr lang="fr-FR" sz="2000" dirty="0"/>
              <a:t>Aujourd’hui l’objectif principal de l’élevage est la production de viande. 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AC496E4B-E459-04E6-2202-CC38083AB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232" y="3915689"/>
            <a:ext cx="3858597" cy="161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958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1D5BC-8FA1-14C2-E842-49E4DEF857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BEAFB0-BC41-A3FC-6CD1-53703EEDA8C6}"/>
              </a:ext>
            </a:extLst>
          </p:cNvPr>
          <p:cNvSpPr txBox="1"/>
          <p:nvPr/>
        </p:nvSpPr>
        <p:spPr>
          <a:xfrm>
            <a:off x="3124200" y="3125754"/>
            <a:ext cx="5943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Pour illustrer nos propos, nous vous proposons, une vidéo……</a:t>
            </a:r>
          </a:p>
          <a:p>
            <a:endParaRPr lang="en-US" dirty="0"/>
          </a:p>
          <a:p>
            <a:pPr algn="ctr"/>
            <a:r>
              <a:rPr lang="en-US" b="0" i="0" u="none" strike="noStrike" dirty="0">
                <a:solidFill>
                  <a:srgbClr val="FFFFFF"/>
                </a:solidFill>
                <a:effectLst/>
                <a:latin typeface="YouTube Noto"/>
                <a:hlinkClick r:id="rId2"/>
              </a:rPr>
              <a:t>https://youtu.be/bZnXHG9ZqTE</a:t>
            </a:r>
            <a:endParaRPr lang="fr-FR" dirty="0"/>
          </a:p>
          <a:p>
            <a:pPr algn="ctr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1593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694D241-E7D7-7329-6CE0-E717DA1CA756}"/>
              </a:ext>
            </a:extLst>
          </p:cNvPr>
          <p:cNvSpPr txBox="1">
            <a:spLocks/>
          </p:cNvSpPr>
          <p:nvPr/>
        </p:nvSpPr>
        <p:spPr>
          <a:xfrm>
            <a:off x="670249" y="20650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/>
              <a:t>Quiz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05999849-8F42-F019-F410-FD496271C7B1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Le loup est il…. </a:t>
            </a:r>
          </a:p>
          <a:p>
            <a:pPr lvl="1"/>
            <a:r>
              <a:rPr lang="fr-FR" dirty="0"/>
              <a:t>Carnivore</a:t>
            </a:r>
          </a:p>
          <a:p>
            <a:pPr lvl="1"/>
            <a:r>
              <a:rPr lang="fr-FR" dirty="0"/>
              <a:t>Herbivore</a:t>
            </a:r>
          </a:p>
          <a:p>
            <a:pPr lvl="1"/>
            <a:r>
              <a:rPr lang="fr-FR" dirty="0"/>
              <a:t>Omnivore</a:t>
            </a:r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7628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694D241-E7D7-7329-6CE0-E717DA1CA756}"/>
              </a:ext>
            </a:extLst>
          </p:cNvPr>
          <p:cNvSpPr txBox="1">
            <a:spLocks/>
          </p:cNvSpPr>
          <p:nvPr/>
        </p:nvSpPr>
        <p:spPr>
          <a:xfrm>
            <a:off x="670249" y="20650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/>
              <a:t>Quiz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05999849-8F42-F019-F410-FD496271C7B1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Le loup est il…. </a:t>
            </a:r>
          </a:p>
          <a:p>
            <a:pPr lvl="1"/>
            <a:r>
              <a:rPr lang="fr-FR" dirty="0">
                <a:highlight>
                  <a:srgbClr val="008080"/>
                </a:highlight>
              </a:rPr>
              <a:t>Carnivore</a:t>
            </a:r>
          </a:p>
          <a:p>
            <a:pPr lvl="1"/>
            <a:r>
              <a:rPr lang="fr-FR" dirty="0"/>
              <a:t>Herbivore</a:t>
            </a:r>
          </a:p>
          <a:p>
            <a:pPr lvl="1"/>
            <a:r>
              <a:rPr lang="fr-FR" dirty="0"/>
              <a:t>Omnivore</a:t>
            </a:r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6123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694D241-E7D7-7329-6CE0-E717DA1CA756}"/>
              </a:ext>
            </a:extLst>
          </p:cNvPr>
          <p:cNvSpPr txBox="1">
            <a:spLocks/>
          </p:cNvSpPr>
          <p:nvPr/>
        </p:nvSpPr>
        <p:spPr>
          <a:xfrm>
            <a:off x="670249" y="20650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/>
              <a:t>Quiz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05999849-8F42-F019-F410-FD496271C7B1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Le loup est il…. </a:t>
            </a:r>
          </a:p>
          <a:p>
            <a:pPr lvl="1"/>
            <a:r>
              <a:rPr lang="fr-FR" dirty="0">
                <a:highlight>
                  <a:srgbClr val="008080"/>
                </a:highlight>
              </a:rPr>
              <a:t>Carnivore</a:t>
            </a:r>
          </a:p>
          <a:p>
            <a:pPr lvl="1"/>
            <a:r>
              <a:rPr lang="fr-FR" dirty="0"/>
              <a:t>Herbivore</a:t>
            </a:r>
          </a:p>
          <a:p>
            <a:pPr lvl="1"/>
            <a:r>
              <a:rPr lang="fr-FR" dirty="0"/>
              <a:t>Omnivore</a:t>
            </a:r>
          </a:p>
          <a:p>
            <a:pPr lvl="1"/>
            <a:endParaRPr lang="fr-FR" dirty="0"/>
          </a:p>
          <a:p>
            <a:r>
              <a:rPr lang="fr-FR" dirty="0"/>
              <a:t>Les bois des caribous ….</a:t>
            </a:r>
          </a:p>
          <a:p>
            <a:pPr lvl="1"/>
            <a:r>
              <a:rPr lang="fr-FR" dirty="0"/>
              <a:t>Leur permettent de se gratter l’oreille</a:t>
            </a:r>
          </a:p>
          <a:p>
            <a:pPr lvl="1"/>
            <a:r>
              <a:rPr lang="fr-FR" dirty="0"/>
              <a:t>Contiennent du sang qui y circule (vascularisés)</a:t>
            </a:r>
          </a:p>
          <a:p>
            <a:pPr lvl="1"/>
            <a:r>
              <a:rPr lang="fr-FR" dirty="0"/>
              <a:t>Restent les mêmes tout au long de leur vie</a:t>
            </a:r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2332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694D241-E7D7-7329-6CE0-E717DA1CA756}"/>
              </a:ext>
            </a:extLst>
          </p:cNvPr>
          <p:cNvSpPr txBox="1">
            <a:spLocks/>
          </p:cNvSpPr>
          <p:nvPr/>
        </p:nvSpPr>
        <p:spPr>
          <a:xfrm>
            <a:off x="670249" y="20650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/>
              <a:t>Quiz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05999849-8F42-F019-F410-FD496271C7B1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Le loup est il…. </a:t>
            </a:r>
          </a:p>
          <a:p>
            <a:pPr lvl="1"/>
            <a:r>
              <a:rPr lang="fr-FR" dirty="0">
                <a:highlight>
                  <a:srgbClr val="008080"/>
                </a:highlight>
              </a:rPr>
              <a:t>Carnivore</a:t>
            </a:r>
          </a:p>
          <a:p>
            <a:pPr lvl="1"/>
            <a:r>
              <a:rPr lang="fr-FR" dirty="0"/>
              <a:t>Herbivore</a:t>
            </a:r>
          </a:p>
          <a:p>
            <a:pPr lvl="1"/>
            <a:r>
              <a:rPr lang="fr-FR" dirty="0"/>
              <a:t>Omnivore</a:t>
            </a:r>
          </a:p>
          <a:p>
            <a:pPr lvl="1"/>
            <a:endParaRPr lang="fr-FR" dirty="0"/>
          </a:p>
          <a:p>
            <a:r>
              <a:rPr lang="fr-FR" dirty="0"/>
              <a:t>Les bois des caribous ….</a:t>
            </a:r>
          </a:p>
          <a:p>
            <a:pPr lvl="1"/>
            <a:r>
              <a:rPr lang="fr-FR" dirty="0"/>
              <a:t>Leur permettent de se gratter l’oreille</a:t>
            </a:r>
          </a:p>
          <a:p>
            <a:pPr lvl="1"/>
            <a:r>
              <a:rPr lang="fr-FR" dirty="0">
                <a:highlight>
                  <a:srgbClr val="008080"/>
                </a:highlight>
              </a:rPr>
              <a:t>Contiennent du sang qui y circule (vascularisés)</a:t>
            </a:r>
          </a:p>
          <a:p>
            <a:pPr lvl="1"/>
            <a:r>
              <a:rPr lang="fr-FR" dirty="0"/>
              <a:t>Restent les mêmes tout au long de leur vie</a:t>
            </a:r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28014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735564" y="-24923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Sommaire</a:t>
            </a: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847531" y="155503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dirty="0"/>
              <a:t>Le loup arctique                </a:t>
            </a:r>
          </a:p>
          <a:p>
            <a:pPr marL="800100" lvl="1" indent="-342900" algn="l">
              <a:buFont typeface="Wingdings" panose="05000000000000000000" pitchFamily="2" charset="2"/>
              <a:buChar char="v"/>
            </a:pPr>
            <a:r>
              <a:rPr lang="fr-FR" dirty="0"/>
              <a:t>La carte d’identité</a:t>
            </a:r>
          </a:p>
          <a:p>
            <a:pPr marL="800100" lvl="1" indent="-342900" algn="l">
              <a:buFont typeface="Wingdings" panose="05000000000000000000" pitchFamily="2" charset="2"/>
              <a:buChar char="v"/>
            </a:pPr>
            <a:r>
              <a:rPr lang="fr-FR" dirty="0"/>
              <a:t>Chasse</a:t>
            </a:r>
          </a:p>
          <a:p>
            <a:pPr marL="800100" lvl="1" indent="-342900" algn="l">
              <a:buFont typeface="Wingdings" panose="05000000000000000000" pitchFamily="2" charset="2"/>
              <a:buChar char="v"/>
            </a:pPr>
            <a:r>
              <a:rPr lang="fr-FR" dirty="0"/>
              <a:t>Reproduction</a:t>
            </a:r>
          </a:p>
          <a:p>
            <a:pPr marL="800100" lvl="1" indent="-342900" algn="l">
              <a:buFont typeface="Wingdings" panose="05000000000000000000" pitchFamily="2" charset="2"/>
              <a:buChar char="v"/>
            </a:pPr>
            <a:r>
              <a:rPr lang="fr-FR" dirty="0"/>
              <a:t>Mode de vie</a:t>
            </a:r>
          </a:p>
          <a:p>
            <a:pPr lvl="1" algn="l"/>
            <a:endParaRPr lang="fr-FR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dirty="0"/>
              <a:t>Le caribou </a:t>
            </a:r>
          </a:p>
          <a:p>
            <a:pPr marL="800100" lvl="1" indent="-342900" algn="l">
              <a:buFont typeface="Wingdings" panose="05000000000000000000" pitchFamily="2" charset="2"/>
              <a:buChar char="v"/>
            </a:pPr>
            <a:r>
              <a:rPr lang="fr-FR" dirty="0"/>
              <a:t>La carte d’identité</a:t>
            </a:r>
          </a:p>
          <a:p>
            <a:pPr marL="800100" lvl="1" indent="-342900" algn="l">
              <a:buFont typeface="Wingdings" panose="05000000000000000000" pitchFamily="2" charset="2"/>
              <a:buChar char="v"/>
            </a:pPr>
            <a:r>
              <a:rPr lang="fr-FR" dirty="0"/>
              <a:t>Nourriture</a:t>
            </a:r>
          </a:p>
          <a:p>
            <a:pPr marL="800100" lvl="1" indent="-342900" algn="l">
              <a:buFont typeface="Wingdings" panose="05000000000000000000" pitchFamily="2" charset="2"/>
              <a:buChar char="v"/>
            </a:pPr>
            <a:r>
              <a:rPr lang="fr-FR" dirty="0"/>
              <a:t>Reproduction</a:t>
            </a:r>
          </a:p>
          <a:p>
            <a:pPr marL="800100" lvl="1" indent="-342900" algn="l">
              <a:buFont typeface="Wingdings" panose="05000000000000000000" pitchFamily="2" charset="2"/>
              <a:buChar char="v"/>
            </a:pPr>
            <a:r>
              <a:rPr lang="fr-FR" dirty="0"/>
              <a:t>Activité humaine</a:t>
            </a:r>
          </a:p>
          <a:p>
            <a:pPr lvl="1" algn="l"/>
            <a:endParaRPr lang="fr-FR" dirty="0"/>
          </a:p>
          <a:p>
            <a:pPr algn="l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01492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33384" y="2596936"/>
            <a:ext cx="9144000" cy="2387600"/>
          </a:xfrm>
        </p:spPr>
        <p:txBody>
          <a:bodyPr/>
          <a:lstStyle/>
          <a:p>
            <a:r>
              <a:rPr lang="fr-FR" dirty="0"/>
              <a:t>Le loup arctique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33384" y="5202238"/>
            <a:ext cx="9144000" cy="1655762"/>
          </a:xfrm>
        </p:spPr>
        <p:txBody>
          <a:bodyPr/>
          <a:lstStyle/>
          <a:p>
            <a:r>
              <a:rPr lang="fr-FR" dirty="0"/>
              <a:t>Super prédateur </a:t>
            </a:r>
          </a:p>
        </p:txBody>
      </p:sp>
    </p:spTree>
    <p:extLst>
      <p:ext uri="{BB962C8B-B14F-4D97-AF65-F5344CB8AC3E}">
        <p14:creationId xmlns:p14="http://schemas.microsoft.com/office/powerpoint/2010/main" val="1119494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/>
          <p:cNvSpPr txBox="1">
            <a:spLocks/>
          </p:cNvSpPr>
          <p:nvPr/>
        </p:nvSpPr>
        <p:spPr>
          <a:xfrm>
            <a:off x="755779" y="-1455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>
                <a:latin typeface="Comic Sans MS" panose="030F0702030302020204" pitchFamily="66" charset="0"/>
              </a:rPr>
              <a:t>Carte d’identité</a:t>
            </a:r>
          </a:p>
        </p:txBody>
      </p:sp>
      <p:pic>
        <p:nvPicPr>
          <p:cNvPr id="17" name="Espace réservé du contenu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9552" y="2192230"/>
            <a:ext cx="4036541" cy="3444983"/>
          </a:xfrm>
          <a:prstGeom prst="rect">
            <a:avLst/>
          </a:prstGeom>
        </p:spPr>
      </p:pic>
      <p:sp>
        <p:nvSpPr>
          <p:cNvPr id="18" name="Rectangle à coins arrondis 17"/>
          <p:cNvSpPr/>
          <p:nvPr/>
        </p:nvSpPr>
        <p:spPr>
          <a:xfrm>
            <a:off x="8550214" y="1488489"/>
            <a:ext cx="3111326" cy="10542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90 cm de long </a:t>
            </a:r>
          </a:p>
          <a:p>
            <a:pPr algn="ctr"/>
            <a:r>
              <a:rPr lang="fr-FR" dirty="0"/>
              <a:t>(queue de 30 cm ),</a:t>
            </a:r>
          </a:p>
          <a:p>
            <a:pPr algn="ctr"/>
            <a:r>
              <a:rPr lang="fr-FR" dirty="0"/>
              <a:t>65 à 80 cm de haut.</a:t>
            </a:r>
          </a:p>
        </p:txBody>
      </p:sp>
      <p:grpSp>
        <p:nvGrpSpPr>
          <p:cNvPr id="25" name="Groupe 24"/>
          <p:cNvGrpSpPr/>
          <p:nvPr/>
        </p:nvGrpSpPr>
        <p:grpSpPr>
          <a:xfrm>
            <a:off x="8123305" y="1228858"/>
            <a:ext cx="802433" cy="765323"/>
            <a:chOff x="9563878" y="635143"/>
            <a:chExt cx="886408" cy="904621"/>
          </a:xfrm>
        </p:grpSpPr>
        <p:sp>
          <p:nvSpPr>
            <p:cNvPr id="15" name="Rectangle 14"/>
            <p:cNvSpPr/>
            <p:nvPr/>
          </p:nvSpPr>
          <p:spPr>
            <a:xfrm>
              <a:off x="9563878" y="635143"/>
              <a:ext cx="886408" cy="904621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9" name="Picture 2" descr="Ligne de règle de mesure icôn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674219" y="683001"/>
              <a:ext cx="637733" cy="8196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Organigramme : Terminateur 19"/>
          <p:cNvSpPr/>
          <p:nvPr/>
        </p:nvSpPr>
        <p:spPr>
          <a:xfrm>
            <a:off x="665514" y="1030484"/>
            <a:ext cx="3203647" cy="1139339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10 à 15 ans à l’état sauvage et 20 ans en captivité</a:t>
            </a:r>
          </a:p>
        </p:txBody>
      </p:sp>
      <p:sp>
        <p:nvSpPr>
          <p:cNvPr id="21" name="Rectangle à coins arrondis 20"/>
          <p:cNvSpPr/>
          <p:nvPr/>
        </p:nvSpPr>
        <p:spPr>
          <a:xfrm>
            <a:off x="8264355" y="3304678"/>
            <a:ext cx="3683043" cy="8680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45 kg en moyenne jusqu’à 80 kg</a:t>
            </a:r>
          </a:p>
        </p:txBody>
      </p:sp>
      <p:sp>
        <p:nvSpPr>
          <p:cNvPr id="22" name="Organigramme : Connecteur 21"/>
          <p:cNvSpPr/>
          <p:nvPr/>
        </p:nvSpPr>
        <p:spPr>
          <a:xfrm>
            <a:off x="905069" y="4721290"/>
            <a:ext cx="2258009" cy="187545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Toison épaisse qui permet de résister à -70°C</a:t>
            </a:r>
          </a:p>
        </p:txBody>
      </p:sp>
      <p:sp>
        <p:nvSpPr>
          <p:cNvPr id="23" name="Organigramme : Préparation 22"/>
          <p:cNvSpPr/>
          <p:nvPr/>
        </p:nvSpPr>
        <p:spPr>
          <a:xfrm>
            <a:off x="8238931" y="5047861"/>
            <a:ext cx="3237722" cy="1660850"/>
          </a:xfrm>
          <a:prstGeom prst="flowChartPrepa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Nord du Canada, et de </a:t>
            </a:r>
            <a:r>
              <a:rPr lang="fr-FR"/>
              <a:t>l’Alaska </a:t>
            </a:r>
            <a:endParaRPr lang="fr-FR" dirty="0"/>
          </a:p>
          <a:p>
            <a:pPr algn="ctr"/>
            <a:r>
              <a:rPr lang="fr-FR" dirty="0"/>
              <a:t>Dans la montagne</a:t>
            </a:r>
          </a:p>
          <a:p>
            <a:pPr algn="ctr"/>
            <a:r>
              <a:rPr lang="fr-FR" dirty="0"/>
              <a:t>Et la forêt.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14270" y="3146083"/>
            <a:ext cx="1651517" cy="936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Carnivore</a:t>
            </a:r>
          </a:p>
        </p:txBody>
      </p:sp>
      <p:grpSp>
        <p:nvGrpSpPr>
          <p:cNvPr id="30" name="Groupe 29"/>
          <p:cNvGrpSpPr/>
          <p:nvPr/>
        </p:nvGrpSpPr>
        <p:grpSpPr>
          <a:xfrm>
            <a:off x="7942448" y="2838502"/>
            <a:ext cx="643813" cy="698531"/>
            <a:chOff x="8322905" y="3057296"/>
            <a:chExt cx="718459" cy="765323"/>
          </a:xfrm>
        </p:grpSpPr>
        <p:sp>
          <p:nvSpPr>
            <p:cNvPr id="28" name="Rectangle 27"/>
            <p:cNvSpPr/>
            <p:nvPr/>
          </p:nvSpPr>
          <p:spPr>
            <a:xfrm>
              <a:off x="8322905" y="3057296"/>
              <a:ext cx="718459" cy="765323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92567" y="3154051"/>
              <a:ext cx="571814" cy="571814"/>
            </a:xfrm>
            <a:prstGeom prst="rect">
              <a:avLst/>
            </a:prstGeom>
          </p:spPr>
        </p:pic>
      </p:grpSp>
      <p:grpSp>
        <p:nvGrpSpPr>
          <p:cNvPr id="35" name="Groupe 34"/>
          <p:cNvGrpSpPr/>
          <p:nvPr/>
        </p:nvGrpSpPr>
        <p:grpSpPr>
          <a:xfrm>
            <a:off x="8019841" y="5494328"/>
            <a:ext cx="643813" cy="698531"/>
            <a:chOff x="8434046" y="4697467"/>
            <a:chExt cx="643813" cy="698531"/>
          </a:xfrm>
        </p:grpSpPr>
        <p:sp>
          <p:nvSpPr>
            <p:cNvPr id="33" name="Rectangle 32"/>
            <p:cNvSpPr/>
            <p:nvPr/>
          </p:nvSpPr>
          <p:spPr>
            <a:xfrm>
              <a:off x="8434046" y="4697467"/>
              <a:ext cx="643813" cy="698531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31" name="Image 3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06034" y="4784649"/>
              <a:ext cx="524166" cy="524166"/>
            </a:xfrm>
            <a:prstGeom prst="rect">
              <a:avLst/>
            </a:prstGeom>
          </p:spPr>
        </p:pic>
      </p:grpSp>
      <p:grpSp>
        <p:nvGrpSpPr>
          <p:cNvPr id="40" name="Groupe 39"/>
          <p:cNvGrpSpPr/>
          <p:nvPr/>
        </p:nvGrpSpPr>
        <p:grpSpPr>
          <a:xfrm>
            <a:off x="528211" y="2859603"/>
            <a:ext cx="643813" cy="649784"/>
            <a:chOff x="528211" y="2859603"/>
            <a:chExt cx="643813" cy="649784"/>
          </a:xfrm>
        </p:grpSpPr>
        <p:sp>
          <p:nvSpPr>
            <p:cNvPr id="38" name="Rectangle 37"/>
            <p:cNvSpPr/>
            <p:nvPr/>
          </p:nvSpPr>
          <p:spPr>
            <a:xfrm>
              <a:off x="528211" y="2859603"/>
              <a:ext cx="643813" cy="649784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36" name="Image 3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2371" y="2923915"/>
              <a:ext cx="555491" cy="530986"/>
            </a:xfrm>
            <a:prstGeom prst="rect">
              <a:avLst/>
            </a:prstGeom>
          </p:spPr>
        </p:pic>
      </p:grpSp>
      <p:grpSp>
        <p:nvGrpSpPr>
          <p:cNvPr id="42" name="Groupe 41"/>
          <p:cNvGrpSpPr/>
          <p:nvPr/>
        </p:nvGrpSpPr>
        <p:grpSpPr>
          <a:xfrm>
            <a:off x="175809" y="1215275"/>
            <a:ext cx="704803" cy="741674"/>
            <a:chOff x="3111415" y="6052596"/>
            <a:chExt cx="704803" cy="741674"/>
          </a:xfrm>
        </p:grpSpPr>
        <p:sp>
          <p:nvSpPr>
            <p:cNvPr id="43" name="Rectangle 42"/>
            <p:cNvSpPr/>
            <p:nvPr/>
          </p:nvSpPr>
          <p:spPr>
            <a:xfrm>
              <a:off x="3111415" y="6052596"/>
              <a:ext cx="704803" cy="741674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1" name="Image 4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163078" y="6141757"/>
              <a:ext cx="587829" cy="587829"/>
            </a:xfrm>
            <a:prstGeom prst="rect">
              <a:avLst/>
            </a:prstGeom>
          </p:spPr>
        </p:pic>
      </p:grpSp>
      <p:sp>
        <p:nvSpPr>
          <p:cNvPr id="46" name="Rectangle 45"/>
          <p:cNvSpPr/>
          <p:nvPr/>
        </p:nvSpPr>
        <p:spPr>
          <a:xfrm>
            <a:off x="805955" y="4608230"/>
            <a:ext cx="643813" cy="649784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5511" y="4674967"/>
            <a:ext cx="544699" cy="51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3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4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230137"/>
            <a:ext cx="10515600" cy="809676"/>
          </a:xfrm>
        </p:spPr>
        <p:txBody>
          <a:bodyPr/>
          <a:lstStyle/>
          <a:p>
            <a:pPr algn="ctr"/>
            <a:r>
              <a:rPr lang="fr-FR" dirty="0"/>
              <a:t>Chasse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761935"/>
            <a:ext cx="10515600" cy="4351338"/>
          </a:xfrm>
        </p:spPr>
        <p:txBody>
          <a:bodyPr/>
          <a:lstStyle/>
          <a:p>
            <a:r>
              <a:rPr lang="fr-FR" dirty="0"/>
              <a:t>Il mange :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642" y="1268964"/>
            <a:ext cx="2133474" cy="284583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9116" y="1801181"/>
            <a:ext cx="2286000" cy="139026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071" y="3952810"/>
            <a:ext cx="2167241" cy="121771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8781" y="3472931"/>
            <a:ext cx="1811802" cy="135885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5077" y="5474259"/>
            <a:ext cx="876664" cy="87666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6555" y="3783169"/>
            <a:ext cx="876664" cy="87666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0857" y="4123335"/>
            <a:ext cx="876664" cy="87666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494" y="3344837"/>
            <a:ext cx="876664" cy="87666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5158" y="3881587"/>
            <a:ext cx="876664" cy="87666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6910" y="386974"/>
            <a:ext cx="2408716" cy="254283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9304" y="1377734"/>
            <a:ext cx="2927606" cy="1951737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4643774" y="5458857"/>
            <a:ext cx="6841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-    Tue sa proie en la mordant à la nuque</a:t>
            </a:r>
          </a:p>
          <a:p>
            <a:pPr marL="285750" indent="-285750">
              <a:buFontTx/>
              <a:buChar char="-"/>
            </a:pPr>
            <a:r>
              <a:rPr lang="fr-FR" dirty="0"/>
              <a:t>Mange la totalité de sa proie (chair, os, poils)</a:t>
            </a:r>
          </a:p>
          <a:p>
            <a:pPr marL="285750" indent="-285750">
              <a:buFontTx/>
              <a:buChar char="-"/>
            </a:pPr>
            <a:r>
              <a:rPr lang="fr-FR" dirty="0"/>
              <a:t>C’est un super prédateur: il est en haut de la chaine alimentaire</a:t>
            </a:r>
          </a:p>
        </p:txBody>
      </p:sp>
    </p:spTree>
    <p:extLst>
      <p:ext uri="{BB962C8B-B14F-4D97-AF65-F5344CB8AC3E}">
        <p14:creationId xmlns:p14="http://schemas.microsoft.com/office/powerpoint/2010/main" val="131544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Reproduction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L’accouplement à lieu en Mars ou Avril (la saison des amours).</a:t>
            </a:r>
          </a:p>
          <a:p>
            <a:r>
              <a:rPr lang="fr-FR" dirty="0"/>
              <a:t>Les louveteaux restent 9 semaines dans le ventre de leur mère (période de gestation).</a:t>
            </a:r>
          </a:p>
          <a:p>
            <a:r>
              <a:rPr lang="fr-FR" dirty="0"/>
              <a:t>Les louveteaux restent protégés dans la tanière pendant plusieurs semaines avant de pouvoir accompagner leurs parents.</a:t>
            </a:r>
          </a:p>
          <a:p>
            <a:r>
              <a:rPr lang="fr-FR" dirty="0"/>
              <a:t>5 à 6 louveteaux par portée.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3126" y="4097595"/>
            <a:ext cx="2686116" cy="218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963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Mode de vie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Ils vivent en meute de 5 a 10 canidés.</a:t>
            </a:r>
          </a:p>
          <a:p>
            <a:r>
              <a:rPr lang="fr-FR" dirty="0"/>
              <a:t>La meute est dirigée par un couple dominant: le couple alpha.</a:t>
            </a:r>
          </a:p>
          <a:p>
            <a:r>
              <a:rPr lang="fr-FR" dirty="0"/>
              <a:t>Le chef de la meute décide des proies à chasser et est le premier à se  nourrir.</a:t>
            </a:r>
          </a:p>
          <a:p>
            <a:r>
              <a:rPr lang="fr-FR" dirty="0"/>
              <a:t>C’est un animal très social: la cohésion au sein de la meute est essentielle.</a:t>
            </a:r>
          </a:p>
          <a:p>
            <a:endParaRPr lang="fr-FR" dirty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5023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4894" y="393117"/>
            <a:ext cx="10515600" cy="1325563"/>
          </a:xfrm>
        </p:spPr>
        <p:txBody>
          <a:bodyPr/>
          <a:lstStyle/>
          <a:p>
            <a:r>
              <a:rPr lang="fr-FR" dirty="0"/>
              <a:t>Le caribou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67408" y="1545707"/>
            <a:ext cx="10515600" cy="1160171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Légendaire cervidé </a:t>
            </a:r>
          </a:p>
        </p:txBody>
      </p:sp>
    </p:spTree>
    <p:extLst>
      <p:ext uri="{BB962C8B-B14F-4D97-AF65-F5344CB8AC3E}">
        <p14:creationId xmlns:p14="http://schemas.microsoft.com/office/powerpoint/2010/main" val="1249627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3000">
              <a:schemeClr val="accent6">
                <a:lumMod val="60000"/>
                <a:lumOff val="40000"/>
              </a:schemeClr>
            </a:gs>
            <a:gs pos="46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31557"/>
            <a:ext cx="10515600" cy="1325563"/>
          </a:xfrm>
        </p:spPr>
        <p:txBody>
          <a:bodyPr/>
          <a:lstStyle/>
          <a:p>
            <a:pPr algn="ctr"/>
            <a:r>
              <a:rPr lang="fr-FR" dirty="0"/>
              <a:t>Carte d’identité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7858600" y="3722578"/>
            <a:ext cx="4167113" cy="100308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Pèse 180kg jusqu’à 300kg (pour un mâle)</a:t>
            </a:r>
          </a:p>
        </p:txBody>
      </p:sp>
      <p:sp>
        <p:nvSpPr>
          <p:cNvPr id="9" name="Organigramme : Connecteur 8"/>
          <p:cNvSpPr/>
          <p:nvPr/>
        </p:nvSpPr>
        <p:spPr>
          <a:xfrm>
            <a:off x="748254" y="4318626"/>
            <a:ext cx="3805806" cy="1935622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Pellage brun ou gris.</a:t>
            </a:r>
          </a:p>
          <a:p>
            <a:pPr algn="ctr"/>
            <a:r>
              <a:rPr lang="fr-FR" dirty="0"/>
              <a:t>Porte des bois vascularisés</a:t>
            </a:r>
          </a:p>
          <a:p>
            <a:pPr algn="ctr"/>
            <a:r>
              <a:rPr lang="fr-FR" dirty="0"/>
              <a:t>Les mâles les perdent en décembre et les femelles en été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48254" y="2028615"/>
            <a:ext cx="2556587" cy="124457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Ruminant, herbivore</a:t>
            </a:r>
          </a:p>
        </p:txBody>
      </p:sp>
      <p:grpSp>
        <p:nvGrpSpPr>
          <p:cNvPr id="8" name="Groupe 29">
            <a:extLst>
              <a:ext uri="{FF2B5EF4-FFF2-40B4-BE49-F238E27FC236}">
                <a16:creationId xmlns:a16="http://schemas.microsoft.com/office/drawing/2014/main" id="{173BE34B-5051-3918-D510-5864DDB5BDB3}"/>
              </a:ext>
            </a:extLst>
          </p:cNvPr>
          <p:cNvGrpSpPr/>
          <p:nvPr/>
        </p:nvGrpSpPr>
        <p:grpSpPr>
          <a:xfrm>
            <a:off x="7564898" y="4410696"/>
            <a:ext cx="643813" cy="698531"/>
            <a:chOff x="8322905" y="3057296"/>
            <a:chExt cx="718459" cy="76532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C1BA42D-08AD-AE4F-E4F3-1DA6D16EFD3D}"/>
                </a:ext>
              </a:extLst>
            </p:cNvPr>
            <p:cNvSpPr/>
            <p:nvPr/>
          </p:nvSpPr>
          <p:spPr>
            <a:xfrm>
              <a:off x="8322905" y="3057296"/>
              <a:ext cx="718459" cy="765323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4" name="Image 25">
              <a:extLst>
                <a:ext uri="{FF2B5EF4-FFF2-40B4-BE49-F238E27FC236}">
                  <a16:creationId xmlns:a16="http://schemas.microsoft.com/office/drawing/2014/main" id="{86373C14-D3DB-7769-3E6A-B0FA92C1E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92567" y="3154051"/>
              <a:ext cx="571814" cy="571814"/>
            </a:xfrm>
            <a:prstGeom prst="rect">
              <a:avLst/>
            </a:prstGeom>
          </p:spPr>
        </p:pic>
      </p:grpSp>
      <p:grpSp>
        <p:nvGrpSpPr>
          <p:cNvPr id="18" name="Groupe 39">
            <a:extLst>
              <a:ext uri="{FF2B5EF4-FFF2-40B4-BE49-F238E27FC236}">
                <a16:creationId xmlns:a16="http://schemas.microsoft.com/office/drawing/2014/main" id="{536798F5-C096-BB9C-B19A-AB09FDDF51F8}"/>
              </a:ext>
            </a:extLst>
          </p:cNvPr>
          <p:cNvGrpSpPr/>
          <p:nvPr/>
        </p:nvGrpSpPr>
        <p:grpSpPr>
          <a:xfrm>
            <a:off x="605251" y="1698520"/>
            <a:ext cx="643813" cy="649784"/>
            <a:chOff x="528211" y="2859603"/>
            <a:chExt cx="643813" cy="64978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E3B10C1-B21E-0371-4678-EFF2988FCC28}"/>
                </a:ext>
              </a:extLst>
            </p:cNvPr>
            <p:cNvSpPr/>
            <p:nvPr/>
          </p:nvSpPr>
          <p:spPr>
            <a:xfrm>
              <a:off x="528211" y="2859603"/>
              <a:ext cx="643813" cy="649784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0" name="Image 35">
              <a:extLst>
                <a:ext uri="{FF2B5EF4-FFF2-40B4-BE49-F238E27FC236}">
                  <a16:creationId xmlns:a16="http://schemas.microsoft.com/office/drawing/2014/main" id="{2B9132F1-F43D-93A8-76C4-C9E4AF36A0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2371" y="2923915"/>
              <a:ext cx="555491" cy="530986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3C04378-3537-CCD5-2085-9BA6DBBE513B}"/>
              </a:ext>
            </a:extLst>
          </p:cNvPr>
          <p:cNvGrpSpPr/>
          <p:nvPr/>
        </p:nvGrpSpPr>
        <p:grpSpPr>
          <a:xfrm>
            <a:off x="976348" y="4110177"/>
            <a:ext cx="643813" cy="649784"/>
            <a:chOff x="796625" y="3532413"/>
            <a:chExt cx="643813" cy="649784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EC30166-96EF-B5AF-7F02-D0BAADA893C5}"/>
                </a:ext>
              </a:extLst>
            </p:cNvPr>
            <p:cNvSpPr/>
            <p:nvPr/>
          </p:nvSpPr>
          <p:spPr>
            <a:xfrm>
              <a:off x="796625" y="3532413"/>
              <a:ext cx="643813" cy="649784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5" name="Image 47">
              <a:extLst>
                <a:ext uri="{FF2B5EF4-FFF2-40B4-BE49-F238E27FC236}">
                  <a16:creationId xmlns:a16="http://schemas.microsoft.com/office/drawing/2014/main" id="{C90CDFA4-FC59-2539-FBA0-61FC2ADCEC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8869" y="3590562"/>
              <a:ext cx="544699" cy="516310"/>
            </a:xfrm>
            <a:prstGeom prst="rect">
              <a:avLst/>
            </a:prstGeom>
          </p:spPr>
        </p:pic>
      </p:grpSp>
      <p:sp>
        <p:nvSpPr>
          <p:cNvPr id="26" name="Rectangle à coins arrondis 9">
            <a:extLst>
              <a:ext uri="{FF2B5EF4-FFF2-40B4-BE49-F238E27FC236}">
                <a16:creationId xmlns:a16="http://schemas.microsoft.com/office/drawing/2014/main" id="{E7297715-C991-738A-EA1F-536C612DC2F7}"/>
              </a:ext>
            </a:extLst>
          </p:cNvPr>
          <p:cNvSpPr/>
          <p:nvPr/>
        </p:nvSpPr>
        <p:spPr>
          <a:xfrm>
            <a:off x="6111108" y="5330980"/>
            <a:ext cx="4583574" cy="1200074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Régions nordiques: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dirty="0"/>
              <a:t>Alaska, Canada (Amérique du nord)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dirty="0"/>
              <a:t> Laponie (Europe du nord)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dirty="0"/>
              <a:t>Sibérie (Asie du nord)</a:t>
            </a:r>
          </a:p>
        </p:txBody>
      </p:sp>
      <p:grpSp>
        <p:nvGrpSpPr>
          <p:cNvPr id="15" name="Groupe 34">
            <a:extLst>
              <a:ext uri="{FF2B5EF4-FFF2-40B4-BE49-F238E27FC236}">
                <a16:creationId xmlns:a16="http://schemas.microsoft.com/office/drawing/2014/main" id="{89763EE0-4D69-5CAE-6CC7-8321A99EE6C1}"/>
              </a:ext>
            </a:extLst>
          </p:cNvPr>
          <p:cNvGrpSpPr/>
          <p:nvPr/>
        </p:nvGrpSpPr>
        <p:grpSpPr>
          <a:xfrm>
            <a:off x="6044360" y="4981714"/>
            <a:ext cx="643813" cy="698531"/>
            <a:chOff x="8434046" y="4697467"/>
            <a:chExt cx="643813" cy="69853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B5DD6FC-FF95-CD0C-DC64-690A1BA0AFBA}"/>
                </a:ext>
              </a:extLst>
            </p:cNvPr>
            <p:cNvSpPr/>
            <p:nvPr/>
          </p:nvSpPr>
          <p:spPr>
            <a:xfrm>
              <a:off x="8434046" y="4697467"/>
              <a:ext cx="643813" cy="698531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7" name="Image 30">
              <a:extLst>
                <a:ext uri="{FF2B5EF4-FFF2-40B4-BE49-F238E27FC236}">
                  <a16:creationId xmlns:a16="http://schemas.microsoft.com/office/drawing/2014/main" id="{0565D7B6-EBA2-6D09-68DD-DBBAE4168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06034" y="4784649"/>
              <a:ext cx="524166" cy="524166"/>
            </a:xfrm>
            <a:prstGeom prst="rect">
              <a:avLst/>
            </a:prstGeom>
          </p:spPr>
        </p:pic>
      </p:grpSp>
      <p:pic>
        <p:nvPicPr>
          <p:cNvPr id="2050" name="Picture 2" descr="Caribou | Polartours">
            <a:extLst>
              <a:ext uri="{FF2B5EF4-FFF2-40B4-BE49-F238E27FC236}">
                <a16:creationId xmlns:a16="http://schemas.microsoft.com/office/drawing/2014/main" id="{DB41590E-ABAF-6057-EF61-2CC585355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473" y="1587729"/>
            <a:ext cx="3805806" cy="271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à coins arrondis 4"/>
          <p:cNvSpPr/>
          <p:nvPr/>
        </p:nvSpPr>
        <p:spPr>
          <a:xfrm>
            <a:off x="7830955" y="1698520"/>
            <a:ext cx="4278810" cy="100308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Femelle: 110cm au garrot </a:t>
            </a:r>
          </a:p>
          <a:p>
            <a:pPr algn="ctr"/>
            <a:r>
              <a:rPr lang="fr-FR" dirty="0"/>
              <a:t>Mâle: 130cm au garrot</a:t>
            </a:r>
          </a:p>
        </p:txBody>
      </p:sp>
      <p:grpSp>
        <p:nvGrpSpPr>
          <p:cNvPr id="3" name="Groupe 24">
            <a:extLst>
              <a:ext uri="{FF2B5EF4-FFF2-40B4-BE49-F238E27FC236}">
                <a16:creationId xmlns:a16="http://schemas.microsoft.com/office/drawing/2014/main" id="{D422B1F4-7F38-CC6E-1B94-B6B0AAB511A5}"/>
              </a:ext>
            </a:extLst>
          </p:cNvPr>
          <p:cNvGrpSpPr/>
          <p:nvPr/>
        </p:nvGrpSpPr>
        <p:grpSpPr>
          <a:xfrm>
            <a:off x="7498259" y="1244348"/>
            <a:ext cx="802433" cy="765323"/>
            <a:chOff x="9563878" y="635143"/>
            <a:chExt cx="886408" cy="90462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993BD28-D81E-0A58-8B4F-5F41BFF4D4F9}"/>
                </a:ext>
              </a:extLst>
            </p:cNvPr>
            <p:cNvSpPr/>
            <p:nvPr/>
          </p:nvSpPr>
          <p:spPr>
            <a:xfrm>
              <a:off x="9563878" y="635143"/>
              <a:ext cx="886408" cy="904621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7" name="Picture 2" descr="Ligne de règle de mesure icône">
              <a:extLst>
                <a:ext uri="{FF2B5EF4-FFF2-40B4-BE49-F238E27FC236}">
                  <a16:creationId xmlns:a16="http://schemas.microsoft.com/office/drawing/2014/main" id="{03889093-2EA6-F737-B2F4-DA5B66B819D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674219" y="683001"/>
              <a:ext cx="637733" cy="8196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1412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12" grpId="0" animBg="1"/>
      <p:bldP spid="26" grpId="0" animBg="1"/>
      <p:bldP spid="5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778</TotalTime>
  <Words>658</Words>
  <Application>Microsoft Office PowerPoint</Application>
  <PresentationFormat>Widescreen</PresentationFormat>
  <Paragraphs>121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YouTube Noto</vt:lpstr>
      <vt:lpstr>Arial</vt:lpstr>
      <vt:lpstr>Calibri</vt:lpstr>
      <vt:lpstr>Calibri Light</vt:lpstr>
      <vt:lpstr>Comic Sans MS</vt:lpstr>
      <vt:lpstr>Wingdings</vt:lpstr>
      <vt:lpstr>Thème Office</vt:lpstr>
      <vt:lpstr>Conception personnalisée</vt:lpstr>
      <vt:lpstr>Le Loup arctique et le Caribou</vt:lpstr>
      <vt:lpstr>PowerPoint Presentation</vt:lpstr>
      <vt:lpstr>Le loup arctique</vt:lpstr>
      <vt:lpstr>PowerPoint Presentation</vt:lpstr>
      <vt:lpstr>Chasse</vt:lpstr>
      <vt:lpstr>Reproduction</vt:lpstr>
      <vt:lpstr>Mode de vie</vt:lpstr>
      <vt:lpstr>Le caribou</vt:lpstr>
      <vt:lpstr>Carte d’identité</vt:lpstr>
      <vt:lpstr>Nourriture</vt:lpstr>
      <vt:lpstr>Reproduction</vt:lpstr>
      <vt:lpstr>Activité humaine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Chassis Brakes International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Secouard, Mickael</dc:creator>
  <cp:lastModifiedBy>MarieCecile Secouard</cp:lastModifiedBy>
  <cp:revision>32</cp:revision>
  <cp:lastPrinted>2023-02-15T16:14:17Z</cp:lastPrinted>
  <dcterms:created xsi:type="dcterms:W3CDTF">2023-02-12T14:05:56Z</dcterms:created>
  <dcterms:modified xsi:type="dcterms:W3CDTF">2023-03-19T20:07:19Z</dcterms:modified>
</cp:coreProperties>
</file>