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embeddedFontLst>
    <p:embeddedFont>
      <p:font typeface="Century Gothic" panose="020B0502020202020204" pitchFamily="34" charset="0"/>
      <p:regular r:id="rId13"/>
      <p:bold r:id="rId14"/>
      <p:italic r:id="rId15"/>
      <p:boldItalic r:id="rId16"/>
    </p:embeddedFont>
    <p:embeddedFont>
      <p:font typeface="Plus Jakarta Sans" panose="020B060402020202020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iRPMmgtTTXvNribP5TpSgmh7W7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>
          <a:extLst>
            <a:ext uri="{FF2B5EF4-FFF2-40B4-BE49-F238E27FC236}">
              <a16:creationId xmlns:a16="http://schemas.microsoft.com/office/drawing/2014/main" id="{865D89F6-8468-3892-C5C6-BA207E1C3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bfa246232f_1_0:notes">
            <a:extLst>
              <a:ext uri="{FF2B5EF4-FFF2-40B4-BE49-F238E27FC236}">
                <a16:creationId xmlns:a16="http://schemas.microsoft.com/office/drawing/2014/main" id="{7D6EA047-5332-B2CA-A4CF-D831A88BDB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bfa246232f_1_0:notes">
            <a:extLst>
              <a:ext uri="{FF2B5EF4-FFF2-40B4-BE49-F238E27FC236}">
                <a16:creationId xmlns:a16="http://schemas.microsoft.com/office/drawing/2014/main" id="{8F68318A-200D-5BFD-0B48-88AFF3E342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915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bfa24623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bfa24623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bdec7e71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bdec7e71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bbaa3bf62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bbaa3bf62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92f0ff9027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392f0ff9027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bfa246232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bfa246232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e de titr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>
            <a:spLocks noGrp="1"/>
          </p:cNvSpPr>
          <p:nvPr>
            <p:ph type="ctrTitle"/>
          </p:nvPr>
        </p:nvSpPr>
        <p:spPr>
          <a:xfrm>
            <a:off x="684212" y="685799"/>
            <a:ext cx="80010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420"/>
              </a:spcBef>
              <a:spcAft>
                <a:spcPts val="0"/>
              </a:spcAft>
              <a:buSzPts val="1680"/>
              <a:buNone/>
              <a:defRPr sz="2100">
                <a:solidFill>
                  <a:srgbClr val="0F486F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cxnSp>
        <p:nvCxnSpPr>
          <p:cNvPr id="23" name="Google Shape;23;p6"/>
          <p:cNvCxnSpPr/>
          <p:nvPr/>
        </p:nvCxnSpPr>
        <p:spPr>
          <a:xfrm flipH="1">
            <a:off x="8228012" y="8467"/>
            <a:ext cx="3810000" cy="38100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6"/>
          <p:cNvCxnSpPr/>
          <p:nvPr/>
        </p:nvCxnSpPr>
        <p:spPr>
          <a:xfrm flipH="1">
            <a:off x="6108125" y="91545"/>
            <a:ext cx="6080700" cy="60807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" name="Google Shape;25;p6"/>
          <p:cNvCxnSpPr/>
          <p:nvPr/>
        </p:nvCxnSpPr>
        <p:spPr>
          <a:xfrm flipH="1">
            <a:off x="7235825" y="228600"/>
            <a:ext cx="4953000" cy="49530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" name="Google Shape;26;p6"/>
          <p:cNvCxnSpPr/>
          <p:nvPr/>
        </p:nvCxnSpPr>
        <p:spPr>
          <a:xfrm flipH="1">
            <a:off x="7335726" y="32278"/>
            <a:ext cx="4853100" cy="485310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27;p6"/>
          <p:cNvCxnSpPr/>
          <p:nvPr/>
        </p:nvCxnSpPr>
        <p:spPr>
          <a:xfrm flipH="1">
            <a:off x="7845425" y="609601"/>
            <a:ext cx="4343400" cy="434340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panoramique avec légende">
  <p:cSld name="Image panoramique avec légend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>
            <a:spLocks noGrp="1"/>
          </p:cNvSpPr>
          <p:nvPr>
            <p:ph type="pic" idx="2"/>
          </p:nvPr>
        </p:nvSpPr>
        <p:spPr>
          <a:xfrm>
            <a:off x="685800" y="533400"/>
            <a:ext cx="10818900" cy="3124200"/>
          </a:xfrm>
          <a:prstGeom prst="snip2DiagRect">
            <a:avLst>
              <a:gd name="adj1" fmla="val 10815"/>
              <a:gd name="adj2" fmla="val 0"/>
            </a:avLst>
          </a:prstGeom>
          <a:noFill/>
          <a:ln w="15875" cap="flat" cmpd="sng">
            <a:solidFill>
              <a:schemeClr val="l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914402" y="3843867"/>
            <a:ext cx="8304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280"/>
              <a:buFont typeface="Century Gothic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légende">
  <p:cSld name="Titre et légen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684212" y="4114800"/>
            <a:ext cx="8535900" cy="1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tion avec légende">
  <p:cSld name="Citation avec légend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1141411" y="685800"/>
            <a:ext cx="91440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1446212" y="3429000"/>
            <a:ext cx="8534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2"/>
          </p:nvPr>
        </p:nvSpPr>
        <p:spPr>
          <a:xfrm>
            <a:off x="684213" y="4301067"/>
            <a:ext cx="8534400" cy="16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99" name="Google Shape;99;p17"/>
          <p:cNvSpPr txBox="1"/>
          <p:nvPr/>
        </p:nvSpPr>
        <p:spPr>
          <a:xfrm>
            <a:off x="531812" y="812222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00" name="Google Shape;100;p17"/>
          <p:cNvSpPr txBox="1"/>
          <p:nvPr/>
        </p:nvSpPr>
        <p:spPr>
          <a:xfrm>
            <a:off x="10285412" y="2768601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te nom">
  <p:cSld name="Carte nom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684211" y="5132981"/>
            <a:ext cx="85359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te nom citation">
  <p:cSld name="Carte nom citation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1"/>
          </p:nvPr>
        </p:nvSpPr>
        <p:spPr>
          <a:xfrm>
            <a:off x="684212" y="3928534"/>
            <a:ext cx="8534400" cy="10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2"/>
          </p:nvPr>
        </p:nvSpPr>
        <p:spPr>
          <a:xfrm>
            <a:off x="684211" y="4978400"/>
            <a:ext cx="85344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14" name="Google Shape;114;p19"/>
          <p:cNvSpPr txBox="1"/>
          <p:nvPr/>
        </p:nvSpPr>
        <p:spPr>
          <a:xfrm>
            <a:off x="531812" y="812222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15" name="Google Shape;115;p19"/>
          <p:cNvSpPr txBox="1"/>
          <p:nvPr/>
        </p:nvSpPr>
        <p:spPr>
          <a:xfrm>
            <a:off x="10285412" y="2768601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rai ou faux">
  <p:cSld name="Vrai ou faux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1"/>
          </p:nvPr>
        </p:nvSpPr>
        <p:spPr>
          <a:xfrm>
            <a:off x="684212" y="3928534"/>
            <a:ext cx="8534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2"/>
          </p:nvPr>
        </p:nvSpPr>
        <p:spPr>
          <a:xfrm>
            <a:off x="684211" y="4766732"/>
            <a:ext cx="85344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rot="5400000">
            <a:off x="3143762" y="-1773750"/>
            <a:ext cx="3615300" cy="8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 rot="5400000">
            <a:off x="7427912" y="1943100"/>
            <a:ext cx="45720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1"/>
          </p:nvPr>
        </p:nvSpPr>
        <p:spPr>
          <a:xfrm rot="5400000">
            <a:off x="1943200" y="-571500"/>
            <a:ext cx="5308500" cy="78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1"/>
          </p:nvPr>
        </p:nvSpPr>
        <p:spPr>
          <a:xfrm>
            <a:off x="684212" y="685800"/>
            <a:ext cx="8534400" cy="36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684211" y="2006600"/>
            <a:ext cx="8534400" cy="22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1"/>
          </p:nvPr>
        </p:nvSpPr>
        <p:spPr>
          <a:xfrm>
            <a:off x="684213" y="4495800"/>
            <a:ext cx="85344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684211" y="685800"/>
            <a:ext cx="4937700" cy="36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5808133" y="685801"/>
            <a:ext cx="4934400" cy="36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1"/>
          </p:nvPr>
        </p:nvSpPr>
        <p:spPr>
          <a:xfrm>
            <a:off x="972080" y="685800"/>
            <a:ext cx="46497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2240"/>
              <a:buNone/>
              <a:defRPr sz="28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2"/>
          </p:nvPr>
        </p:nvSpPr>
        <p:spPr>
          <a:xfrm>
            <a:off x="684211" y="1270529"/>
            <a:ext cx="4937700" cy="30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3"/>
          </p:nvPr>
        </p:nvSpPr>
        <p:spPr>
          <a:xfrm>
            <a:off x="6079066" y="685800"/>
            <a:ext cx="46650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2240"/>
              <a:buNone/>
              <a:defRPr sz="28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4"/>
          </p:nvPr>
        </p:nvSpPr>
        <p:spPr>
          <a:xfrm>
            <a:off x="5806545" y="1262062"/>
            <a:ext cx="4929300" cy="30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1"/>
          </p:nvPr>
        </p:nvSpPr>
        <p:spPr>
          <a:xfrm>
            <a:off x="684212" y="685800"/>
            <a:ext cx="5943600" cy="53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2"/>
          </p:nvPr>
        </p:nvSpPr>
        <p:spPr>
          <a:xfrm>
            <a:off x="7085012" y="2209799"/>
            <a:ext cx="3657600" cy="20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28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>
            <a:spLocks noGrp="1"/>
          </p:cNvSpPr>
          <p:nvPr>
            <p:ph type="pic" idx="2"/>
          </p:nvPr>
        </p:nvSpPr>
        <p:spPr>
          <a:xfrm>
            <a:off x="989012" y="914400"/>
            <a:ext cx="3281100" cy="4572000"/>
          </a:xfrm>
          <a:prstGeom prst="snip2DiagRect">
            <a:avLst>
              <a:gd name="adj1" fmla="val 10815"/>
              <a:gd name="adj2" fmla="val 0"/>
            </a:avLst>
          </a:prstGeom>
          <a:noFill/>
          <a:ln w="15875" cap="flat" cmpd="sng">
            <a:solidFill>
              <a:schemeClr val="l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14"/>
          <p:cNvSpPr txBox="1">
            <a:spLocks noGrp="1"/>
          </p:cNvSpPr>
          <p:nvPr>
            <p:ph type="body" idx="1"/>
          </p:nvPr>
        </p:nvSpPr>
        <p:spPr>
          <a:xfrm>
            <a:off x="4722812" y="2777066"/>
            <a:ext cx="6021300" cy="20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D2EF"/>
            </a:gs>
            <a:gs pos="10000">
              <a:srgbClr val="62D2EF"/>
            </a:gs>
            <a:gs pos="100000">
              <a:srgbClr val="05578D"/>
            </a:gs>
          </a:gsLst>
          <a:lin ang="6119877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5"/>
          <p:cNvGrpSpPr/>
          <p:nvPr/>
        </p:nvGrpSpPr>
        <p:grpSpPr>
          <a:xfrm>
            <a:off x="9206826" y="2963333"/>
            <a:ext cx="2982001" cy="3209011"/>
            <a:chOff x="9206826" y="2963333"/>
            <a:chExt cx="2982001" cy="3209011"/>
          </a:xfrm>
        </p:grpSpPr>
        <p:cxnSp>
          <p:nvCxnSpPr>
            <p:cNvPr id="7" name="Google Shape;7;p5"/>
            <p:cNvCxnSpPr/>
            <p:nvPr/>
          </p:nvCxnSpPr>
          <p:spPr>
            <a:xfrm flipH="1">
              <a:off x="11275926" y="2963333"/>
              <a:ext cx="912900" cy="912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8;p5"/>
            <p:cNvCxnSpPr/>
            <p:nvPr/>
          </p:nvCxnSpPr>
          <p:spPr>
            <a:xfrm flipH="1">
              <a:off x="9206826" y="3190344"/>
              <a:ext cx="2982000" cy="2982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" name="Google Shape;9;p5"/>
            <p:cNvCxnSpPr/>
            <p:nvPr/>
          </p:nvCxnSpPr>
          <p:spPr>
            <a:xfrm flipH="1">
              <a:off x="10292226" y="3285067"/>
              <a:ext cx="1896600" cy="18966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" name="Google Shape;10;p5"/>
            <p:cNvCxnSpPr/>
            <p:nvPr/>
          </p:nvCxnSpPr>
          <p:spPr>
            <a:xfrm flipH="1">
              <a:off x="10443125" y="3131080"/>
              <a:ext cx="1745700" cy="17457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" name="Google Shape;11;p5"/>
            <p:cNvCxnSpPr/>
            <p:nvPr/>
          </p:nvCxnSpPr>
          <p:spPr>
            <a:xfrm flipH="1">
              <a:off x="10918927" y="3683001"/>
              <a:ext cx="1269900" cy="12699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2" name="Google Shape;12;p5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body" idx="1"/>
          </p:nvPr>
        </p:nvSpPr>
        <p:spPr>
          <a:xfrm>
            <a:off x="684212" y="685800"/>
            <a:ext cx="8534400" cy="36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30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sz="20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sz="18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buNone/>
              <a:defRPr sz="3200" b="0" i="0" u="none" strike="noStrike" cap="non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9A8E6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"/>
          <p:cNvSpPr txBox="1">
            <a:spLocks noGrp="1"/>
          </p:cNvSpPr>
          <p:nvPr>
            <p:ph type="ctrTitle"/>
          </p:nvPr>
        </p:nvSpPr>
        <p:spPr>
          <a:xfrm>
            <a:off x="1285461" y="104140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</a:pPr>
            <a:r>
              <a:rPr lang="fr-FR"/>
              <a:t>LONDRES</a:t>
            </a:r>
            <a:endParaRPr/>
          </a:p>
        </p:txBody>
      </p:sp>
      <p:sp>
        <p:nvSpPr>
          <p:cNvPr id="140" name="Google Shape;140;p1"/>
          <p:cNvSpPr txBox="1">
            <a:spLocks noGrp="1"/>
          </p:cNvSpPr>
          <p:nvPr>
            <p:ph type="subTitle" idx="1"/>
          </p:nvPr>
        </p:nvSpPr>
        <p:spPr>
          <a:xfrm>
            <a:off x="848139" y="5735637"/>
            <a:ext cx="3397857" cy="71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lang="fr-FR"/>
              <a:t>Realisé par Clara et Sara</a:t>
            </a:r>
            <a:endParaRPr/>
          </a:p>
        </p:txBody>
      </p:sp>
      <p:pic>
        <p:nvPicPr>
          <p:cNvPr id="141" name="Google Shape;141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2025" y="1138500"/>
            <a:ext cx="6560400" cy="420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>
          <a:extLst>
            <a:ext uri="{FF2B5EF4-FFF2-40B4-BE49-F238E27FC236}">
              <a16:creationId xmlns:a16="http://schemas.microsoft.com/office/drawing/2014/main" id="{F8EEEB9D-1344-8838-3ABC-D0D7CB768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bfa246232f_1_0">
            <a:extLst>
              <a:ext uri="{FF2B5EF4-FFF2-40B4-BE49-F238E27FC236}">
                <a16:creationId xmlns:a16="http://schemas.microsoft.com/office/drawing/2014/main" id="{710806A8-1233-6667-D586-E61891AD9477}"/>
              </a:ext>
            </a:extLst>
          </p:cNvPr>
          <p:cNvSpPr txBox="1"/>
          <p:nvPr/>
        </p:nvSpPr>
        <p:spPr>
          <a:xfrm>
            <a:off x="4686301" y="1960900"/>
            <a:ext cx="2522488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dirty="0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END</a:t>
            </a:r>
            <a:endParaRPr sz="4400" b="1" dirty="0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753392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CE9F8"/>
            </a:gs>
            <a:gs pos="100000">
              <a:srgbClr val="05578D"/>
            </a:gs>
          </a:gsLst>
          <a:lin ang="6119877" scaled="0"/>
        </a:gra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/>
          <p:nvPr/>
        </p:nvSpPr>
        <p:spPr>
          <a:xfrm>
            <a:off x="565300" y="341527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SOMMAIRE</a:t>
            </a:r>
            <a:endParaRPr/>
          </a:p>
        </p:txBody>
      </p:sp>
      <p:sp>
        <p:nvSpPr>
          <p:cNvPr id="147" name="Google Shape;147;p2"/>
          <p:cNvSpPr txBox="1"/>
          <p:nvPr/>
        </p:nvSpPr>
        <p:spPr>
          <a:xfrm>
            <a:off x="565300" y="1536174"/>
            <a:ext cx="4572000" cy="44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AutoNum type="arabicPeriod"/>
            </a:pPr>
            <a:r>
              <a:rPr lang="fr-FR"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monnaie </a:t>
            </a:r>
            <a:endParaRPr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AutoNum type="arabicPeriod"/>
            </a:pPr>
            <a:r>
              <a:rPr lang="fr-FR"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Comment se déplacer à Londres</a:t>
            </a:r>
            <a:endParaRPr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AutoNum type="arabicPeriod"/>
            </a:pPr>
            <a:r>
              <a:rPr lang="fr-FR"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monuments</a:t>
            </a:r>
            <a:endParaRPr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AutoNum type="arabicPeriod"/>
            </a:pPr>
            <a:r>
              <a:rPr lang="fr-FR"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Drapeau de l’Angleterre</a:t>
            </a:r>
            <a:endParaRPr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AutoNum type="arabicPeriod"/>
            </a:pPr>
            <a:r>
              <a:rPr lang="fr-FR"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spécialités culinaire</a:t>
            </a:r>
            <a:endParaRPr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AutoNum type="arabicPeriod"/>
            </a:pPr>
            <a:r>
              <a:rPr lang="fr-FR"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météo</a:t>
            </a:r>
            <a:endParaRPr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AutoNum type="arabicPeriod"/>
            </a:pPr>
            <a:r>
              <a:rPr lang="fr-FR"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célébrités</a:t>
            </a:r>
            <a:endParaRPr sz="17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7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g3bfa246232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3425" y="1182276"/>
            <a:ext cx="5025849" cy="430322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3bfa246232f_0_0"/>
          <p:cNvSpPr txBox="1"/>
          <p:nvPr/>
        </p:nvSpPr>
        <p:spPr>
          <a:xfrm>
            <a:off x="798150" y="689675"/>
            <a:ext cx="11406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: La monnaie</a:t>
            </a:r>
            <a:endParaRPr sz="2000" b="1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4" name="Google Shape;154;g3bfa246232f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550" y="3595775"/>
            <a:ext cx="3879601" cy="202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3bfa246232f_0_0"/>
          <p:cNvPicPr preferRelativeResize="0"/>
          <p:nvPr/>
        </p:nvPicPr>
        <p:blipFill rotWithShape="1">
          <a:blip r:embed="rId5">
            <a:alphaModFix/>
          </a:blip>
          <a:srcRect r="9066" b="9066"/>
          <a:stretch/>
        </p:blipFill>
        <p:spPr>
          <a:xfrm>
            <a:off x="200550" y="1368725"/>
            <a:ext cx="3879601" cy="204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3bfa246232f_0_0"/>
          <p:cNvSpPr txBox="1"/>
          <p:nvPr/>
        </p:nvSpPr>
        <p:spPr>
          <a:xfrm>
            <a:off x="519200" y="3758325"/>
            <a:ext cx="279000" cy="1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7" name="Google Shape;157;g3bfa246232f_0_0"/>
          <p:cNvSpPr txBox="1"/>
          <p:nvPr/>
        </p:nvSpPr>
        <p:spPr>
          <a:xfrm>
            <a:off x="4331338" y="1810072"/>
            <a:ext cx="2160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Billet de 5 livres Sterling du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Roi Charles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" name="Google Shape;158;g3bfa246232f_0_0"/>
          <p:cNvSpPr txBox="1"/>
          <p:nvPr/>
        </p:nvSpPr>
        <p:spPr>
          <a:xfrm>
            <a:off x="4866475" y="4060550"/>
            <a:ext cx="7338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" name="Google Shape;159;g3bfa246232f_0_0"/>
          <p:cNvSpPr txBox="1"/>
          <p:nvPr/>
        </p:nvSpPr>
        <p:spPr>
          <a:xfrm>
            <a:off x="4331350" y="4053288"/>
            <a:ext cx="2442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Billet 5 livres Sterling de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Reine Elisabeth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0" name="Google Shape;160;g3bfa246232f_0_0"/>
          <p:cNvSpPr txBox="1"/>
          <p:nvPr/>
        </p:nvSpPr>
        <p:spPr>
          <a:xfrm>
            <a:off x="900225" y="5877000"/>
            <a:ext cx="10107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chaque nouveau couronnement le billet change avec la nouvelle 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tête du nouveau roi ou de la nouvelle reine.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g3bdec7e71e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3488" y="433950"/>
            <a:ext cx="3784174" cy="237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3bdec7e71e1_0_0"/>
          <p:cNvSpPr txBox="1"/>
          <p:nvPr/>
        </p:nvSpPr>
        <p:spPr>
          <a:xfrm>
            <a:off x="547600" y="433950"/>
            <a:ext cx="5760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2 - Comment se déplacer à Londres</a:t>
            </a:r>
            <a:endParaRPr sz="2000" b="1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g3bdec7e71e1_0_0"/>
          <p:cNvSpPr txBox="1"/>
          <p:nvPr/>
        </p:nvSpPr>
        <p:spPr>
          <a:xfrm>
            <a:off x="5409300" y="1854650"/>
            <a:ext cx="2464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Bus Londonien (bus rouge)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8" name="Google Shape;168;g3bdec7e71e1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800" y="1288300"/>
            <a:ext cx="3673199" cy="257628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3bdec7e71e1_0_0"/>
          <p:cNvSpPr txBox="1"/>
          <p:nvPr/>
        </p:nvSpPr>
        <p:spPr>
          <a:xfrm>
            <a:off x="4277600" y="1235600"/>
            <a:ext cx="30918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Taxi Londonien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" name="Google Shape;170;g3bdec7e71e1_0_0"/>
          <p:cNvSpPr txBox="1"/>
          <p:nvPr/>
        </p:nvSpPr>
        <p:spPr>
          <a:xfrm>
            <a:off x="4220800" y="2877813"/>
            <a:ext cx="7481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véhicules Londoniens ont le volant à droite et ils roulent à gauche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1" name="Google Shape;171;g3bdec7e71e1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600" y="3978913"/>
            <a:ext cx="3673201" cy="2483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3bdec7e71e1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9300" y="4237475"/>
            <a:ext cx="3673200" cy="2224727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3bdec7e71e1_0_0"/>
          <p:cNvSpPr txBox="1"/>
          <p:nvPr/>
        </p:nvSpPr>
        <p:spPr>
          <a:xfrm>
            <a:off x="5029200" y="5036950"/>
            <a:ext cx="2650200" cy="10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Metro Londonien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"/>
          <p:cNvSpPr txBox="1"/>
          <p:nvPr/>
        </p:nvSpPr>
        <p:spPr>
          <a:xfrm>
            <a:off x="2956277" y="510925"/>
            <a:ext cx="483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3 - Le drapeau de l’Angleterre</a:t>
            </a:r>
            <a:endParaRPr b="1"/>
          </a:p>
        </p:txBody>
      </p:sp>
      <p:sp>
        <p:nvSpPr>
          <p:cNvPr id="179" name="Google Shape;179;p3"/>
          <p:cNvSpPr txBox="1"/>
          <p:nvPr/>
        </p:nvSpPr>
        <p:spPr>
          <a:xfrm>
            <a:off x="7172016" y="3367043"/>
            <a:ext cx="2944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 txBox="1"/>
          <p:nvPr/>
        </p:nvSpPr>
        <p:spPr>
          <a:xfrm>
            <a:off x="3731575" y="4069575"/>
            <a:ext cx="65052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drapeau anglais est la croix de saint Georges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L’histoire du drapeau Britannique remonte à 1606.</a:t>
            </a:r>
            <a:r>
              <a:rPr lang="fr-FR" sz="1800" b="1">
                <a:solidFill>
                  <a:srgbClr val="22222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</a:t>
            </a:r>
            <a:endParaRPr sz="1800" b="1">
              <a:solidFill>
                <a:srgbClr val="22222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22222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22222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le rouge était la couleur la plus populaire au Moyen Âge</a:t>
            </a:r>
            <a:endParaRPr sz="1800" b="1">
              <a:solidFill>
                <a:srgbClr val="22222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22222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22222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La croix rouge évoque le règne du Christ qui a racheté l'humanité par son Sang, donc l'autorité de l'Église.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1" name="Google Shape;181;p3" descr="La Vérité derrière la Légende : Saint Georges -- le Soldat devenu Sai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422" y="3757501"/>
            <a:ext cx="2553707" cy="25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9325" y="1176450"/>
            <a:ext cx="4318997" cy="2480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bbaa3bf62f_0_5"/>
          <p:cNvSpPr txBox="1"/>
          <p:nvPr/>
        </p:nvSpPr>
        <p:spPr>
          <a:xfrm>
            <a:off x="560950" y="413900"/>
            <a:ext cx="8717700" cy="8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4 - Les monuments</a:t>
            </a:r>
            <a:endParaRPr sz="2000" b="1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8" name="Google Shape;188;g3bbaa3bf62f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5400" y="161958"/>
            <a:ext cx="2141050" cy="321236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3bbaa3bf62f_0_5"/>
          <p:cNvSpPr txBox="1"/>
          <p:nvPr/>
        </p:nvSpPr>
        <p:spPr>
          <a:xfrm>
            <a:off x="8479950" y="413900"/>
            <a:ext cx="24876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Big Ben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0" name="Google Shape;190;g3bbaa3bf62f_0_5"/>
          <p:cNvPicPr preferRelativeResize="0"/>
          <p:nvPr/>
        </p:nvPicPr>
        <p:blipFill rotWithShape="1">
          <a:blip r:embed="rId4">
            <a:alphaModFix/>
          </a:blip>
          <a:srcRect l="-27470" t="-5099" b="-22371"/>
          <a:stretch/>
        </p:blipFill>
        <p:spPr>
          <a:xfrm>
            <a:off x="7492000" y="2132662"/>
            <a:ext cx="4463499" cy="2907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3bbaa3bf62f_0_5"/>
          <p:cNvSpPr txBox="1"/>
          <p:nvPr/>
        </p:nvSpPr>
        <p:spPr>
          <a:xfrm>
            <a:off x="9814400" y="4861400"/>
            <a:ext cx="21411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 Eyes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2" name="Google Shape;192;g3bbaa3bf62f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950" y="1297401"/>
            <a:ext cx="3501773" cy="167052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3bbaa3bf62f_0_5"/>
          <p:cNvSpPr txBox="1"/>
          <p:nvPr/>
        </p:nvSpPr>
        <p:spPr>
          <a:xfrm>
            <a:off x="560950" y="2967925"/>
            <a:ext cx="24876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Tower Bridge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4" name="Google Shape;194;g3bbaa3bf62f_0_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4463" y="3954713"/>
            <a:ext cx="4066585" cy="229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3bbaa3bf62f_0_5"/>
          <p:cNvSpPr txBox="1"/>
          <p:nvPr/>
        </p:nvSpPr>
        <p:spPr>
          <a:xfrm>
            <a:off x="6083125" y="5345000"/>
            <a:ext cx="4628700" cy="8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Buckingham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Palace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/>
          <p:nvPr/>
        </p:nvSpPr>
        <p:spPr>
          <a:xfrm>
            <a:off x="3999422" y="176400"/>
            <a:ext cx="593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5 - Les spécialités culinaires</a:t>
            </a:r>
            <a:endParaRPr/>
          </a:p>
        </p:txBody>
      </p:sp>
      <p:pic>
        <p:nvPicPr>
          <p:cNvPr id="201" name="Google Shape;201;p4" descr="undefin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073" y="2174237"/>
            <a:ext cx="3248577" cy="2436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27425" y="2174213"/>
            <a:ext cx="3654714" cy="243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" descr="undefin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39923" y="2206437"/>
            <a:ext cx="3070578" cy="2372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" name="Google Shape;204;p4"/>
          <p:cNvGrpSpPr/>
          <p:nvPr/>
        </p:nvGrpSpPr>
        <p:grpSpPr>
          <a:xfrm>
            <a:off x="1015564" y="5179755"/>
            <a:ext cx="10078452" cy="369308"/>
            <a:chOff x="1012676" y="5196105"/>
            <a:chExt cx="10078452" cy="369308"/>
          </a:xfrm>
        </p:grpSpPr>
        <p:sp>
          <p:nvSpPr>
            <p:cNvPr id="205" name="Google Shape;205;p4"/>
            <p:cNvSpPr txBox="1"/>
            <p:nvPr/>
          </p:nvSpPr>
          <p:spPr>
            <a:xfrm>
              <a:off x="1012676" y="5196105"/>
              <a:ext cx="2196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Rôti du dimanche</a:t>
              </a:r>
              <a:endParaRPr/>
            </a:p>
          </p:txBody>
        </p:sp>
        <p:sp>
          <p:nvSpPr>
            <p:cNvPr id="206" name="Google Shape;206;p4"/>
            <p:cNvSpPr txBox="1"/>
            <p:nvPr/>
          </p:nvSpPr>
          <p:spPr>
            <a:xfrm flipH="1">
              <a:off x="5225036" y="5196105"/>
              <a:ext cx="1872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Fish and chips</a:t>
              </a:r>
              <a:endParaRPr/>
            </a:p>
          </p:txBody>
        </p:sp>
        <p:sp>
          <p:nvSpPr>
            <p:cNvPr id="207" name="Google Shape;207;p4"/>
            <p:cNvSpPr txBox="1"/>
            <p:nvPr/>
          </p:nvSpPr>
          <p:spPr>
            <a:xfrm>
              <a:off x="8990228" y="5196112"/>
              <a:ext cx="2100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English breakfast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92f0ff9027_1_7"/>
          <p:cNvSpPr txBox="1"/>
          <p:nvPr/>
        </p:nvSpPr>
        <p:spPr>
          <a:xfrm>
            <a:off x="947226" y="4734417"/>
            <a:ext cx="2196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-</a:t>
            </a:r>
            <a:endParaRPr/>
          </a:p>
        </p:txBody>
      </p:sp>
      <p:sp>
        <p:nvSpPr>
          <p:cNvPr id="213" name="Google Shape;213;g392f0ff9027_1_7"/>
          <p:cNvSpPr txBox="1"/>
          <p:nvPr/>
        </p:nvSpPr>
        <p:spPr>
          <a:xfrm flipH="1">
            <a:off x="4989373" y="4734417"/>
            <a:ext cx="1872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92f0ff9027_1_7"/>
          <p:cNvSpPr txBox="1"/>
          <p:nvPr/>
        </p:nvSpPr>
        <p:spPr>
          <a:xfrm>
            <a:off x="2160250" y="683725"/>
            <a:ext cx="596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5" name="Google Shape;215;g392f0ff9027_1_7"/>
          <p:cNvSpPr txBox="1"/>
          <p:nvPr/>
        </p:nvSpPr>
        <p:spPr>
          <a:xfrm>
            <a:off x="751675" y="2293750"/>
            <a:ext cx="11453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6" name="Google Shape;216;g392f0ff9027_1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700" y="2938750"/>
            <a:ext cx="2469390" cy="164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392f0ff9027_1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5400" y="4029513"/>
            <a:ext cx="3053551" cy="17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392f0ff9027_1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0326" y="350787"/>
            <a:ext cx="2123700" cy="348503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392f0ff9027_1_7"/>
          <p:cNvSpPr txBox="1"/>
          <p:nvPr/>
        </p:nvSpPr>
        <p:spPr>
          <a:xfrm>
            <a:off x="565700" y="1666075"/>
            <a:ext cx="2844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climat de Londres est très pluvieux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" name="Google Shape;220;g392f0ff9027_1_7"/>
          <p:cNvSpPr txBox="1"/>
          <p:nvPr/>
        </p:nvSpPr>
        <p:spPr>
          <a:xfrm>
            <a:off x="565700" y="4734413"/>
            <a:ext cx="2123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quand il pleut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1" name="Google Shape;221;g392f0ff9027_1_7"/>
          <p:cNvSpPr txBox="1"/>
          <p:nvPr/>
        </p:nvSpPr>
        <p:spPr>
          <a:xfrm>
            <a:off x="3887325" y="3123625"/>
            <a:ext cx="26541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2" name="Google Shape;222;g392f0ff9027_1_7"/>
          <p:cNvSpPr txBox="1"/>
          <p:nvPr/>
        </p:nvSpPr>
        <p:spPr>
          <a:xfrm>
            <a:off x="3820325" y="6301600"/>
            <a:ext cx="669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3" name="Google Shape;223;g392f0ff9027_1_7"/>
          <p:cNvSpPr txBox="1"/>
          <p:nvPr/>
        </p:nvSpPr>
        <p:spPr>
          <a:xfrm>
            <a:off x="3355400" y="5940850"/>
            <a:ext cx="8338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quand il  y a du brouillard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4" name="Google Shape;224;g392f0ff9027_1_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65389" y="350775"/>
            <a:ext cx="3924361" cy="203158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392f0ff9027_1_7"/>
          <p:cNvSpPr txBox="1"/>
          <p:nvPr/>
        </p:nvSpPr>
        <p:spPr>
          <a:xfrm>
            <a:off x="7865400" y="2479700"/>
            <a:ext cx="4339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 de l’Angleterre et ses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temperatures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6" name="Google Shape;226;g392f0ff9027_1_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34064" y="3499475"/>
            <a:ext cx="3707443" cy="2060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392f0ff9027_1_7"/>
          <p:cNvSpPr txBox="1"/>
          <p:nvPr/>
        </p:nvSpPr>
        <p:spPr>
          <a:xfrm>
            <a:off x="7914675" y="6125650"/>
            <a:ext cx="3252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Londres sous le soleil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8" name="Google Shape;228;g392f0ff9027_1_7"/>
          <p:cNvSpPr txBox="1"/>
          <p:nvPr/>
        </p:nvSpPr>
        <p:spPr>
          <a:xfrm>
            <a:off x="880554" y="476550"/>
            <a:ext cx="5573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" name="Google Shape;229;g392f0ff9027_1_7"/>
          <p:cNvSpPr txBox="1"/>
          <p:nvPr/>
        </p:nvSpPr>
        <p:spPr>
          <a:xfrm>
            <a:off x="472700" y="326850"/>
            <a:ext cx="3255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g392f0ff9027_1_7"/>
          <p:cNvSpPr txBox="1"/>
          <p:nvPr/>
        </p:nvSpPr>
        <p:spPr>
          <a:xfrm>
            <a:off x="472700" y="269350"/>
            <a:ext cx="21237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6 - La météo</a:t>
            </a:r>
            <a:endParaRPr sz="2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bfa246232f_1_0"/>
          <p:cNvSpPr txBox="1"/>
          <p:nvPr/>
        </p:nvSpPr>
        <p:spPr>
          <a:xfrm>
            <a:off x="1750750" y="725175"/>
            <a:ext cx="596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8- Les célébrités </a:t>
            </a:r>
            <a:endParaRPr sz="2000" b="1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6" name="Google Shape;236;g3bfa246232f_1_0"/>
          <p:cNvPicPr preferRelativeResize="0"/>
          <p:nvPr/>
        </p:nvPicPr>
        <p:blipFill rotWithShape="1">
          <a:blip r:embed="rId3">
            <a:alphaModFix/>
          </a:blip>
          <a:srcRect r="3475" b="10969"/>
          <a:stretch/>
        </p:blipFill>
        <p:spPr>
          <a:xfrm>
            <a:off x="8408850" y="797700"/>
            <a:ext cx="3072800" cy="4411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3bfa246232f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825" y="1926862"/>
            <a:ext cx="3374374" cy="337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3bfa246232f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9125" y="1926850"/>
            <a:ext cx="3374374" cy="337437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3bfa246232f_1_0"/>
          <p:cNvSpPr txBox="1"/>
          <p:nvPr/>
        </p:nvSpPr>
        <p:spPr>
          <a:xfrm>
            <a:off x="1800263" y="5770250"/>
            <a:ext cx="14295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Adele</a:t>
            </a:r>
            <a:endParaRPr sz="2000" b="1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0" name="Google Shape;240;g3bfa246232f_1_0"/>
          <p:cNvSpPr txBox="1"/>
          <p:nvPr/>
        </p:nvSpPr>
        <p:spPr>
          <a:xfrm>
            <a:off x="5368513" y="5770250"/>
            <a:ext cx="21756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Daniel Radcliffe</a:t>
            </a:r>
            <a:endParaRPr sz="2000" b="1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1" name="Google Shape;241;g3bfa246232f_1_0"/>
          <p:cNvSpPr txBox="1"/>
          <p:nvPr/>
        </p:nvSpPr>
        <p:spPr>
          <a:xfrm>
            <a:off x="8857438" y="5770250"/>
            <a:ext cx="21756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Spices Girls</a:t>
            </a:r>
            <a:endParaRPr sz="2000" b="1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ecteur">
  <a:themeElements>
    <a:clrScheme name="Secteur">
      <a:dk1>
        <a:srgbClr val="000000"/>
      </a:dk1>
      <a:lt1>
        <a:srgbClr val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221</Words>
  <Application>Microsoft Office PowerPoint</Application>
  <PresentationFormat>Grand écran</PresentationFormat>
  <Paragraphs>60</Paragraphs>
  <Slides>10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Plus Jakarta Sans</vt:lpstr>
      <vt:lpstr>Century Gothic</vt:lpstr>
      <vt:lpstr>Arial</vt:lpstr>
      <vt:lpstr>Noto Sans Symbols</vt:lpstr>
      <vt:lpstr>Secteur</vt:lpstr>
      <vt:lpstr>LONDRES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media</dc:creator>
  <cp:lastModifiedBy>guillaume diette</cp:lastModifiedBy>
  <cp:revision>4</cp:revision>
  <dcterms:created xsi:type="dcterms:W3CDTF">2026-01-10T14:09:17Z</dcterms:created>
  <dcterms:modified xsi:type="dcterms:W3CDTF">2026-03-25T19:24:36Z</dcterms:modified>
</cp:coreProperties>
</file>