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5"/>
  </p:notesMasterIdLst>
  <p:sldIdLst>
    <p:sldId id="256" r:id="rId2"/>
    <p:sldId id="257" r:id="rId3"/>
    <p:sldId id="258" r:id="rId4"/>
    <p:sldId id="269" r:id="rId5"/>
    <p:sldId id="259" r:id="rId6"/>
    <p:sldId id="261" r:id="rId7"/>
    <p:sldId id="262" r:id="rId8"/>
    <p:sldId id="263" r:id="rId9"/>
    <p:sldId id="268" r:id="rId10"/>
    <p:sldId id="265" r:id="rId11"/>
    <p:sldId id="266" r:id="rId12"/>
    <p:sldId id="264"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A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5" d="100"/>
          <a:sy n="75" d="100"/>
        </p:scale>
        <p:origin x="974"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81E65-17C3-419B-8627-C2201B1F610A}" type="datetimeFigureOut">
              <a:rPr lang="fr-FR" smtClean="0"/>
              <a:t>22/06/2024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529D7-6F94-439B-82F4-D4A3E0AB22BD}" type="slidenum">
              <a:rPr lang="fr-FR" smtClean="0"/>
              <a:t>‹N°›</a:t>
            </a:fld>
            <a:endParaRPr lang="fr-FR"/>
          </a:p>
        </p:txBody>
      </p:sp>
    </p:spTree>
    <p:extLst>
      <p:ext uri="{BB962C8B-B14F-4D97-AF65-F5344CB8AC3E}">
        <p14:creationId xmlns:p14="http://schemas.microsoft.com/office/powerpoint/2010/main" val="384915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3A5B5BF-4AC5-4677-823E-33AB5A4D9A73}" type="datetimeFigureOut">
              <a:rPr lang="fr-FR" smtClean="0"/>
              <a:t>22/06/2024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260401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3A5B5BF-4AC5-4677-823E-33AB5A4D9A73}" type="datetimeFigureOut">
              <a:rPr lang="fr-FR" smtClean="0"/>
              <a:t>22/06/2024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363413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3A5B5BF-4AC5-4677-823E-33AB5A4D9A73}" type="datetimeFigureOut">
              <a:rPr lang="fr-FR" smtClean="0"/>
              <a:t>22/06/2024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5D0DE-8B18-419A-A747-9E073D449F6B}"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5469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3A5B5BF-4AC5-4677-823E-33AB5A4D9A73}" type="datetimeFigureOut">
              <a:rPr lang="fr-FR" smtClean="0"/>
              <a:t>22/06/2024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2648915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3A5B5BF-4AC5-4677-823E-33AB5A4D9A73}" type="datetimeFigureOut">
              <a:rPr lang="fr-FR" smtClean="0"/>
              <a:t>22/06/2024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5D0DE-8B18-419A-A747-9E073D449F6B}"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840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3A5B5BF-4AC5-4677-823E-33AB5A4D9A73}" type="datetimeFigureOut">
              <a:rPr lang="fr-FR" smtClean="0"/>
              <a:t>22/06/2024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2665416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3A5B5BF-4AC5-4677-823E-33AB5A4D9A73}" type="datetimeFigureOut">
              <a:rPr lang="fr-FR" smtClean="0"/>
              <a:t>22/06/2024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1909968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3A5B5BF-4AC5-4677-823E-33AB5A4D9A73}" type="datetimeFigureOut">
              <a:rPr lang="fr-FR" smtClean="0"/>
              <a:t>22/06/2024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95588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3A5B5BF-4AC5-4677-823E-33AB5A4D9A73}" type="datetimeFigureOut">
              <a:rPr lang="fr-FR" smtClean="0"/>
              <a:t>22/06/2024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424741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3A5B5BF-4AC5-4677-823E-33AB5A4D9A73}" type="datetimeFigureOut">
              <a:rPr lang="fr-FR" smtClean="0"/>
              <a:t>22/06/2024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278052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3A5B5BF-4AC5-4677-823E-33AB5A4D9A73}" type="datetimeFigureOut">
              <a:rPr lang="fr-FR" smtClean="0"/>
              <a:t>22/06/2024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172409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3A5B5BF-4AC5-4677-823E-33AB5A4D9A73}" type="datetimeFigureOut">
              <a:rPr lang="fr-FR" smtClean="0"/>
              <a:t>22/06/2024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107632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3A5B5BF-4AC5-4677-823E-33AB5A4D9A73}" type="datetimeFigureOut">
              <a:rPr lang="fr-FR" smtClean="0"/>
              <a:t>22/06/2024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262159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5B5BF-4AC5-4677-823E-33AB5A4D9A73}" type="datetimeFigureOut">
              <a:rPr lang="fr-FR" smtClean="0"/>
              <a:t>22/06/2024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260555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3A5B5BF-4AC5-4677-823E-33AB5A4D9A73}" type="datetimeFigureOut">
              <a:rPr lang="fr-FR" smtClean="0"/>
              <a:t>22/06/2024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11528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3A5B5BF-4AC5-4677-823E-33AB5A4D9A73}" type="datetimeFigureOut">
              <a:rPr lang="fr-FR" smtClean="0"/>
              <a:t>22/06/2024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25D0DE-8B18-419A-A747-9E073D449F6B}" type="slidenum">
              <a:rPr lang="fr-FR" smtClean="0"/>
              <a:t>‹N°›</a:t>
            </a:fld>
            <a:endParaRPr lang="fr-FR"/>
          </a:p>
        </p:txBody>
      </p:sp>
    </p:spTree>
    <p:extLst>
      <p:ext uri="{BB962C8B-B14F-4D97-AF65-F5344CB8AC3E}">
        <p14:creationId xmlns:p14="http://schemas.microsoft.com/office/powerpoint/2010/main" val="135697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A5B5BF-4AC5-4677-823E-33AB5A4D9A73}" type="datetimeFigureOut">
              <a:rPr lang="fr-FR" smtClean="0"/>
              <a:t>22/06/2024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25D0DE-8B18-419A-A747-9E073D449F6B}" type="slidenum">
              <a:rPr lang="fr-FR" smtClean="0"/>
              <a:t>‹N°›</a:t>
            </a:fld>
            <a:endParaRPr lang="fr-FR"/>
          </a:p>
        </p:txBody>
      </p:sp>
    </p:spTree>
    <p:extLst>
      <p:ext uri="{BB962C8B-B14F-4D97-AF65-F5344CB8AC3E}">
        <p14:creationId xmlns:p14="http://schemas.microsoft.com/office/powerpoint/2010/main" val="89489266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fr/photo/884675"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C3B431-A6E3-77AA-1CB5-72A057A7630B}"/>
              </a:ext>
            </a:extLst>
          </p:cNvPr>
          <p:cNvSpPr>
            <a:spLocks noGrp="1"/>
          </p:cNvSpPr>
          <p:nvPr>
            <p:ph type="title"/>
          </p:nvPr>
        </p:nvSpPr>
        <p:spPr>
          <a:xfrm>
            <a:off x="677335" y="1931988"/>
            <a:ext cx="8596668" cy="2595460"/>
          </a:xfrm>
        </p:spPr>
        <p:txBody>
          <a:bodyPr>
            <a:normAutofit/>
          </a:bodyPr>
          <a:lstStyle/>
          <a:p>
            <a:r>
              <a:rPr lang="fr-FR" dirty="0"/>
              <a:t>LES CHIENS</a:t>
            </a:r>
          </a:p>
        </p:txBody>
      </p:sp>
      <p:sp>
        <p:nvSpPr>
          <p:cNvPr id="3" name="Sous-titre 2">
            <a:extLst>
              <a:ext uri="{FF2B5EF4-FFF2-40B4-BE49-F238E27FC236}">
                <a16:creationId xmlns:a16="http://schemas.microsoft.com/office/drawing/2014/main" id="{B2725F79-BF04-0C9F-6D54-F30C2F21686D}"/>
              </a:ext>
            </a:extLst>
          </p:cNvPr>
          <p:cNvSpPr>
            <a:spLocks noGrp="1"/>
          </p:cNvSpPr>
          <p:nvPr>
            <p:ph type="body" idx="1"/>
          </p:nvPr>
        </p:nvSpPr>
        <p:spPr>
          <a:xfrm>
            <a:off x="677335" y="4527448"/>
            <a:ext cx="8596668" cy="1513914"/>
          </a:xfrm>
        </p:spPr>
        <p:txBody>
          <a:bodyPr>
            <a:normAutofit/>
          </a:bodyPr>
          <a:lstStyle/>
          <a:p>
            <a:r>
              <a:rPr lang="fr-FR" dirty="0"/>
              <a:t>Clémence </a:t>
            </a:r>
          </a:p>
        </p:txBody>
      </p:sp>
      <p:pic>
        <p:nvPicPr>
          <p:cNvPr id="11" name="Image 10">
            <a:extLst>
              <a:ext uri="{FF2B5EF4-FFF2-40B4-BE49-F238E27FC236}">
                <a16:creationId xmlns:a16="http://schemas.microsoft.com/office/drawing/2014/main" id="{3DEDDAEA-84A9-4FC2-F9C8-1885CDACCD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36264" y="1388962"/>
            <a:ext cx="4540171" cy="3026780"/>
          </a:xfrm>
          <a:prstGeom prst="rect">
            <a:avLst/>
          </a:prstGeom>
        </p:spPr>
      </p:pic>
    </p:spTree>
    <p:extLst>
      <p:ext uri="{BB962C8B-B14F-4D97-AF65-F5344CB8AC3E}">
        <p14:creationId xmlns:p14="http://schemas.microsoft.com/office/powerpoint/2010/main" val="397175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F55603C-2A1C-F906-29DE-A209BAADE8E3}"/>
              </a:ext>
            </a:extLst>
          </p:cNvPr>
          <p:cNvSpPr txBox="1"/>
          <p:nvPr/>
        </p:nvSpPr>
        <p:spPr>
          <a:xfrm>
            <a:off x="1018094" y="282805"/>
            <a:ext cx="4015819" cy="584775"/>
          </a:xfrm>
          <a:prstGeom prst="rect">
            <a:avLst/>
          </a:prstGeom>
          <a:noFill/>
        </p:spPr>
        <p:txBody>
          <a:bodyPr wrap="square" rtlCol="0">
            <a:spAutoFit/>
          </a:bodyPr>
          <a:lstStyle/>
          <a:p>
            <a:r>
              <a:rPr lang="fr-FR" sz="3200" dirty="0"/>
              <a:t>Races</a:t>
            </a:r>
          </a:p>
        </p:txBody>
      </p:sp>
      <p:pic>
        <p:nvPicPr>
          <p:cNvPr id="4" name="Image 3">
            <a:extLst>
              <a:ext uri="{FF2B5EF4-FFF2-40B4-BE49-F238E27FC236}">
                <a16:creationId xmlns:a16="http://schemas.microsoft.com/office/drawing/2014/main" id="{8D6BEA39-B3D6-0B3D-62B8-4C3F969C4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906" y="216816"/>
            <a:ext cx="4851974" cy="6424367"/>
          </a:xfrm>
          <a:prstGeom prst="rect">
            <a:avLst/>
          </a:prstGeom>
        </p:spPr>
      </p:pic>
    </p:spTree>
    <p:extLst>
      <p:ext uri="{BB962C8B-B14F-4D97-AF65-F5344CB8AC3E}">
        <p14:creationId xmlns:p14="http://schemas.microsoft.com/office/powerpoint/2010/main" val="106284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E28B890-6EDD-2FB1-C623-AAC2248CB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224" y="407709"/>
            <a:ext cx="5571241" cy="6287678"/>
          </a:xfrm>
          <a:prstGeom prst="rect">
            <a:avLst/>
          </a:prstGeom>
        </p:spPr>
      </p:pic>
    </p:spTree>
    <p:extLst>
      <p:ext uri="{BB962C8B-B14F-4D97-AF65-F5344CB8AC3E}">
        <p14:creationId xmlns:p14="http://schemas.microsoft.com/office/powerpoint/2010/main" val="900224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55F851F-AA04-72B7-BEB1-6CB0371C3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054" y="242887"/>
            <a:ext cx="4854804" cy="6372225"/>
          </a:xfrm>
          <a:prstGeom prst="rect">
            <a:avLst/>
          </a:prstGeom>
        </p:spPr>
      </p:pic>
    </p:spTree>
    <p:extLst>
      <p:ext uri="{BB962C8B-B14F-4D97-AF65-F5344CB8AC3E}">
        <p14:creationId xmlns:p14="http://schemas.microsoft.com/office/powerpoint/2010/main" val="214436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41C8C6E-A518-4D1D-0100-87025FEA98B4}"/>
              </a:ext>
            </a:extLst>
          </p:cNvPr>
          <p:cNvSpPr txBox="1"/>
          <p:nvPr/>
        </p:nvSpPr>
        <p:spPr>
          <a:xfrm>
            <a:off x="2224726" y="2271860"/>
            <a:ext cx="6023728" cy="1754326"/>
          </a:xfrm>
          <a:prstGeom prst="rect">
            <a:avLst/>
          </a:prstGeom>
          <a:noFill/>
        </p:spPr>
        <p:txBody>
          <a:bodyPr wrap="square" rtlCol="0">
            <a:spAutoFit/>
          </a:bodyPr>
          <a:lstStyle/>
          <a:p>
            <a:pPr algn="ctr"/>
            <a:r>
              <a:rPr lang="fr-FR" sz="5400" dirty="0">
                <a:latin typeface="Comic Sans MS" panose="030F0702030302020204" pitchFamily="66" charset="0"/>
              </a:rPr>
              <a:t>Merci de m’avoir écoutée</a:t>
            </a:r>
          </a:p>
        </p:txBody>
      </p:sp>
    </p:spTree>
    <p:extLst>
      <p:ext uri="{BB962C8B-B14F-4D97-AF65-F5344CB8AC3E}">
        <p14:creationId xmlns:p14="http://schemas.microsoft.com/office/powerpoint/2010/main" val="228407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D2230A2-8258-7FE7-4E43-A5651A1E588C}"/>
              </a:ext>
            </a:extLst>
          </p:cNvPr>
          <p:cNvSpPr txBox="1"/>
          <p:nvPr/>
        </p:nvSpPr>
        <p:spPr>
          <a:xfrm>
            <a:off x="772997" y="620687"/>
            <a:ext cx="8560493" cy="6001643"/>
          </a:xfrm>
          <a:prstGeom prst="rect">
            <a:avLst/>
          </a:prstGeom>
          <a:noFill/>
        </p:spPr>
        <p:txBody>
          <a:bodyPr wrap="square" rtlCol="0">
            <a:spAutoFit/>
          </a:bodyPr>
          <a:lstStyle/>
          <a:p>
            <a:r>
              <a:rPr lang="fr-FR" sz="6000" b="1" dirty="0"/>
              <a:t>SOMMAIRE</a:t>
            </a:r>
          </a:p>
          <a:p>
            <a:endParaRPr lang="fr-FR" sz="3600" dirty="0"/>
          </a:p>
          <a:p>
            <a:r>
              <a:rPr lang="fr-FR" sz="3600" dirty="0"/>
              <a:t>Caractéristiques du chien</a:t>
            </a:r>
          </a:p>
          <a:p>
            <a:r>
              <a:rPr lang="fr-FR" sz="3600" dirty="0"/>
              <a:t>L’anatomie du chien</a:t>
            </a:r>
          </a:p>
          <a:p>
            <a:r>
              <a:rPr lang="fr-FR" sz="3600" dirty="0"/>
              <a:t>Alimentation du chien</a:t>
            </a:r>
          </a:p>
          <a:p>
            <a:r>
              <a:rPr lang="fr-FR" sz="3600" dirty="0"/>
              <a:t>Reproduction du chien</a:t>
            </a:r>
          </a:p>
          <a:p>
            <a:r>
              <a:rPr lang="fr-FR" sz="3600" dirty="0"/>
              <a:t>Mode de vie et comportement</a:t>
            </a:r>
          </a:p>
          <a:p>
            <a:r>
              <a:rPr lang="fr-FR" sz="3600" dirty="0"/>
              <a:t>Métiers des chiens</a:t>
            </a:r>
          </a:p>
          <a:p>
            <a:r>
              <a:rPr lang="fr-FR" sz="3600" dirty="0"/>
              <a:t>Matériel de balade</a:t>
            </a:r>
          </a:p>
          <a:p>
            <a:r>
              <a:rPr lang="fr-FR" sz="3600" dirty="0"/>
              <a:t>Races</a:t>
            </a:r>
          </a:p>
        </p:txBody>
      </p:sp>
    </p:spTree>
    <p:extLst>
      <p:ext uri="{BB962C8B-B14F-4D97-AF65-F5344CB8AC3E}">
        <p14:creationId xmlns:p14="http://schemas.microsoft.com/office/powerpoint/2010/main" val="156479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n haut : un chien de course À gauche : un chien militaire Au milieu à droite : un chien d'assistance En bas à droite : des chiens de traîneau">
            <a:extLst>
              <a:ext uri="{FF2B5EF4-FFF2-40B4-BE49-F238E27FC236}">
                <a16:creationId xmlns:a16="http://schemas.microsoft.com/office/drawing/2014/main" id="{F2CE2DAC-9043-3C58-29E7-67DA37F41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613" y="919162"/>
            <a:ext cx="3919478" cy="378229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85A2B7A-0D4F-89CE-9E89-1E5C9353093E}"/>
              </a:ext>
            </a:extLst>
          </p:cNvPr>
          <p:cNvSpPr txBox="1"/>
          <p:nvPr/>
        </p:nvSpPr>
        <p:spPr>
          <a:xfrm>
            <a:off x="555585" y="1271347"/>
            <a:ext cx="4583574" cy="4524315"/>
          </a:xfrm>
          <a:prstGeom prst="rect">
            <a:avLst/>
          </a:prstGeom>
          <a:noFill/>
        </p:spPr>
        <p:txBody>
          <a:bodyPr wrap="square" rtlCol="0">
            <a:spAutoFit/>
          </a:bodyPr>
          <a:lstStyle/>
          <a:p>
            <a:r>
              <a:rPr lang="fr-FR" u="sng" dirty="0"/>
              <a:t>Nom(s) commun(s)</a:t>
            </a:r>
            <a:r>
              <a:rPr lang="fr-FR" dirty="0"/>
              <a:t>: Chien</a:t>
            </a:r>
          </a:p>
          <a:p>
            <a:endParaRPr lang="fr-FR" dirty="0"/>
          </a:p>
          <a:p>
            <a:r>
              <a:rPr lang="fr-FR" u="sng" dirty="0"/>
              <a:t>Nom scientifique</a:t>
            </a:r>
            <a:r>
              <a:rPr lang="fr-FR" dirty="0"/>
              <a:t>:	Canis lupus </a:t>
            </a:r>
            <a:r>
              <a:rPr lang="fr-FR" dirty="0" err="1"/>
              <a:t>familiaris</a:t>
            </a:r>
            <a:endParaRPr lang="fr-FR" dirty="0"/>
          </a:p>
          <a:p>
            <a:endParaRPr lang="fr-FR" dirty="0"/>
          </a:p>
          <a:p>
            <a:r>
              <a:rPr lang="fr-FR" u="sng" dirty="0"/>
              <a:t>Classification</a:t>
            </a:r>
            <a:r>
              <a:rPr lang="fr-FR" dirty="0"/>
              <a:t>: Famille des canidés</a:t>
            </a:r>
          </a:p>
          <a:p>
            <a:endParaRPr lang="fr-FR" dirty="0"/>
          </a:p>
          <a:p>
            <a:r>
              <a:rPr lang="fr-FR" u="sng" dirty="0"/>
              <a:t>Taille</a:t>
            </a:r>
            <a:r>
              <a:rPr lang="fr-FR" dirty="0"/>
              <a:t>: 20 à 80 cm (dépend des races)</a:t>
            </a:r>
          </a:p>
          <a:p>
            <a:endParaRPr lang="fr-FR" dirty="0"/>
          </a:p>
          <a:p>
            <a:r>
              <a:rPr lang="fr-FR" u="sng" dirty="0"/>
              <a:t>Poids</a:t>
            </a:r>
            <a:r>
              <a:rPr lang="fr-FR" dirty="0"/>
              <a:t>: 1 à 130 kg (dépend des races)</a:t>
            </a:r>
          </a:p>
          <a:p>
            <a:endParaRPr lang="fr-FR" dirty="0"/>
          </a:p>
          <a:p>
            <a:r>
              <a:rPr lang="fr-FR" u="sng" dirty="0"/>
              <a:t>Longévité</a:t>
            </a:r>
            <a:r>
              <a:rPr lang="fr-FR" dirty="0"/>
              <a:t>: 10 à 20 ans (dépend des races)</a:t>
            </a:r>
          </a:p>
          <a:p>
            <a:endParaRPr lang="fr-FR" dirty="0"/>
          </a:p>
          <a:p>
            <a:r>
              <a:rPr lang="fr-FR" u="sng" dirty="0"/>
              <a:t>Reproduction</a:t>
            </a:r>
            <a:r>
              <a:rPr lang="fr-FR" dirty="0"/>
              <a:t>	: 4 à 12 chiots (dépend des races)</a:t>
            </a:r>
          </a:p>
          <a:p>
            <a:endParaRPr lang="fr-FR" dirty="0"/>
          </a:p>
          <a:p>
            <a:r>
              <a:rPr lang="fr-FR" u="sng" dirty="0"/>
              <a:t>Régime alimentaire</a:t>
            </a:r>
            <a:r>
              <a:rPr lang="fr-FR" dirty="0"/>
              <a:t>: Carnivore</a:t>
            </a:r>
          </a:p>
        </p:txBody>
      </p:sp>
      <p:sp>
        <p:nvSpPr>
          <p:cNvPr id="8" name="ZoneTexte 7">
            <a:extLst>
              <a:ext uri="{FF2B5EF4-FFF2-40B4-BE49-F238E27FC236}">
                <a16:creationId xmlns:a16="http://schemas.microsoft.com/office/drawing/2014/main" id="{F9E57892-C2C6-101B-5742-C88BE41EC006}"/>
              </a:ext>
            </a:extLst>
          </p:cNvPr>
          <p:cNvSpPr txBox="1"/>
          <p:nvPr/>
        </p:nvSpPr>
        <p:spPr>
          <a:xfrm>
            <a:off x="555585" y="439029"/>
            <a:ext cx="5220182" cy="584775"/>
          </a:xfrm>
          <a:prstGeom prst="rect">
            <a:avLst/>
          </a:prstGeom>
          <a:noFill/>
        </p:spPr>
        <p:txBody>
          <a:bodyPr wrap="square" rtlCol="0">
            <a:spAutoFit/>
          </a:bodyPr>
          <a:lstStyle/>
          <a:p>
            <a:r>
              <a:rPr lang="fr-FR" sz="3200" dirty="0"/>
              <a:t>Caractéristiques du chien</a:t>
            </a:r>
          </a:p>
        </p:txBody>
      </p:sp>
      <p:sp>
        <p:nvSpPr>
          <p:cNvPr id="9" name="ZoneTexte 8">
            <a:extLst>
              <a:ext uri="{FF2B5EF4-FFF2-40B4-BE49-F238E27FC236}">
                <a16:creationId xmlns:a16="http://schemas.microsoft.com/office/drawing/2014/main" id="{A3CB3BE1-8DAF-B325-F8DD-00E622FDCA71}"/>
              </a:ext>
            </a:extLst>
          </p:cNvPr>
          <p:cNvSpPr txBox="1"/>
          <p:nvPr/>
        </p:nvSpPr>
        <p:spPr>
          <a:xfrm>
            <a:off x="5548613" y="4918499"/>
            <a:ext cx="4301443" cy="1077218"/>
          </a:xfrm>
          <a:prstGeom prst="rect">
            <a:avLst/>
          </a:prstGeom>
          <a:noFill/>
        </p:spPr>
        <p:txBody>
          <a:bodyPr wrap="square" rtlCol="0">
            <a:spAutoFit/>
          </a:bodyPr>
          <a:lstStyle/>
          <a:p>
            <a:r>
              <a:rPr lang="fr-FR" sz="1600" dirty="0"/>
              <a:t>En haut : un chien de course</a:t>
            </a:r>
          </a:p>
          <a:p>
            <a:r>
              <a:rPr lang="fr-FR" sz="1600" dirty="0"/>
              <a:t>À gauche : un chien militaire</a:t>
            </a:r>
          </a:p>
          <a:p>
            <a:r>
              <a:rPr lang="fr-FR" sz="1600" dirty="0"/>
              <a:t>Au milieu à droite : un chien d'assistance</a:t>
            </a:r>
          </a:p>
          <a:p>
            <a:r>
              <a:rPr lang="fr-FR" sz="1600" dirty="0"/>
              <a:t>En bas à droite : des chiens de traîneau</a:t>
            </a:r>
          </a:p>
        </p:txBody>
      </p:sp>
    </p:spTree>
    <p:extLst>
      <p:ext uri="{BB962C8B-B14F-4D97-AF65-F5344CB8AC3E}">
        <p14:creationId xmlns:p14="http://schemas.microsoft.com/office/powerpoint/2010/main" val="241446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2258EDD-0C7A-7149-5B17-F10BA35C04B9}"/>
              </a:ext>
            </a:extLst>
          </p:cNvPr>
          <p:cNvSpPr txBox="1"/>
          <p:nvPr/>
        </p:nvSpPr>
        <p:spPr>
          <a:xfrm>
            <a:off x="735291" y="141402"/>
            <a:ext cx="4920791" cy="584775"/>
          </a:xfrm>
          <a:prstGeom prst="rect">
            <a:avLst/>
          </a:prstGeom>
          <a:noFill/>
        </p:spPr>
        <p:txBody>
          <a:bodyPr wrap="square" rtlCol="0">
            <a:spAutoFit/>
          </a:bodyPr>
          <a:lstStyle/>
          <a:p>
            <a:r>
              <a:rPr lang="fr-FR" sz="3200" dirty="0"/>
              <a:t>L'anatomie du chien</a:t>
            </a:r>
          </a:p>
        </p:txBody>
      </p:sp>
      <p:pic>
        <p:nvPicPr>
          <p:cNvPr id="4" name="Image 3">
            <a:extLst>
              <a:ext uri="{FF2B5EF4-FFF2-40B4-BE49-F238E27FC236}">
                <a16:creationId xmlns:a16="http://schemas.microsoft.com/office/drawing/2014/main" id="{061C3A3D-5463-3BFE-865B-3D6B219D4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 y="1064891"/>
            <a:ext cx="6309360" cy="5526999"/>
          </a:xfrm>
          <a:prstGeom prst="rect">
            <a:avLst/>
          </a:prstGeom>
        </p:spPr>
      </p:pic>
    </p:spTree>
    <p:extLst>
      <p:ext uri="{BB962C8B-B14F-4D97-AF65-F5344CB8AC3E}">
        <p14:creationId xmlns:p14="http://schemas.microsoft.com/office/powerpoint/2010/main" val="209131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5260F4C-32A9-AE22-F63E-2C66DEBD87EC}"/>
              </a:ext>
            </a:extLst>
          </p:cNvPr>
          <p:cNvSpPr txBox="1"/>
          <p:nvPr/>
        </p:nvSpPr>
        <p:spPr>
          <a:xfrm>
            <a:off x="625033" y="451414"/>
            <a:ext cx="7824486" cy="584775"/>
          </a:xfrm>
          <a:prstGeom prst="rect">
            <a:avLst/>
          </a:prstGeom>
          <a:noFill/>
        </p:spPr>
        <p:txBody>
          <a:bodyPr wrap="square" rtlCol="0">
            <a:spAutoFit/>
          </a:bodyPr>
          <a:lstStyle/>
          <a:p>
            <a:r>
              <a:rPr lang="fr-FR" sz="3200" dirty="0"/>
              <a:t>Alimentation</a:t>
            </a:r>
            <a:r>
              <a:rPr lang="fr-FR" dirty="0"/>
              <a:t> </a:t>
            </a:r>
            <a:r>
              <a:rPr lang="fr-FR" sz="3200" dirty="0"/>
              <a:t>du chien</a:t>
            </a:r>
          </a:p>
        </p:txBody>
      </p:sp>
      <p:sp>
        <p:nvSpPr>
          <p:cNvPr id="3" name="ZoneTexte 2">
            <a:extLst>
              <a:ext uri="{FF2B5EF4-FFF2-40B4-BE49-F238E27FC236}">
                <a16:creationId xmlns:a16="http://schemas.microsoft.com/office/drawing/2014/main" id="{0BDE513E-88F5-4A3B-3867-D696F2191551}"/>
              </a:ext>
            </a:extLst>
          </p:cNvPr>
          <p:cNvSpPr txBox="1"/>
          <p:nvPr/>
        </p:nvSpPr>
        <p:spPr>
          <a:xfrm>
            <a:off x="729205" y="1263055"/>
            <a:ext cx="7720314" cy="5262979"/>
          </a:xfrm>
          <a:prstGeom prst="rect">
            <a:avLst/>
          </a:prstGeom>
          <a:noFill/>
        </p:spPr>
        <p:txBody>
          <a:bodyPr wrap="square" rtlCol="0">
            <a:spAutoFit/>
          </a:bodyPr>
          <a:lstStyle/>
          <a:p>
            <a:r>
              <a:rPr lang="fr-FR" sz="1600" u="sng" dirty="0"/>
              <a:t>Nourriture recommandée</a:t>
            </a:r>
            <a:r>
              <a:rPr lang="fr-FR" sz="1600" dirty="0"/>
              <a:t>:</a:t>
            </a:r>
          </a:p>
          <a:p>
            <a:r>
              <a:rPr lang="fr-FR" sz="1600" dirty="0"/>
              <a:t>Habituellement, un chien mange des croquettes conçues pour eux, qui contiennent tous les nutriments nécessaires au quotidien. Cependant, ils peuvent également grignoter des os, ou d'autres types d'aliments pour chien. Un chien peut être habitué à manger des aliments pour les humains, cela dépend de sa race.</a:t>
            </a:r>
          </a:p>
          <a:p>
            <a:endParaRPr lang="fr-FR" sz="1600" dirty="0"/>
          </a:p>
          <a:p>
            <a:r>
              <a:rPr lang="fr-FR" sz="1600" dirty="0"/>
              <a:t>Certains éleveurs ou propriétaires de chiens préfèrent préparer </a:t>
            </a:r>
            <a:r>
              <a:rPr lang="fr-FR" sz="1600" dirty="0" err="1"/>
              <a:t>eux-même</a:t>
            </a:r>
            <a:r>
              <a:rPr lang="fr-FR" sz="1600" dirty="0"/>
              <a:t> des repas à base de viande, d'os crus et d'autres ingrédients.</a:t>
            </a:r>
          </a:p>
          <a:p>
            <a:endParaRPr lang="fr-FR" sz="1600" dirty="0"/>
          </a:p>
          <a:p>
            <a:r>
              <a:rPr lang="fr-FR" sz="1600" u="sng" dirty="0"/>
              <a:t>Aliments dangereux</a:t>
            </a:r>
            <a:r>
              <a:rPr lang="fr-FR" sz="1600" dirty="0"/>
              <a:t>:</a:t>
            </a:r>
          </a:p>
          <a:p>
            <a:r>
              <a:rPr lang="fr-FR" sz="1600" dirty="0"/>
              <a:t>Le chocolat est très dangereux pour le chien car il contient une substance, la théobromine, qui est mortelle à raison de 100~150 mg par kilo. Ainsi, pour un yorkshire de 3 kg, la dose mortelle est de 20 g ; pour un colley de 25 kg, ce sera 150 g, etc.</a:t>
            </a:r>
          </a:p>
          <a:p>
            <a:endParaRPr lang="fr-FR" sz="1600" dirty="0"/>
          </a:p>
          <a:p>
            <a:r>
              <a:rPr lang="fr-FR" sz="1600" dirty="0"/>
              <a:t>Certains chiens mangent la même nourriture que les êtres humains. Certains vétérinaires ont cependant indiqué que cela pouvait être mauvais pour leur organisme. Il faut donc y faire très attention, (notamment ne pas leur donner de petits os pointus ni des os de poulets).</a:t>
            </a:r>
          </a:p>
          <a:p>
            <a:endParaRPr lang="fr-FR" sz="1600" dirty="0"/>
          </a:p>
        </p:txBody>
      </p:sp>
      <p:pic>
        <p:nvPicPr>
          <p:cNvPr id="2050" name="Picture 2" descr="Recette de croquettes pour chien et chat fait maison">
            <a:extLst>
              <a:ext uri="{FF2B5EF4-FFF2-40B4-BE49-F238E27FC236}">
                <a16:creationId xmlns:a16="http://schemas.microsoft.com/office/drawing/2014/main" id="{251FAB52-15B2-EEF6-87CB-43D9B1B3A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703" y="2673752"/>
            <a:ext cx="3191526" cy="201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09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B8BF55D-A460-9FB3-9695-764BDEEA41CD}"/>
              </a:ext>
            </a:extLst>
          </p:cNvPr>
          <p:cNvSpPr txBox="1"/>
          <p:nvPr/>
        </p:nvSpPr>
        <p:spPr>
          <a:xfrm>
            <a:off x="763929" y="510884"/>
            <a:ext cx="4386805" cy="584775"/>
          </a:xfrm>
          <a:prstGeom prst="rect">
            <a:avLst/>
          </a:prstGeom>
          <a:noFill/>
        </p:spPr>
        <p:txBody>
          <a:bodyPr wrap="square" rtlCol="0">
            <a:spAutoFit/>
          </a:bodyPr>
          <a:lstStyle/>
          <a:p>
            <a:r>
              <a:rPr lang="fr-FR" sz="3200" dirty="0"/>
              <a:t>Reproduction</a:t>
            </a:r>
            <a:r>
              <a:rPr lang="fr-FR" dirty="0"/>
              <a:t> </a:t>
            </a:r>
            <a:r>
              <a:rPr lang="fr-FR" sz="3200" dirty="0"/>
              <a:t>du</a:t>
            </a:r>
            <a:r>
              <a:rPr lang="fr-FR" dirty="0"/>
              <a:t> </a:t>
            </a:r>
            <a:r>
              <a:rPr lang="fr-FR" sz="3200" dirty="0"/>
              <a:t>chien</a:t>
            </a:r>
          </a:p>
        </p:txBody>
      </p:sp>
      <p:sp>
        <p:nvSpPr>
          <p:cNvPr id="6" name="ZoneTexte 5">
            <a:extLst>
              <a:ext uri="{FF2B5EF4-FFF2-40B4-BE49-F238E27FC236}">
                <a16:creationId xmlns:a16="http://schemas.microsoft.com/office/drawing/2014/main" id="{02DDB90D-7F35-6F87-D880-0E5AE9EF55B2}"/>
              </a:ext>
            </a:extLst>
          </p:cNvPr>
          <p:cNvSpPr txBox="1"/>
          <p:nvPr/>
        </p:nvSpPr>
        <p:spPr>
          <a:xfrm>
            <a:off x="763929" y="1238364"/>
            <a:ext cx="8380071" cy="4524315"/>
          </a:xfrm>
          <a:prstGeom prst="rect">
            <a:avLst/>
          </a:prstGeom>
          <a:noFill/>
        </p:spPr>
        <p:txBody>
          <a:bodyPr wrap="square" rtlCol="0">
            <a:spAutoFit/>
          </a:bodyPr>
          <a:lstStyle/>
          <a:p>
            <a:r>
              <a:rPr lang="fr-FR" sz="1600" dirty="0"/>
              <a:t>Comme chez l'être humain, il existe un ensemble de changements qui rendent le chien capable de se reproduire.</a:t>
            </a:r>
          </a:p>
          <a:p>
            <a:endParaRPr lang="fr-FR" sz="1600" dirty="0"/>
          </a:p>
          <a:p>
            <a:r>
              <a:rPr lang="fr-FR" sz="1600" dirty="0"/>
              <a:t>Pour la chienne, la puberté intervient en moyenne vers 8-10 mois, mais est plus précoce chez les races de petite taille (à partir de 6 mois) et plus tardive chez les races de grande taille (jusqu'à 18 mois).</a:t>
            </a:r>
          </a:p>
          <a:p>
            <a:endParaRPr lang="fr-FR" sz="1600" dirty="0"/>
          </a:p>
          <a:p>
            <a:r>
              <a:rPr lang="fr-FR" sz="1600" dirty="0"/>
              <a:t>La chienne n'est féconde qu'à certaines périodes. Mais contrairement à la femme, elle peut se reproduire jusqu'à la fin de sa vie (pas de ménopause).</a:t>
            </a:r>
          </a:p>
          <a:p>
            <a:endParaRPr lang="fr-FR" sz="1600" dirty="0"/>
          </a:p>
          <a:p>
            <a:r>
              <a:rPr lang="fr-FR" sz="1600" dirty="0"/>
              <a:t>Les périodes de fécondité se situent quand elle est en « chaleurs ». Ces chaleurs reviennent en moyenne tous les 7 mois (selon les races) et durent à peu près trois semaines.</a:t>
            </a:r>
          </a:p>
          <a:p>
            <a:endParaRPr lang="fr-FR" sz="1600" dirty="0"/>
          </a:p>
          <a:p>
            <a:r>
              <a:rPr lang="fr-FR" sz="1600" dirty="0"/>
              <a:t>Les saillies (l’accouplement) doivent se produire deux jours après l'ovulation, soit environ vers le 10e-12e jour après le début des chaleurs. Les chiots naissent entre 59 et 67 jours après : soit environ deux mois.</a:t>
            </a:r>
          </a:p>
          <a:p>
            <a:endParaRPr lang="fr-FR" sz="1600" dirty="0"/>
          </a:p>
        </p:txBody>
      </p:sp>
    </p:spTree>
    <p:extLst>
      <p:ext uri="{BB962C8B-B14F-4D97-AF65-F5344CB8AC3E}">
        <p14:creationId xmlns:p14="http://schemas.microsoft.com/office/powerpoint/2010/main" val="219923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DF98BD2-BAE5-4B0B-CF43-2BD31ADCD8E1}"/>
              </a:ext>
            </a:extLst>
          </p:cNvPr>
          <p:cNvSpPr txBox="1"/>
          <p:nvPr/>
        </p:nvSpPr>
        <p:spPr>
          <a:xfrm>
            <a:off x="648182" y="509286"/>
            <a:ext cx="6921661" cy="584775"/>
          </a:xfrm>
          <a:prstGeom prst="rect">
            <a:avLst/>
          </a:prstGeom>
          <a:noFill/>
        </p:spPr>
        <p:txBody>
          <a:bodyPr wrap="square" rtlCol="0">
            <a:spAutoFit/>
          </a:bodyPr>
          <a:lstStyle/>
          <a:p>
            <a:r>
              <a:rPr lang="fr-FR" sz="3200" dirty="0"/>
              <a:t>Mode de vie et comportement</a:t>
            </a:r>
          </a:p>
        </p:txBody>
      </p:sp>
      <p:sp>
        <p:nvSpPr>
          <p:cNvPr id="3" name="ZoneTexte 2">
            <a:extLst>
              <a:ext uri="{FF2B5EF4-FFF2-40B4-BE49-F238E27FC236}">
                <a16:creationId xmlns:a16="http://schemas.microsoft.com/office/drawing/2014/main" id="{C55F35D5-EC5E-F996-5411-8A545B5BEEA6}"/>
              </a:ext>
            </a:extLst>
          </p:cNvPr>
          <p:cNvSpPr txBox="1"/>
          <p:nvPr/>
        </p:nvSpPr>
        <p:spPr>
          <a:xfrm>
            <a:off x="729205" y="1423686"/>
            <a:ext cx="7164729" cy="4524315"/>
          </a:xfrm>
          <a:prstGeom prst="rect">
            <a:avLst/>
          </a:prstGeom>
          <a:noFill/>
        </p:spPr>
        <p:txBody>
          <a:bodyPr wrap="square" rtlCol="0">
            <a:spAutoFit/>
          </a:bodyPr>
          <a:lstStyle/>
          <a:p>
            <a:r>
              <a:rPr lang="fr-FR" sz="1600" u="sng" dirty="0"/>
              <a:t>Langage</a:t>
            </a:r>
            <a:r>
              <a:rPr lang="fr-FR" sz="1600" dirty="0"/>
              <a:t>:</a:t>
            </a:r>
          </a:p>
          <a:p>
            <a:r>
              <a:rPr lang="fr-FR" sz="1600" dirty="0"/>
              <a:t>Pour s'exprimer, en général, il aboie — c'est-à-dire qu'il émet un son bref et souvent par saccades. </a:t>
            </a:r>
          </a:p>
          <a:p>
            <a:r>
              <a:rPr lang="fr-FR" sz="1600" dirty="0"/>
              <a:t>Ses aboiements peuvent varier selon la taille ou l'âge : il glapit (petits chiens), jappe (jeunes chiens), etc.</a:t>
            </a:r>
          </a:p>
          <a:p>
            <a:r>
              <a:rPr lang="fr-FR" sz="1600" dirty="0"/>
              <a:t>Il gronde en signe de menace, avec les babines fréquemment retroussées. Et parfois, il hurle (peut-être de douleur, de colère ou de plainte).</a:t>
            </a:r>
          </a:p>
          <a:p>
            <a:endParaRPr lang="fr-FR" sz="1600" dirty="0"/>
          </a:p>
          <a:p>
            <a:r>
              <a:rPr lang="fr-FR" sz="1600" u="sng" dirty="0"/>
              <a:t>Communication entre eux</a:t>
            </a:r>
            <a:r>
              <a:rPr lang="fr-FR" sz="1600" dirty="0"/>
              <a:t>:</a:t>
            </a:r>
          </a:p>
          <a:p>
            <a:r>
              <a:rPr lang="fr-FR" sz="1600" dirty="0"/>
              <a:t>Les chiens communiquent entre eux avec leur queue, leurs aboiements, leurs grognements, et leurs sens.</a:t>
            </a:r>
          </a:p>
          <a:p>
            <a:endParaRPr lang="fr-FR" sz="1600" dirty="0"/>
          </a:p>
          <a:p>
            <a:r>
              <a:rPr lang="fr-FR" sz="1600" u="sng" dirty="0"/>
              <a:t>Relation à l’homme</a:t>
            </a:r>
            <a:r>
              <a:rPr lang="fr-FR" sz="1600" dirty="0"/>
              <a:t>:</a:t>
            </a:r>
          </a:p>
          <a:p>
            <a:r>
              <a:rPr lang="fr-FR" sz="1600" dirty="0"/>
              <a:t>Les chiens ont des sentiments pour l'homme. </a:t>
            </a:r>
          </a:p>
          <a:p>
            <a:r>
              <a:rPr lang="fr-FR" sz="1600" dirty="0"/>
              <a:t>Exemple : quand ils aboient, ils sont en colère ; quand ils baissent les oreilles, c'est qu'ils ont peur ; et quand ils remuent la queue vers la droite, c'est qu'ils sont joyeux, tandis que s'ils la remuent vers la gauche, c'est qu'ils sont sûrement stressés.</a:t>
            </a:r>
          </a:p>
        </p:txBody>
      </p:sp>
      <p:pic>
        <p:nvPicPr>
          <p:cNvPr id="4" name="Image 3">
            <a:extLst>
              <a:ext uri="{FF2B5EF4-FFF2-40B4-BE49-F238E27FC236}">
                <a16:creationId xmlns:a16="http://schemas.microsoft.com/office/drawing/2014/main" id="{6D059CEB-8764-8857-B052-CA916D4CC273}"/>
              </a:ext>
            </a:extLst>
          </p:cNvPr>
          <p:cNvPicPr>
            <a:picLocks noChangeAspect="1"/>
          </p:cNvPicPr>
          <p:nvPr/>
        </p:nvPicPr>
        <p:blipFill>
          <a:blip r:embed="rId2"/>
          <a:stretch>
            <a:fillRect/>
          </a:stretch>
        </p:blipFill>
        <p:spPr>
          <a:xfrm>
            <a:off x="8715737" y="4577428"/>
            <a:ext cx="2939969" cy="2062366"/>
          </a:xfrm>
          <a:prstGeom prst="rect">
            <a:avLst/>
          </a:prstGeom>
        </p:spPr>
      </p:pic>
      <p:pic>
        <p:nvPicPr>
          <p:cNvPr id="5" name="Image 4">
            <a:extLst>
              <a:ext uri="{FF2B5EF4-FFF2-40B4-BE49-F238E27FC236}">
                <a16:creationId xmlns:a16="http://schemas.microsoft.com/office/drawing/2014/main" id="{EFF9C59F-E674-C050-DCF2-161A6BA9C420}"/>
              </a:ext>
            </a:extLst>
          </p:cNvPr>
          <p:cNvPicPr>
            <a:picLocks noChangeAspect="1"/>
          </p:cNvPicPr>
          <p:nvPr/>
        </p:nvPicPr>
        <p:blipFill>
          <a:blip r:embed="rId3"/>
          <a:stretch>
            <a:fillRect/>
          </a:stretch>
        </p:blipFill>
        <p:spPr>
          <a:xfrm>
            <a:off x="8715737" y="2628842"/>
            <a:ext cx="2939969" cy="1855988"/>
          </a:xfrm>
          <a:prstGeom prst="rect">
            <a:avLst/>
          </a:prstGeom>
        </p:spPr>
      </p:pic>
      <p:pic>
        <p:nvPicPr>
          <p:cNvPr id="6" name="Image 5">
            <a:extLst>
              <a:ext uri="{FF2B5EF4-FFF2-40B4-BE49-F238E27FC236}">
                <a16:creationId xmlns:a16="http://schemas.microsoft.com/office/drawing/2014/main" id="{B2C9911C-11C8-CC8D-2230-A298C867FC5B}"/>
              </a:ext>
            </a:extLst>
          </p:cNvPr>
          <p:cNvPicPr>
            <a:picLocks noChangeAspect="1"/>
          </p:cNvPicPr>
          <p:nvPr/>
        </p:nvPicPr>
        <p:blipFill>
          <a:blip r:embed="rId4"/>
          <a:stretch>
            <a:fillRect/>
          </a:stretch>
        </p:blipFill>
        <p:spPr>
          <a:xfrm>
            <a:off x="8715737" y="798652"/>
            <a:ext cx="2939969" cy="1737591"/>
          </a:xfrm>
          <a:prstGeom prst="rect">
            <a:avLst/>
          </a:prstGeom>
        </p:spPr>
      </p:pic>
    </p:spTree>
    <p:extLst>
      <p:ext uri="{BB962C8B-B14F-4D97-AF65-F5344CB8AC3E}">
        <p14:creationId xmlns:p14="http://schemas.microsoft.com/office/powerpoint/2010/main" val="128554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E2A0661-91C6-C780-C408-AA70B33CC531}"/>
              </a:ext>
            </a:extLst>
          </p:cNvPr>
          <p:cNvSpPr txBox="1"/>
          <p:nvPr/>
        </p:nvSpPr>
        <p:spPr>
          <a:xfrm>
            <a:off x="532434" y="253295"/>
            <a:ext cx="6759615" cy="584775"/>
          </a:xfrm>
          <a:prstGeom prst="rect">
            <a:avLst/>
          </a:prstGeom>
          <a:noFill/>
        </p:spPr>
        <p:txBody>
          <a:bodyPr wrap="square" rtlCol="0">
            <a:spAutoFit/>
          </a:bodyPr>
          <a:lstStyle/>
          <a:p>
            <a:r>
              <a:rPr lang="fr-FR" sz="3200" dirty="0"/>
              <a:t>Métiers</a:t>
            </a:r>
            <a:r>
              <a:rPr lang="fr-FR" sz="1800" dirty="0"/>
              <a:t> </a:t>
            </a:r>
            <a:r>
              <a:rPr lang="fr-FR" sz="3200" dirty="0"/>
              <a:t>des</a:t>
            </a:r>
            <a:r>
              <a:rPr lang="fr-FR" sz="1800" dirty="0"/>
              <a:t> </a:t>
            </a:r>
            <a:r>
              <a:rPr lang="fr-FR" sz="3200" dirty="0"/>
              <a:t>chiens</a:t>
            </a:r>
            <a:endParaRPr lang="fr-FR" dirty="0"/>
          </a:p>
        </p:txBody>
      </p:sp>
      <p:sp>
        <p:nvSpPr>
          <p:cNvPr id="5" name="ZoneTexte 4">
            <a:extLst>
              <a:ext uri="{FF2B5EF4-FFF2-40B4-BE49-F238E27FC236}">
                <a16:creationId xmlns:a16="http://schemas.microsoft.com/office/drawing/2014/main" id="{BA066B8E-B7FA-029A-77B7-81ADAB32C1B2}"/>
              </a:ext>
            </a:extLst>
          </p:cNvPr>
          <p:cNvSpPr txBox="1"/>
          <p:nvPr/>
        </p:nvSpPr>
        <p:spPr>
          <a:xfrm>
            <a:off x="532434" y="838070"/>
            <a:ext cx="8125428" cy="6001643"/>
          </a:xfrm>
          <a:prstGeom prst="rect">
            <a:avLst/>
          </a:prstGeom>
          <a:noFill/>
        </p:spPr>
        <p:txBody>
          <a:bodyPr wrap="square" rtlCol="0">
            <a:spAutoFit/>
          </a:bodyPr>
          <a:lstStyle/>
          <a:p>
            <a:r>
              <a:rPr lang="fr-FR" sz="1600" dirty="0"/>
              <a:t>Chien guide d'aveugle : jeunes , certains chiens sont éduqués et entrainés pour qu'ils puissent plus tard aider les personnes mal voyante .Ils les aide à éviter les obstacles du quotidien ( voitures, murs, tables ...)</a:t>
            </a:r>
          </a:p>
          <a:p>
            <a:endParaRPr lang="fr-FR" sz="1600" dirty="0"/>
          </a:p>
          <a:p>
            <a:r>
              <a:rPr lang="fr-FR" sz="1600" dirty="0"/>
              <a:t>Chiens de police: depuis le début du XXe siècle, les services de police utilisent des chiens pour </a:t>
            </a:r>
            <a:r>
              <a:rPr lang="fr-FR" sz="1400" dirty="0"/>
              <a:t>trouver</a:t>
            </a:r>
            <a:r>
              <a:rPr lang="fr-FR" sz="1600" dirty="0"/>
              <a:t> des pistes de suspects de drogues et d'explosif ainsi que pour attaquer les voleurs ou meurtriers et retrouver des traces de personnes disparues.</a:t>
            </a:r>
          </a:p>
          <a:p>
            <a:endParaRPr lang="fr-FR" sz="1600" dirty="0"/>
          </a:p>
          <a:p>
            <a:r>
              <a:rPr lang="fr-FR" sz="1600" dirty="0"/>
              <a:t>Chiens de sauvetage en montagne: ils consistent à déterrer des personnes enfouies sous la neige lors d'une avalanche .</a:t>
            </a:r>
          </a:p>
          <a:p>
            <a:endParaRPr lang="fr-FR" sz="1600" dirty="0"/>
          </a:p>
          <a:p>
            <a:r>
              <a:rPr lang="fr-FR" sz="1600" dirty="0"/>
              <a:t> Chiens de sauvetage en mer: ils surveillent les plages et leur rôle est de sauver les nageurs en cas de noyade. Ce sont principalement des chiens de la race Terre-Neuve.</a:t>
            </a:r>
          </a:p>
          <a:p>
            <a:endParaRPr lang="fr-FR" sz="1600" dirty="0"/>
          </a:p>
          <a:p>
            <a:r>
              <a:rPr lang="fr-FR" sz="1600" dirty="0"/>
              <a:t>Chiens de berger: ils gardent les troupeaux de moutons ou d'autres animaux.</a:t>
            </a:r>
          </a:p>
          <a:p>
            <a:endParaRPr lang="fr-FR" sz="1600" dirty="0"/>
          </a:p>
          <a:p>
            <a:r>
              <a:rPr lang="fr-FR" sz="1600" dirty="0"/>
              <a:t>Chiens de chasse: leur rôle est d'aider leur maître pour la chasse. Ils peuvent par exemple ramener le gibier ou participer à des chasse à courre.</a:t>
            </a:r>
          </a:p>
          <a:p>
            <a:endParaRPr lang="fr-FR" sz="1600" dirty="0"/>
          </a:p>
          <a:p>
            <a:r>
              <a:rPr lang="fr-FR" sz="1600" dirty="0"/>
              <a:t>Les chiens de catastrophe : leur rôle est de retrouver les victimes après une catastrophe naturelle, par exemple les personnes enfouies à cause d'un séisme.</a:t>
            </a:r>
          </a:p>
          <a:p>
            <a:endParaRPr lang="fr-FR" sz="1600" dirty="0"/>
          </a:p>
          <a:p>
            <a:r>
              <a:rPr lang="fr-FR" sz="1600" dirty="0"/>
              <a:t>Les chiens truffiers : avec leur maître, ils recherchent des truffes (de précieux champignons) dans les forêts. Ils peuvent participer à des concours.</a:t>
            </a:r>
          </a:p>
        </p:txBody>
      </p:sp>
    </p:spTree>
    <p:extLst>
      <p:ext uri="{BB962C8B-B14F-4D97-AF65-F5344CB8AC3E}">
        <p14:creationId xmlns:p14="http://schemas.microsoft.com/office/powerpoint/2010/main" val="428807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87D8BF0-8D64-7868-1E62-CABA0BC86198}"/>
              </a:ext>
            </a:extLst>
          </p:cNvPr>
          <p:cNvSpPr txBox="1"/>
          <p:nvPr/>
        </p:nvSpPr>
        <p:spPr>
          <a:xfrm>
            <a:off x="1253765" y="414780"/>
            <a:ext cx="4647414" cy="584775"/>
          </a:xfrm>
          <a:prstGeom prst="rect">
            <a:avLst/>
          </a:prstGeom>
          <a:noFill/>
        </p:spPr>
        <p:txBody>
          <a:bodyPr wrap="square" rtlCol="0">
            <a:spAutoFit/>
          </a:bodyPr>
          <a:lstStyle/>
          <a:p>
            <a:r>
              <a:rPr lang="fr-FR" sz="3200" dirty="0"/>
              <a:t>Matériel de balade</a:t>
            </a:r>
          </a:p>
        </p:txBody>
      </p:sp>
      <p:pic>
        <p:nvPicPr>
          <p:cNvPr id="4" name="Image 3">
            <a:extLst>
              <a:ext uri="{FF2B5EF4-FFF2-40B4-BE49-F238E27FC236}">
                <a16:creationId xmlns:a16="http://schemas.microsoft.com/office/drawing/2014/main" id="{AE571A17-84C1-F4F9-87E4-CC5648F90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766399" y="1216057"/>
            <a:ext cx="3730187" cy="1898577"/>
          </a:xfrm>
          <a:prstGeom prst="rect">
            <a:avLst/>
          </a:prstGeom>
        </p:spPr>
      </p:pic>
      <p:sp>
        <p:nvSpPr>
          <p:cNvPr id="5" name="ZoneTexte 4">
            <a:extLst>
              <a:ext uri="{FF2B5EF4-FFF2-40B4-BE49-F238E27FC236}">
                <a16:creationId xmlns:a16="http://schemas.microsoft.com/office/drawing/2014/main" id="{23924C67-E66D-CCD5-5B6A-DC8CFB5786D4}"/>
              </a:ext>
            </a:extLst>
          </p:cNvPr>
          <p:cNvSpPr txBox="1"/>
          <p:nvPr/>
        </p:nvSpPr>
        <p:spPr>
          <a:xfrm>
            <a:off x="902089" y="3244334"/>
            <a:ext cx="4072379" cy="369332"/>
          </a:xfrm>
          <a:prstGeom prst="rect">
            <a:avLst/>
          </a:prstGeom>
          <a:noFill/>
        </p:spPr>
        <p:txBody>
          <a:bodyPr wrap="square" rtlCol="0">
            <a:spAutoFit/>
          </a:bodyPr>
          <a:lstStyle/>
          <a:p>
            <a:r>
              <a:rPr lang="fr-FR" dirty="0"/>
              <a:t>Harnais pour chien guide d’aveugle</a:t>
            </a:r>
          </a:p>
        </p:txBody>
      </p:sp>
      <p:pic>
        <p:nvPicPr>
          <p:cNvPr id="7" name="Image 6">
            <a:extLst>
              <a:ext uri="{FF2B5EF4-FFF2-40B4-BE49-F238E27FC236}">
                <a16:creationId xmlns:a16="http://schemas.microsoft.com/office/drawing/2014/main" id="{08E0D8D1-33A7-912F-FA97-C6C04D6DB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6391"/>
            <a:ext cx="2921530" cy="2889137"/>
          </a:xfrm>
          <a:prstGeom prst="rect">
            <a:avLst/>
          </a:prstGeom>
        </p:spPr>
      </p:pic>
      <p:sp>
        <p:nvSpPr>
          <p:cNvPr id="8" name="ZoneTexte 7">
            <a:extLst>
              <a:ext uri="{FF2B5EF4-FFF2-40B4-BE49-F238E27FC236}">
                <a16:creationId xmlns:a16="http://schemas.microsoft.com/office/drawing/2014/main" id="{25DF9F9E-26D1-58F4-9737-C6F424692DAE}"/>
              </a:ext>
            </a:extLst>
          </p:cNvPr>
          <p:cNvSpPr txBox="1"/>
          <p:nvPr/>
        </p:nvSpPr>
        <p:spPr>
          <a:xfrm>
            <a:off x="6410226" y="3114635"/>
            <a:ext cx="3073139" cy="369332"/>
          </a:xfrm>
          <a:prstGeom prst="rect">
            <a:avLst/>
          </a:prstGeom>
          <a:noFill/>
        </p:spPr>
        <p:txBody>
          <a:bodyPr wrap="square" rtlCol="0">
            <a:spAutoFit/>
          </a:bodyPr>
          <a:lstStyle/>
          <a:p>
            <a:r>
              <a:rPr lang="fr-FR" dirty="0"/>
              <a:t>Harnais de balade</a:t>
            </a:r>
          </a:p>
        </p:txBody>
      </p:sp>
      <p:pic>
        <p:nvPicPr>
          <p:cNvPr id="10" name="Image 9">
            <a:extLst>
              <a:ext uri="{FF2B5EF4-FFF2-40B4-BE49-F238E27FC236}">
                <a16:creationId xmlns:a16="http://schemas.microsoft.com/office/drawing/2014/main" id="{0C0FDF08-048B-11CC-B187-E99F9F2E7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1216663" y="3942472"/>
            <a:ext cx="2829658" cy="1993976"/>
          </a:xfrm>
          <a:prstGeom prst="rect">
            <a:avLst/>
          </a:prstGeom>
        </p:spPr>
      </p:pic>
      <p:sp>
        <p:nvSpPr>
          <p:cNvPr id="11" name="ZoneTexte 10">
            <a:extLst>
              <a:ext uri="{FF2B5EF4-FFF2-40B4-BE49-F238E27FC236}">
                <a16:creationId xmlns:a16="http://schemas.microsoft.com/office/drawing/2014/main" id="{84D84CC4-12DD-34D9-BCF3-ABF4253D8BBB}"/>
              </a:ext>
            </a:extLst>
          </p:cNvPr>
          <p:cNvSpPr txBox="1"/>
          <p:nvPr/>
        </p:nvSpPr>
        <p:spPr>
          <a:xfrm>
            <a:off x="902089" y="5936448"/>
            <a:ext cx="3594497" cy="369332"/>
          </a:xfrm>
          <a:prstGeom prst="rect">
            <a:avLst/>
          </a:prstGeom>
          <a:noFill/>
        </p:spPr>
        <p:txBody>
          <a:bodyPr wrap="square" rtlCol="0">
            <a:spAutoFit/>
          </a:bodyPr>
          <a:lstStyle/>
          <a:p>
            <a:r>
              <a:rPr lang="fr-FR" dirty="0"/>
              <a:t>Longe</a:t>
            </a:r>
          </a:p>
        </p:txBody>
      </p:sp>
      <p:pic>
        <p:nvPicPr>
          <p:cNvPr id="13" name="Image 12">
            <a:extLst>
              <a:ext uri="{FF2B5EF4-FFF2-40B4-BE49-F238E27FC236}">
                <a16:creationId xmlns:a16="http://schemas.microsoft.com/office/drawing/2014/main" id="{FC745300-F9C4-4300-69E2-872AFD4D9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4230" y="3683074"/>
            <a:ext cx="2613300" cy="2115385"/>
          </a:xfrm>
          <a:prstGeom prst="rect">
            <a:avLst/>
          </a:prstGeom>
        </p:spPr>
      </p:pic>
      <p:sp>
        <p:nvSpPr>
          <p:cNvPr id="14" name="ZoneTexte 13">
            <a:extLst>
              <a:ext uri="{FF2B5EF4-FFF2-40B4-BE49-F238E27FC236}">
                <a16:creationId xmlns:a16="http://schemas.microsoft.com/office/drawing/2014/main" id="{519E6995-1035-06AF-E991-C8EB09A5254F}"/>
              </a:ext>
            </a:extLst>
          </p:cNvPr>
          <p:cNvSpPr txBox="1"/>
          <p:nvPr/>
        </p:nvSpPr>
        <p:spPr>
          <a:xfrm>
            <a:off x="6702458" y="6165130"/>
            <a:ext cx="3252247" cy="369332"/>
          </a:xfrm>
          <a:prstGeom prst="rect">
            <a:avLst/>
          </a:prstGeom>
          <a:noFill/>
        </p:spPr>
        <p:txBody>
          <a:bodyPr wrap="square" rtlCol="0">
            <a:spAutoFit/>
          </a:bodyPr>
          <a:lstStyle/>
          <a:p>
            <a:r>
              <a:rPr lang="fr-FR" dirty="0"/>
              <a:t>Laisse de balade</a:t>
            </a:r>
          </a:p>
        </p:txBody>
      </p:sp>
    </p:spTree>
    <p:extLst>
      <p:ext uri="{BB962C8B-B14F-4D97-AF65-F5344CB8AC3E}">
        <p14:creationId xmlns:p14="http://schemas.microsoft.com/office/powerpoint/2010/main" val="3473348400"/>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923</Words>
  <Application>Microsoft Office PowerPoint</Application>
  <PresentationFormat>Grand écran</PresentationFormat>
  <Paragraphs>88</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Comic Sans MS</vt:lpstr>
      <vt:lpstr>Trebuchet MS</vt:lpstr>
      <vt:lpstr>Wingdings 3</vt:lpstr>
      <vt:lpstr>Facette</vt:lpstr>
      <vt:lpstr>LES CHIENS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HENRIET</dc:creator>
  <cp:lastModifiedBy>Lisa HENRIET</cp:lastModifiedBy>
  <cp:revision>33</cp:revision>
  <dcterms:created xsi:type="dcterms:W3CDTF">2024-06-20T18:21:00Z</dcterms:created>
  <dcterms:modified xsi:type="dcterms:W3CDTF">2024-06-23T08:40:43Z</dcterms:modified>
</cp:coreProperties>
</file>