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15"/>
  </p:normalViewPr>
  <p:slideViewPr>
    <p:cSldViewPr>
      <p:cViewPr varScale="1">
        <p:scale>
          <a:sx n="158" d="100"/>
          <a:sy n="158" d="100"/>
        </p:scale>
        <p:origin x="19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4CCCE-6217-E34F-AB9E-C77B8D1021D6}" type="datetimeFigureOut">
              <a:rPr lang="fr-FR" smtClean="0"/>
              <a:t>15/06/2019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8B650-4492-074C-BDA7-D348A04DD0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01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8B650-4492-074C-BDA7-D348A04DD06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43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E7960FA0-F5F7-46AD-93BD-67689BE5181F}" type="datetimeFigureOut">
              <a:rPr lang="fr-FR" smtClean="0"/>
              <a:pPr/>
              <a:t>15/06/2019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20DAE0E4-B13A-43FC-907F-93C17AD469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04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0FA0-F5F7-46AD-93BD-67689BE5181F}" type="datetimeFigureOut">
              <a:rPr lang="fr-FR" smtClean="0"/>
              <a:pPr/>
              <a:t>15/06/2019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20DAE0E4-B13A-43FC-907F-93C17AD469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57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0FA0-F5F7-46AD-93BD-67689BE5181F}" type="datetimeFigureOut">
              <a:rPr lang="fr-FR" smtClean="0"/>
              <a:pPr/>
              <a:t>15/06/2019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20DAE0E4-B13A-43FC-907F-93C17AD469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414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0FA0-F5F7-46AD-93BD-67689BE5181F}" type="datetimeFigureOut">
              <a:rPr lang="fr-FR" smtClean="0"/>
              <a:pPr/>
              <a:t>15/06/2019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0DAE0E4-B13A-43FC-907F-93C17AD4692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6862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0FA0-F5F7-46AD-93BD-67689BE5181F}" type="datetimeFigureOut">
              <a:rPr lang="fr-FR" smtClean="0"/>
              <a:pPr/>
              <a:t>15/06/2019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0DAE0E4-B13A-43FC-907F-93C17AD469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029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0FA0-F5F7-46AD-93BD-67689BE5181F}" type="datetimeFigureOut">
              <a:rPr lang="fr-FR" smtClean="0"/>
              <a:pPr/>
              <a:t>15/06/2019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E0E4-B13A-43FC-907F-93C17AD469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27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0FA0-F5F7-46AD-93BD-67689BE5181F}" type="datetimeFigureOut">
              <a:rPr lang="fr-FR" smtClean="0"/>
              <a:pPr/>
              <a:t>15/06/2019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E0E4-B13A-43FC-907F-93C17AD469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95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0FA0-F5F7-46AD-93BD-67689BE5181F}" type="datetimeFigureOut">
              <a:rPr lang="fr-FR" smtClean="0"/>
              <a:pPr/>
              <a:t>15/06/2019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E0E4-B13A-43FC-907F-93C17AD469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859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E7960FA0-F5F7-46AD-93BD-67689BE5181F}" type="datetimeFigureOut">
              <a:rPr lang="fr-FR" smtClean="0"/>
              <a:pPr/>
              <a:t>15/06/2019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20DAE0E4-B13A-43FC-907F-93C17AD469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4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0FA0-F5F7-46AD-93BD-67689BE5181F}" type="datetimeFigureOut">
              <a:rPr lang="fr-FR" smtClean="0"/>
              <a:pPr/>
              <a:t>15/06/2019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E0E4-B13A-43FC-907F-93C17AD469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1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E7960FA0-F5F7-46AD-93BD-67689BE5181F}" type="datetimeFigureOut">
              <a:rPr lang="fr-FR" smtClean="0"/>
              <a:pPr/>
              <a:t>15/06/2019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20DAE0E4-B13A-43FC-907F-93C17AD469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53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0FA0-F5F7-46AD-93BD-67689BE5181F}" type="datetimeFigureOut">
              <a:rPr lang="fr-FR" smtClean="0"/>
              <a:pPr/>
              <a:t>15/06/2019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E0E4-B13A-43FC-907F-93C17AD469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64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0FA0-F5F7-46AD-93BD-67689BE5181F}" type="datetimeFigureOut">
              <a:rPr lang="fr-FR" smtClean="0"/>
              <a:pPr/>
              <a:t>15/06/2019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E0E4-B13A-43FC-907F-93C17AD469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39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0FA0-F5F7-46AD-93BD-67689BE5181F}" type="datetimeFigureOut">
              <a:rPr lang="fr-FR" smtClean="0"/>
              <a:pPr/>
              <a:t>15/06/2019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E0E4-B13A-43FC-907F-93C17AD469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51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0FA0-F5F7-46AD-93BD-67689BE5181F}" type="datetimeFigureOut">
              <a:rPr lang="fr-FR" smtClean="0"/>
              <a:pPr/>
              <a:t>15/06/2019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E0E4-B13A-43FC-907F-93C17AD469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225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0FA0-F5F7-46AD-93BD-67689BE5181F}" type="datetimeFigureOut">
              <a:rPr lang="fr-FR" smtClean="0"/>
              <a:pPr/>
              <a:t>15/06/2019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E0E4-B13A-43FC-907F-93C17AD469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99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0FA0-F5F7-46AD-93BD-67689BE5181F}" type="datetimeFigureOut">
              <a:rPr lang="fr-FR" smtClean="0"/>
              <a:pPr/>
              <a:t>15/06/2019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E0E4-B13A-43FC-907F-93C17AD469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58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60FA0-F5F7-46AD-93BD-67689BE5181F}" type="datetimeFigureOut">
              <a:rPr lang="fr-FR" smtClean="0"/>
              <a:pPr/>
              <a:t>15/06/2019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AE0E4-B13A-43FC-907F-93C17AD469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785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artphotolimited.com/images/5a3e261cf567027a31d2db97/1000x1000/elephant-d-afrique-dans-la-savane-verte.jpg">
            <a:extLst>
              <a:ext uri="{FF2B5EF4-FFF2-40B4-BE49-F238E27FC236}">
                <a16:creationId xmlns:a16="http://schemas.microsoft.com/office/drawing/2014/main" id="{1D80EABE-80A2-354A-8AEE-769B2A92B1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3" r="17201" b="-1"/>
          <a:stretch/>
        </p:blipFill>
        <p:spPr bwMode="auto">
          <a:xfrm>
            <a:off x="3483394" y="10"/>
            <a:ext cx="5664709" cy="685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25D611BD-13D6-4754-93F1-8ABAB811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045"/>
            <a:ext cx="3723894" cy="144049"/>
          </a:xfrm>
          <a:prstGeom prst="rect">
            <a:avLst/>
          </a:prstGeom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D1564798-5942-49A9-89E9-7BF6D0239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241" y="2063262"/>
            <a:ext cx="2804459" cy="2661138"/>
          </a:xfrm>
        </p:spPr>
        <p:txBody>
          <a:bodyPr>
            <a:normAutofit/>
          </a:bodyPr>
          <a:lstStyle/>
          <a:p>
            <a:r>
              <a:rPr lang="fr-FR" sz="4400"/>
              <a:t>Les animaux de la savane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0242" y="5101298"/>
            <a:ext cx="2804458" cy="1116622"/>
          </a:xfrm>
        </p:spPr>
        <p:txBody>
          <a:bodyPr>
            <a:normAutofit/>
          </a:bodyPr>
          <a:lstStyle/>
          <a:p>
            <a:endParaRPr lang="fr-FR" sz="1400"/>
          </a:p>
          <a:p>
            <a:endParaRPr lang="fr-FR" sz="1400"/>
          </a:p>
          <a:p>
            <a:r>
              <a:rPr lang="fr-FR" sz="1400"/>
              <a:t>         présenté par  Charlize et Léonis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02BA4-A473-F341-AE3F-4CF8BB33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9671BC-F389-FE42-82F2-A51E3C22F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Citez les 6 animaux dont nous avons parlé ?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r>
              <a:rPr lang="fr-FR" dirty="0"/>
              <a:t>Citez les deux animaux qui barrissent ?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Avons nous présenté plus d’herbivores ou de carnivores ?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Combien de félins avons nous présentés ?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4143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5E953-4DE2-B142-94BC-C5C6641D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!!!!</a:t>
            </a:r>
          </a:p>
        </p:txBody>
      </p:sp>
      <p:pic>
        <p:nvPicPr>
          <p:cNvPr id="10242" name="Picture 2" descr="https://media0.giphy.com/media/OqFpgF7bet1sRoCmpb/giphy.gif">
            <a:extLst>
              <a:ext uri="{FF2B5EF4-FFF2-40B4-BE49-F238E27FC236}">
                <a16:creationId xmlns:a16="http://schemas.microsoft.com/office/drawing/2014/main" id="{AB366E00-A3B6-FF46-B43C-E64511D78F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74" y="2348880"/>
            <a:ext cx="6096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4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9" name="Group 70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0241" y="2336873"/>
            <a:ext cx="3781221" cy="3599316"/>
          </a:xfrm>
        </p:spPr>
        <p:txBody>
          <a:bodyPr>
            <a:normAutofit/>
          </a:bodyPr>
          <a:lstStyle/>
          <a:p>
            <a:r>
              <a:rPr lang="fr-FR" sz="1700"/>
              <a:t>La savane </a:t>
            </a:r>
          </a:p>
          <a:p>
            <a:r>
              <a:rPr lang="fr-FR" sz="1700"/>
              <a:t>Le rhinocéros</a:t>
            </a:r>
          </a:p>
          <a:p>
            <a:r>
              <a:rPr lang="fr-FR" sz="1700"/>
              <a:t>L’éléphant</a:t>
            </a:r>
          </a:p>
          <a:p>
            <a:r>
              <a:rPr lang="fr-FR" sz="1700"/>
              <a:t>La girafe</a:t>
            </a:r>
          </a:p>
          <a:p>
            <a:r>
              <a:rPr lang="fr-FR" sz="1700"/>
              <a:t>Le tigre</a:t>
            </a:r>
          </a:p>
          <a:p>
            <a:r>
              <a:rPr lang="fr-FR" sz="1700"/>
              <a:t>Le lion</a:t>
            </a:r>
          </a:p>
          <a:p>
            <a:r>
              <a:rPr lang="fr-FR" sz="1700"/>
              <a:t>Le calao</a:t>
            </a:r>
          </a:p>
          <a:p>
            <a:r>
              <a:rPr lang="fr-FR" sz="1700"/>
              <a:t>Le quizz </a:t>
            </a:r>
          </a:p>
          <a:p>
            <a:endParaRPr lang="fr-FR" sz="1700"/>
          </a:p>
        </p:txBody>
      </p:sp>
      <p:pic>
        <p:nvPicPr>
          <p:cNvPr id="2050" name="Picture 2" descr="https://i.pinimg.com/originals/ad/2e/ef/ad2eefc47568b4d1fae72a50a6de88da.jpg">
            <a:extLst>
              <a:ext uri="{FF2B5EF4-FFF2-40B4-BE49-F238E27FC236}">
                <a16:creationId xmlns:a16="http://schemas.microsoft.com/office/drawing/2014/main" id="{A0AC4B1B-5B5B-3B4D-B916-613D1B6A3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4" r="31641" b="-1"/>
          <a:stretch/>
        </p:blipFill>
        <p:spPr bwMode="auto">
          <a:xfrm>
            <a:off x="4572000" y="10"/>
            <a:ext cx="4569617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Rectangle 74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487481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0240" y="753228"/>
            <a:ext cx="3781222" cy="1080938"/>
          </a:xfrm>
        </p:spPr>
        <p:txBody>
          <a:bodyPr>
            <a:normAutofit/>
          </a:bodyPr>
          <a:lstStyle/>
          <a:p>
            <a:r>
              <a:rPr lang="fr-FR"/>
              <a:t>Sommaire</a:t>
            </a:r>
            <a:endParaRPr lang="fr-FR" dirty="0"/>
          </a:p>
        </p:txBody>
      </p:sp>
      <p:pic>
        <p:nvPicPr>
          <p:cNvPr id="2061" name="Picture 76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4869180" cy="261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1"/>
            <a:ext cx="6726063" cy="27594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672606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2F84762E-7FCC-4EAF-B9E7-CE7214491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927A1389-2A5D-4886-AD82-F213767E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9144000" cy="685800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A1038667-0C3F-4764-A24D-DA9D9B474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6AC2195B-895A-4535-8ECD-9F5B669C5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045"/>
            <a:ext cx="3723894" cy="144049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571EEFCA-9235-4BC2-85C3-A4EC6EE57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A73FDA-7075-6F4B-92BC-F590DDAE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2063262"/>
            <a:ext cx="2804459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La savane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1C2EE0-D8EE-0644-BAF5-E73854A61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2" y="5101298"/>
            <a:ext cx="2804458" cy="11166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700" dirty="0" err="1"/>
              <a:t>Vaste</a:t>
            </a:r>
            <a:r>
              <a:rPr lang="en-US" sz="1700" dirty="0"/>
              <a:t> prairie des </a:t>
            </a:r>
            <a:r>
              <a:rPr lang="en-US" sz="1700" dirty="0" err="1"/>
              <a:t>régions</a:t>
            </a:r>
            <a:r>
              <a:rPr lang="en-US" sz="1700" dirty="0"/>
              <a:t> </a:t>
            </a:r>
            <a:r>
              <a:rPr lang="en-US" sz="1700" dirty="0" err="1"/>
              <a:t>tropicales</a:t>
            </a:r>
            <a:r>
              <a:rPr lang="en-US" sz="1700" dirty="0"/>
              <a:t>, </a:t>
            </a:r>
            <a:r>
              <a:rPr lang="en-US" sz="1700" dirty="0" err="1"/>
              <a:t>pauvre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arbres</a:t>
            </a:r>
            <a:r>
              <a:rPr lang="en-US" sz="1700" dirty="0"/>
              <a:t> et </a:t>
            </a:r>
            <a:r>
              <a:rPr lang="en-US" sz="1700" dirty="0" err="1"/>
              <a:t>en</a:t>
            </a:r>
            <a:r>
              <a:rPr lang="en-US" sz="1700" dirty="0"/>
              <a:t> fleurs</a:t>
            </a:r>
          </a:p>
        </p:txBody>
      </p:sp>
      <p:pic>
        <p:nvPicPr>
          <p:cNvPr id="3074" name="Picture 2" descr="https://www.mackoo.com/fonds/savane2.jpg">
            <a:extLst>
              <a:ext uri="{FF2B5EF4-FFF2-40B4-BE49-F238E27FC236}">
                <a16:creationId xmlns:a16="http://schemas.microsoft.com/office/drawing/2014/main" id="{6AE6ABE9-F217-D846-8B7D-20916A148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3454" y="1668104"/>
            <a:ext cx="4695722" cy="3521791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1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fr-FR"/>
              <a:t>Le rhinocéros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0240" y="2336872"/>
            <a:ext cx="4493807" cy="36844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600" dirty="0"/>
              <a:t>Taille : 1m30 de hauteur et 4m de longueur</a:t>
            </a:r>
          </a:p>
          <a:p>
            <a:pPr>
              <a:buNone/>
            </a:pPr>
            <a:r>
              <a:rPr lang="fr-FR" sz="1600" dirty="0"/>
              <a:t>Poids : 2,5 tonnes</a:t>
            </a:r>
          </a:p>
          <a:p>
            <a:pPr>
              <a:buNone/>
            </a:pPr>
            <a:r>
              <a:rPr lang="fr-FR" sz="1600" dirty="0"/>
              <a:t>Espérance de vie : 35 à 50 ans</a:t>
            </a:r>
          </a:p>
          <a:p>
            <a:pPr>
              <a:buNone/>
            </a:pPr>
            <a:r>
              <a:rPr lang="fr-FR" sz="1600" dirty="0"/>
              <a:t>La vitesse : 55 km/h</a:t>
            </a:r>
          </a:p>
          <a:p>
            <a:pPr>
              <a:buNone/>
            </a:pPr>
            <a:r>
              <a:rPr lang="fr-FR" sz="1600" dirty="0"/>
              <a:t>La gestation : 15 à 16 mois</a:t>
            </a:r>
          </a:p>
          <a:p>
            <a:pPr>
              <a:buNone/>
            </a:pPr>
            <a:r>
              <a:rPr lang="fr-FR" sz="1600" dirty="0"/>
              <a:t>L’ alimentation : herbivore</a:t>
            </a:r>
          </a:p>
          <a:p>
            <a:pPr>
              <a:buNone/>
            </a:pPr>
            <a:r>
              <a:rPr lang="fr-FR" sz="1600" dirty="0"/>
              <a:t>Le cri : barrissement</a:t>
            </a:r>
          </a:p>
          <a:p>
            <a:pPr>
              <a:buNone/>
            </a:pPr>
            <a:r>
              <a:rPr lang="fr-FR" sz="1600" dirty="0"/>
              <a:t>Le statut : en voie d’extinction</a:t>
            </a:r>
          </a:p>
          <a:p>
            <a:pPr marL="0">
              <a:buNone/>
            </a:pPr>
            <a:r>
              <a:rPr lang="fr-FR" sz="1600" dirty="0"/>
              <a:t>Particularité : il porte une ou deux cornes plus ou moins droites ou courbes souvent hautes d’un mètre</a:t>
            </a:r>
          </a:p>
          <a:p>
            <a:pPr>
              <a:buNone/>
            </a:pPr>
            <a:endParaRPr lang="fr-FR" sz="1200" dirty="0"/>
          </a:p>
          <a:p>
            <a:pPr>
              <a:buNone/>
            </a:pPr>
            <a:endParaRPr lang="fr-FR" sz="1200" dirty="0"/>
          </a:p>
          <a:p>
            <a:pPr>
              <a:buNone/>
            </a:pPr>
            <a:endParaRPr lang="fr-FR" sz="1200" dirty="0"/>
          </a:p>
          <a:p>
            <a:pPr>
              <a:buNone/>
            </a:pPr>
            <a:endParaRPr lang="fr-FR" sz="1200" dirty="0"/>
          </a:p>
        </p:txBody>
      </p:sp>
      <p:pic>
        <p:nvPicPr>
          <p:cNvPr id="4098" name="Picture 2" descr="http://img.over-blog.com/500x375/0/39/55/67/images8/rhinoceros.jpg">
            <a:extLst>
              <a:ext uri="{FF2B5EF4-FFF2-40B4-BE49-F238E27FC236}">
                <a16:creationId xmlns:a16="http://schemas.microsoft.com/office/drawing/2014/main" id="{113B8ECC-D8A0-3143-AD04-99D170342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2708920"/>
            <a:ext cx="3441975" cy="2581481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fr-FR"/>
              <a:t>L’éléphant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0240" y="2336873"/>
            <a:ext cx="4781840" cy="3599316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fr-FR" sz="1600" dirty="0"/>
              <a:t>Taille :  3 à 4 mètres de hauteur et 7 mètres de longueur</a:t>
            </a:r>
          </a:p>
          <a:p>
            <a:pPr>
              <a:buNone/>
            </a:pPr>
            <a:r>
              <a:rPr lang="fr-FR" sz="1600" dirty="0"/>
              <a:t>Poids : 6 tonnes</a:t>
            </a:r>
          </a:p>
          <a:p>
            <a:pPr>
              <a:buNone/>
            </a:pPr>
            <a:r>
              <a:rPr lang="fr-FR" sz="1600" dirty="0"/>
              <a:t>Espérance de vie : 60 à 70 ans</a:t>
            </a:r>
          </a:p>
          <a:p>
            <a:pPr>
              <a:buNone/>
            </a:pPr>
            <a:r>
              <a:rPr lang="fr-FR" sz="1600" dirty="0"/>
              <a:t>La vitesse :  40 km/h</a:t>
            </a:r>
          </a:p>
          <a:p>
            <a:pPr>
              <a:buNone/>
            </a:pPr>
            <a:r>
              <a:rPr lang="fr-FR" sz="1600" dirty="0"/>
              <a:t>La gestation : 20 mois</a:t>
            </a:r>
          </a:p>
          <a:p>
            <a:pPr>
              <a:buNone/>
            </a:pPr>
            <a:r>
              <a:rPr lang="fr-FR" sz="1600" dirty="0"/>
              <a:t>L’ alimentation : herbivore</a:t>
            </a:r>
          </a:p>
          <a:p>
            <a:pPr>
              <a:buNone/>
            </a:pPr>
            <a:r>
              <a:rPr lang="fr-FR" sz="1600" dirty="0"/>
              <a:t>Le cri : barrissement</a:t>
            </a:r>
          </a:p>
          <a:p>
            <a:pPr>
              <a:buNone/>
            </a:pPr>
            <a:r>
              <a:rPr lang="fr-FR" sz="1600" dirty="0"/>
              <a:t>Le statut : menacé</a:t>
            </a:r>
          </a:p>
          <a:p>
            <a:pPr marL="0">
              <a:buNone/>
            </a:pPr>
            <a:r>
              <a:rPr lang="fr-FR" sz="1600" dirty="0"/>
              <a:t>Particularité : il a une très bonne mémoire qui lui permet de ses souvenir d’individus ou de lieux, même après une vingtaine d’années</a:t>
            </a:r>
          </a:p>
        </p:txBody>
      </p:sp>
      <p:pic>
        <p:nvPicPr>
          <p:cNvPr id="5122" name="Picture 2" descr="Comment de temps vit un éléphant">
            <a:extLst>
              <a:ext uri="{FF2B5EF4-FFF2-40B4-BE49-F238E27FC236}">
                <a16:creationId xmlns:a16="http://schemas.microsoft.com/office/drawing/2014/main" id="{674AE7EC-05C5-F24E-9B3B-72DD20029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2336873"/>
            <a:ext cx="3148636" cy="3148636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fr-FR" dirty="0"/>
              <a:t>La girafe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0240" y="2276872"/>
            <a:ext cx="4887381" cy="3599316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fr-FR" sz="1600" dirty="0"/>
              <a:t>Taille :  4,6 à 6,1m pour le mâle, 4 à 4,9m pour la femelle</a:t>
            </a:r>
          </a:p>
          <a:p>
            <a:pPr>
              <a:buNone/>
            </a:pPr>
            <a:r>
              <a:rPr lang="fr-FR" sz="1600" dirty="0"/>
              <a:t>Poids : 800kg</a:t>
            </a:r>
          </a:p>
          <a:p>
            <a:pPr>
              <a:buNone/>
            </a:pPr>
            <a:r>
              <a:rPr lang="fr-FR" sz="1600" dirty="0"/>
              <a:t>Espérance de vie: 25 ans</a:t>
            </a:r>
          </a:p>
          <a:p>
            <a:pPr>
              <a:buNone/>
            </a:pPr>
            <a:r>
              <a:rPr lang="fr-FR" sz="1600" dirty="0"/>
              <a:t>La vitesse :  15km/h mais peut atteindre 55km/h</a:t>
            </a:r>
          </a:p>
          <a:p>
            <a:pPr>
              <a:buNone/>
            </a:pPr>
            <a:r>
              <a:rPr lang="fr-FR" sz="1600" dirty="0"/>
              <a:t>La gestation : 15 mois</a:t>
            </a:r>
          </a:p>
          <a:p>
            <a:pPr>
              <a:buNone/>
            </a:pPr>
            <a:r>
              <a:rPr lang="fr-FR" sz="1600" dirty="0"/>
              <a:t>L’ alimentation : herbivore</a:t>
            </a:r>
          </a:p>
          <a:p>
            <a:pPr>
              <a:buNone/>
            </a:pPr>
            <a:r>
              <a:rPr lang="fr-FR" sz="1600" dirty="0"/>
              <a:t>Le cri : grognements inaudibles </a:t>
            </a:r>
          </a:p>
          <a:p>
            <a:pPr>
              <a:buNone/>
            </a:pPr>
            <a:r>
              <a:rPr lang="fr-FR" sz="1600" dirty="0"/>
              <a:t>Le statut : vulnérable</a:t>
            </a:r>
          </a:p>
          <a:p>
            <a:pPr marL="0">
              <a:buNone/>
            </a:pPr>
            <a:r>
              <a:rPr lang="fr-FR" sz="1600" dirty="0"/>
              <a:t>Particularités : Elle dort très peu (moins de 2 heures). C’est le seul mammifère terrestre qui ne sait pas bailler.</a:t>
            </a:r>
          </a:p>
        </p:txBody>
      </p:sp>
      <p:pic>
        <p:nvPicPr>
          <p:cNvPr id="6146" name="Picture 2" descr="http://img.over-blog-kiwi.com/1/49/23/73/20150501/ob_aeb728_girafe-reticulee-samburu-kenya-reduite.jpg">
            <a:extLst>
              <a:ext uri="{FF2B5EF4-FFF2-40B4-BE49-F238E27FC236}">
                <a16:creationId xmlns:a16="http://schemas.microsoft.com/office/drawing/2014/main" id="{AF58D4E8-29B3-244D-A474-F37633B19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2492896"/>
            <a:ext cx="2379721" cy="3172961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fr-FR" dirty="0"/>
              <a:t>Le tigre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0240" y="2336873"/>
            <a:ext cx="4887381" cy="3599316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fr-FR" sz="1600" dirty="0"/>
              <a:t>Taille : 70 à 120cm</a:t>
            </a:r>
          </a:p>
          <a:p>
            <a:pPr marL="0">
              <a:buNone/>
            </a:pPr>
            <a:r>
              <a:rPr lang="fr-FR" sz="1600" dirty="0"/>
              <a:t>Poids : 90 à 310kg pour le mâle, 65 à 170kg pour la femelle</a:t>
            </a:r>
          </a:p>
          <a:p>
            <a:pPr marL="0">
              <a:buNone/>
            </a:pPr>
            <a:r>
              <a:rPr lang="fr-FR" sz="1600" dirty="0"/>
              <a:t>Espérance de vie : 15 ans</a:t>
            </a:r>
          </a:p>
          <a:p>
            <a:pPr marL="0">
              <a:buNone/>
            </a:pPr>
            <a:r>
              <a:rPr lang="fr-FR" sz="1600" dirty="0"/>
              <a:t>La vitesse : 49 à 65km/h sur de courtes distances </a:t>
            </a:r>
          </a:p>
          <a:p>
            <a:pPr marL="0">
              <a:buNone/>
            </a:pPr>
            <a:r>
              <a:rPr lang="fr-FR" sz="1600" dirty="0"/>
              <a:t>La gestation : 3 à 4 mois</a:t>
            </a:r>
          </a:p>
          <a:p>
            <a:pPr marL="0">
              <a:buNone/>
            </a:pPr>
            <a:r>
              <a:rPr lang="fr-FR" sz="1600" dirty="0"/>
              <a:t>L’ alimentation : carnivore</a:t>
            </a:r>
          </a:p>
          <a:p>
            <a:pPr marL="0">
              <a:buNone/>
            </a:pPr>
            <a:r>
              <a:rPr lang="fr-FR" sz="1600" dirty="0"/>
              <a:t>Le cri : il feule, miaule, râle, rauque, ronronne, rugit</a:t>
            </a:r>
          </a:p>
          <a:p>
            <a:pPr marL="0">
              <a:buNone/>
            </a:pPr>
            <a:r>
              <a:rPr lang="fr-FR" sz="1600" dirty="0"/>
              <a:t>Le statut : en danger</a:t>
            </a:r>
          </a:p>
          <a:p>
            <a:pPr marL="0">
              <a:buNone/>
            </a:pPr>
            <a:r>
              <a:rPr lang="fr-FR" sz="1600" dirty="0"/>
              <a:t>Particularité : chaque rayure est unique et caractérise un individu précis.</a:t>
            </a:r>
          </a:p>
          <a:p>
            <a:pPr>
              <a:buNone/>
            </a:pPr>
            <a:endParaRPr lang="fr-FR" sz="1500" dirty="0"/>
          </a:p>
        </p:txBody>
      </p:sp>
      <p:pic>
        <p:nvPicPr>
          <p:cNvPr id="7170" name="Picture 2" descr="https://upload.wikimedia.org/wikipedia/commons/thumb/2/2e/Tigerramki.jpg/290px-Tigerramki.jpg">
            <a:extLst>
              <a:ext uri="{FF2B5EF4-FFF2-40B4-BE49-F238E27FC236}">
                <a16:creationId xmlns:a16="http://schemas.microsoft.com/office/drawing/2014/main" id="{EA66743A-2BCA-FC46-B1A8-87978DB43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621" y="2780928"/>
            <a:ext cx="3387833" cy="2207931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fr-FR" dirty="0"/>
              <a:t>Le lion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0240" y="2336872"/>
            <a:ext cx="4205776" cy="3828432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fr-FR" sz="1600" dirty="0"/>
              <a:t>Taille :  1,40 à 2,10m de long</a:t>
            </a:r>
          </a:p>
          <a:p>
            <a:pPr marL="0">
              <a:buNone/>
            </a:pPr>
            <a:r>
              <a:rPr lang="fr-FR" sz="1600" dirty="0"/>
              <a:t>Poids : 190kg pour le mâle et 130kg pour la femelle</a:t>
            </a:r>
          </a:p>
          <a:p>
            <a:pPr marL="0">
              <a:buNone/>
            </a:pPr>
            <a:r>
              <a:rPr lang="fr-FR" sz="1600" dirty="0"/>
              <a:t>Espérance de vie : 10 à 14 ans</a:t>
            </a:r>
          </a:p>
          <a:p>
            <a:pPr marL="0">
              <a:buNone/>
            </a:pPr>
            <a:r>
              <a:rPr lang="fr-FR" sz="1600" dirty="0"/>
              <a:t>La vitesse :  80km/h maximum sur de courtes distances</a:t>
            </a:r>
          </a:p>
          <a:p>
            <a:pPr marL="0">
              <a:buNone/>
            </a:pPr>
            <a:r>
              <a:rPr lang="fr-FR" sz="1600" dirty="0"/>
              <a:t>La gestation : 3 mois</a:t>
            </a:r>
          </a:p>
          <a:p>
            <a:pPr marL="0">
              <a:buNone/>
            </a:pPr>
            <a:r>
              <a:rPr lang="fr-FR" sz="1600" dirty="0"/>
              <a:t>L’ alimentation : carnivore</a:t>
            </a:r>
          </a:p>
          <a:p>
            <a:pPr marL="0">
              <a:buNone/>
            </a:pPr>
            <a:r>
              <a:rPr lang="fr-FR" sz="1600" dirty="0"/>
              <a:t>Le cri : rugissement</a:t>
            </a:r>
          </a:p>
          <a:p>
            <a:pPr marL="0">
              <a:buNone/>
            </a:pPr>
            <a:r>
              <a:rPr lang="fr-FR" sz="1600" dirty="0"/>
              <a:t>Le statut : vulnérable</a:t>
            </a:r>
          </a:p>
          <a:p>
            <a:pPr marL="0">
              <a:buNone/>
            </a:pPr>
            <a:r>
              <a:rPr lang="fr-FR" sz="1600" dirty="0"/>
              <a:t>Particularités : il préfère chasser dans l’obscurité ou très tôt le matin. </a:t>
            </a:r>
          </a:p>
        </p:txBody>
      </p:sp>
      <p:pic>
        <p:nvPicPr>
          <p:cNvPr id="8196" name="Picture 4" descr="https://img.lemde.fr/2015/12/15/353/0/3120/1560/688/0/60/0/8e8b20c_944931e5ec7c4a1dbaf6eef09caebcad-e2d79a2dab8a4fbb9d94b0bf38645b45-0.jpg">
            <a:extLst>
              <a:ext uri="{FF2B5EF4-FFF2-40B4-BE49-F238E27FC236}">
                <a16:creationId xmlns:a16="http://schemas.microsoft.com/office/drawing/2014/main" id="{FFBF5626-5367-CE4F-A061-A702FA9C1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996952"/>
            <a:ext cx="3940723" cy="2114957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9FC10F-2B53-574D-97B7-1594A63E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fr-FR" dirty="0"/>
              <a:t>Le calao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0B3F69-CD5B-6E40-BB95-618DA7B73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0" y="2336872"/>
            <a:ext cx="4709832" cy="3972448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fr-FR" sz="1600" dirty="0"/>
              <a:t>Taille : 95 à120 cm </a:t>
            </a:r>
          </a:p>
          <a:p>
            <a:pPr marL="0">
              <a:buNone/>
            </a:pPr>
            <a:r>
              <a:rPr lang="fr-FR" sz="1600" dirty="0"/>
              <a:t>Poids : 2,8kg</a:t>
            </a:r>
          </a:p>
          <a:p>
            <a:pPr marL="0">
              <a:buNone/>
            </a:pPr>
            <a:r>
              <a:rPr lang="fr-FR" sz="1600" dirty="0"/>
              <a:t>Espérance de vie : 40 à 45 ans</a:t>
            </a:r>
          </a:p>
          <a:p>
            <a:pPr marL="0">
              <a:buNone/>
            </a:pPr>
            <a:r>
              <a:rPr lang="fr-FR" sz="1600" dirty="0"/>
              <a:t>La vitesse:  25km/h</a:t>
            </a:r>
          </a:p>
          <a:p>
            <a:pPr marL="0">
              <a:buNone/>
            </a:pPr>
            <a:r>
              <a:rPr lang="fr-FR" sz="1600" dirty="0"/>
              <a:t>La gestation : 37 à 43 jours</a:t>
            </a:r>
          </a:p>
          <a:p>
            <a:pPr marL="0">
              <a:buNone/>
            </a:pPr>
            <a:r>
              <a:rPr lang="fr-FR" sz="1600" dirty="0"/>
              <a:t>L’ alimentation : carnivore (insectes, reptiles, ....)</a:t>
            </a:r>
          </a:p>
          <a:p>
            <a:pPr marL="0">
              <a:buNone/>
            </a:pPr>
            <a:r>
              <a:rPr lang="fr-FR" sz="1600" dirty="0"/>
              <a:t>Le cri : sifflements, caquetages</a:t>
            </a:r>
          </a:p>
          <a:p>
            <a:pPr marL="0">
              <a:buNone/>
            </a:pPr>
            <a:r>
              <a:rPr lang="fr-FR" sz="1600" dirty="0"/>
              <a:t>Le statut : menacé</a:t>
            </a:r>
          </a:p>
          <a:p>
            <a:pPr marL="0">
              <a:buNone/>
            </a:pPr>
            <a:r>
              <a:rPr lang="fr-FR" sz="1600" dirty="0"/>
              <a:t>Particularités : pendant la couve, la femelle perd l’intégralité de son plumage et reste dans le nid jusqu’à que ses plumes repoussent</a:t>
            </a:r>
          </a:p>
          <a:p>
            <a:endParaRPr lang="fr-FR" sz="1200" dirty="0"/>
          </a:p>
        </p:txBody>
      </p:sp>
      <p:pic>
        <p:nvPicPr>
          <p:cNvPr id="9218" name="Picture 2" descr="http://www.oiseaux.net/photos/frederic.pelsy/images/calao.d.afrique.du.sud.frpe.1g.jpg">
            <a:extLst>
              <a:ext uri="{FF2B5EF4-FFF2-40B4-BE49-F238E27FC236}">
                <a16:creationId xmlns:a16="http://schemas.microsoft.com/office/drawing/2014/main" id="{57627A89-8AB2-6D47-95BD-8C6F5A90A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3068960"/>
            <a:ext cx="3066603" cy="2046957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58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{9AFE5C3E-1CE5-584E-BD09-9F06B84AD2E8}tf10001057</Template>
  <TotalTime>174</TotalTime>
  <Words>532</Words>
  <Application>Microsoft Macintosh PowerPoint</Application>
  <PresentationFormat>Affichage à l'écran (4:3)</PresentationFormat>
  <Paragraphs>87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Berlin</vt:lpstr>
      <vt:lpstr>Les animaux de la savane</vt:lpstr>
      <vt:lpstr>Sommaire</vt:lpstr>
      <vt:lpstr>La savane</vt:lpstr>
      <vt:lpstr>Le rhinocéros</vt:lpstr>
      <vt:lpstr>L’éléphant</vt:lpstr>
      <vt:lpstr>La girafe</vt:lpstr>
      <vt:lpstr>Le tigre</vt:lpstr>
      <vt:lpstr>Le lion</vt:lpstr>
      <vt:lpstr>Le calao</vt:lpstr>
      <vt:lpstr>Quizz</vt:lpstr>
      <vt:lpstr>Merci !!!!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animaux de la savane</dc:title>
  <dc:creator>m</dc:creator>
  <cp:lastModifiedBy>Microsoft Office User</cp:lastModifiedBy>
  <cp:revision>34</cp:revision>
  <dcterms:created xsi:type="dcterms:W3CDTF">2019-06-04T09:18:31Z</dcterms:created>
  <dcterms:modified xsi:type="dcterms:W3CDTF">2019-06-15T14:13:23Z</dcterms:modified>
</cp:coreProperties>
</file>