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5" r:id="rId4"/>
    <p:sldId id="261" r:id="rId5"/>
    <p:sldId id="258" r:id="rId6"/>
    <p:sldId id="259" r:id="rId7"/>
    <p:sldId id="262" r:id="rId8"/>
    <p:sldId id="263" r:id="rId9"/>
    <p:sldId id="266" r:id="rId10"/>
    <p:sldId id="267" r:id="rId11"/>
  </p:sldIdLst>
  <p:sldSz cx="9144000" cy="6858000" type="screen4x3"/>
  <p:notesSz cx="6889750"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2" autoAdjust="0"/>
    <p:restoredTop sz="95969" autoAdjust="0"/>
  </p:normalViewPr>
  <p:slideViewPr>
    <p:cSldViewPr>
      <p:cViewPr varScale="1">
        <p:scale>
          <a:sx n="96" d="100"/>
          <a:sy n="96" d="100"/>
        </p:scale>
        <p:origin x="792" y="27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85558" cy="502835"/>
          </a:xfrm>
          <a:prstGeom prst="rect">
            <a:avLst/>
          </a:prstGeom>
        </p:spPr>
        <p:txBody>
          <a:bodyPr vert="horz" lIns="96627" tIns="48313" rIns="96627" bIns="48313" rtlCol="0"/>
          <a:lstStyle>
            <a:lvl1pPr algn="l">
              <a:defRPr sz="1300"/>
            </a:lvl1pPr>
          </a:lstStyle>
          <a:p>
            <a:endParaRPr lang="fr-FR"/>
          </a:p>
        </p:txBody>
      </p:sp>
      <p:sp>
        <p:nvSpPr>
          <p:cNvPr id="3" name="Date Placeholder 2"/>
          <p:cNvSpPr>
            <a:spLocks noGrp="1"/>
          </p:cNvSpPr>
          <p:nvPr>
            <p:ph type="dt" idx="1"/>
          </p:nvPr>
        </p:nvSpPr>
        <p:spPr>
          <a:xfrm>
            <a:off x="3902599" y="1"/>
            <a:ext cx="2985558" cy="502835"/>
          </a:xfrm>
          <a:prstGeom prst="rect">
            <a:avLst/>
          </a:prstGeom>
        </p:spPr>
        <p:txBody>
          <a:bodyPr vert="horz" lIns="96627" tIns="48313" rIns="96627" bIns="48313" rtlCol="0"/>
          <a:lstStyle>
            <a:lvl1pPr algn="r">
              <a:defRPr sz="1300"/>
            </a:lvl1pPr>
          </a:lstStyle>
          <a:p>
            <a:fld id="{DA3D7FB2-A842-4AAE-8652-2AD0FDDF4736}" type="datetimeFigureOut">
              <a:rPr lang="fr-FR" smtClean="0"/>
              <a:t>22/03/2026</a:t>
            </a:fld>
            <a:endParaRPr lang="fr-FR"/>
          </a:p>
        </p:txBody>
      </p:sp>
      <p:sp>
        <p:nvSpPr>
          <p:cNvPr id="4" name="Slide Image Placeholder 3"/>
          <p:cNvSpPr>
            <a:spLocks noGrp="1" noRot="1" noChangeAspect="1"/>
          </p:cNvSpPr>
          <p:nvPr>
            <p:ph type="sldImg" idx="2"/>
          </p:nvPr>
        </p:nvSpPr>
        <p:spPr>
          <a:xfrm>
            <a:off x="1189038" y="1250950"/>
            <a:ext cx="4511675" cy="3384550"/>
          </a:xfrm>
          <a:prstGeom prst="rect">
            <a:avLst/>
          </a:prstGeom>
          <a:noFill/>
          <a:ln w="12700">
            <a:solidFill>
              <a:prstClr val="black"/>
            </a:solidFill>
          </a:ln>
        </p:spPr>
        <p:txBody>
          <a:bodyPr vert="horz" lIns="96627" tIns="48313" rIns="96627" bIns="48313" rtlCol="0" anchor="ctr"/>
          <a:lstStyle/>
          <a:p>
            <a:endParaRPr lang="fr-FR"/>
          </a:p>
        </p:txBody>
      </p:sp>
      <p:sp>
        <p:nvSpPr>
          <p:cNvPr id="5" name="Notes Placeholder 4"/>
          <p:cNvSpPr>
            <a:spLocks noGrp="1"/>
          </p:cNvSpPr>
          <p:nvPr>
            <p:ph type="body" sz="quarter" idx="3"/>
          </p:nvPr>
        </p:nvSpPr>
        <p:spPr>
          <a:xfrm>
            <a:off x="688975" y="4823033"/>
            <a:ext cx="5511800" cy="3946119"/>
          </a:xfrm>
          <a:prstGeom prst="rect">
            <a:avLst/>
          </a:prstGeom>
        </p:spPr>
        <p:txBody>
          <a:bodyPr vert="horz" lIns="96627" tIns="48313" rIns="96627" bIns="483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2" y="9519055"/>
            <a:ext cx="2985558" cy="502834"/>
          </a:xfrm>
          <a:prstGeom prst="rect">
            <a:avLst/>
          </a:prstGeom>
        </p:spPr>
        <p:txBody>
          <a:bodyPr vert="horz" lIns="96627" tIns="48313" rIns="96627" bIns="48313" rtlCol="0" anchor="b"/>
          <a:lstStyle>
            <a:lvl1pPr algn="l">
              <a:defRPr sz="1300"/>
            </a:lvl1pPr>
          </a:lstStyle>
          <a:p>
            <a:endParaRPr lang="fr-FR"/>
          </a:p>
        </p:txBody>
      </p:sp>
      <p:sp>
        <p:nvSpPr>
          <p:cNvPr id="7" name="Slide Number Placeholder 6"/>
          <p:cNvSpPr>
            <a:spLocks noGrp="1"/>
          </p:cNvSpPr>
          <p:nvPr>
            <p:ph type="sldNum" sz="quarter" idx="5"/>
          </p:nvPr>
        </p:nvSpPr>
        <p:spPr>
          <a:xfrm>
            <a:off x="3902599" y="9519055"/>
            <a:ext cx="2985558" cy="502834"/>
          </a:xfrm>
          <a:prstGeom prst="rect">
            <a:avLst/>
          </a:prstGeom>
        </p:spPr>
        <p:txBody>
          <a:bodyPr vert="horz" lIns="96627" tIns="48313" rIns="96627" bIns="48313" rtlCol="0" anchor="b"/>
          <a:lstStyle>
            <a:lvl1pPr algn="r">
              <a:defRPr sz="1300"/>
            </a:lvl1pPr>
          </a:lstStyle>
          <a:p>
            <a:fld id="{4FAC756E-8503-4C5A-BC9E-54697B51B12B}" type="slidenum">
              <a:rPr lang="fr-FR" smtClean="0"/>
              <a:t>‹#›</a:t>
            </a:fld>
            <a:endParaRPr lang="fr-FR"/>
          </a:p>
        </p:txBody>
      </p:sp>
    </p:spTree>
    <p:extLst>
      <p:ext uri="{BB962C8B-B14F-4D97-AF65-F5344CB8AC3E}">
        <p14:creationId xmlns:p14="http://schemas.microsoft.com/office/powerpoint/2010/main" val="29131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FAC756E-8503-4C5A-BC9E-54697B51B12B}" type="slidenum">
              <a:rPr lang="fr-FR" smtClean="0"/>
              <a:t>1</a:t>
            </a:fld>
            <a:endParaRPr lang="fr-FR"/>
          </a:p>
        </p:txBody>
      </p:sp>
    </p:spTree>
    <p:extLst>
      <p:ext uri="{BB962C8B-B14F-4D97-AF65-F5344CB8AC3E}">
        <p14:creationId xmlns:p14="http://schemas.microsoft.com/office/powerpoint/2010/main" val="256798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Source de l’image : bibliothèque de contenu Microsoft 365
Les gratte-ciel sont apparus à Chicago à la fin du XIXe siècle grâce à l’invention de l’acier et des ascenseurs. La reconstruction après le grand incendie de 1871 a favorisé l’expérimentation architecturale. Ces bâtiments répondaient au besoin de maximiser l’espace urbain et ont influencé la construction moderne dans le monde entier.</a:t>
            </a:r>
          </a:p>
        </p:txBody>
      </p:sp>
      <p:sp>
        <p:nvSpPr>
          <p:cNvPr id="4" name="Slide Number Placeholder 3"/>
          <p:cNvSpPr>
            <a:spLocks noGrp="1"/>
          </p:cNvSpPr>
          <p:nvPr>
            <p:ph type="sldNum" sz="quarter" idx="5"/>
          </p:nvPr>
        </p:nvSpPr>
        <p:spPr/>
        <p:txBody>
          <a:bodyPr/>
          <a:lstStyle/>
          <a:p>
            <a:fld id="{4FAC756E-8503-4C5A-BC9E-54697B51B12B}" type="slidenum">
              <a:rPr lang="fr-FR" smtClean="0"/>
              <a:t>3</a:t>
            </a:fld>
            <a:endParaRPr lang="fr-FR"/>
          </a:p>
        </p:txBody>
      </p:sp>
    </p:spTree>
    <p:extLst>
      <p:ext uri="{BB962C8B-B14F-4D97-AF65-F5344CB8AC3E}">
        <p14:creationId xmlns:p14="http://schemas.microsoft.com/office/powerpoint/2010/main" val="263758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FAC756E-8503-4C5A-BC9E-54697B51B12B}" type="slidenum">
              <a:rPr lang="fr-FR" smtClean="0"/>
              <a:t>4</a:t>
            </a:fld>
            <a:endParaRPr lang="fr-FR"/>
          </a:p>
        </p:txBody>
      </p:sp>
    </p:spTree>
    <p:extLst>
      <p:ext uri="{BB962C8B-B14F-4D97-AF65-F5344CB8AC3E}">
        <p14:creationId xmlns:p14="http://schemas.microsoft.com/office/powerpoint/2010/main" val="312406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Source de l’image : bibliothèque de contenu Microsoft 365
Ce format permet d’organiser cinq questions accompagnées de leurs réponses correspondantes. Il favorise la clarté en séparant chaque question et réponse, facilitant la compréhension rapide. Idéal pour les quiz, les FAQs, ou les revues de connaissances lors de présentations interactives.</a:t>
            </a:r>
          </a:p>
        </p:txBody>
      </p:sp>
      <p:sp>
        <p:nvSpPr>
          <p:cNvPr id="4" name="Slide Number Placeholder 3"/>
          <p:cNvSpPr>
            <a:spLocks noGrp="1"/>
          </p:cNvSpPr>
          <p:nvPr>
            <p:ph type="sldNum" sz="quarter" idx="5"/>
          </p:nvPr>
        </p:nvSpPr>
        <p:spPr/>
        <p:txBody>
          <a:bodyPr/>
          <a:lstStyle/>
          <a:p>
            <a:fld id="{4FAC756E-8503-4C5A-BC9E-54697B51B12B}" type="slidenum">
              <a:rPr lang="fr-FR" smtClean="0"/>
              <a:t>9</a:t>
            </a:fld>
            <a:endParaRPr lang="fr-FR"/>
          </a:p>
        </p:txBody>
      </p:sp>
    </p:spTree>
    <p:extLst>
      <p:ext uri="{BB962C8B-B14F-4D97-AF65-F5344CB8AC3E}">
        <p14:creationId xmlns:p14="http://schemas.microsoft.com/office/powerpoint/2010/main" val="21826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AC6ED60-D4A6-4ED2-9E4D-3BC031090D43}" type="datetimeFigureOut">
              <a:rPr lang="fr-FR" smtClean="0"/>
              <a:t>22/03/2026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394BFD-4ED3-4F21-B75A-177704107F50}" type="slidenum">
              <a:rPr lang="fr-FR" smtClean="0"/>
              <a:t>‹#›</a:t>
            </a:fld>
            <a:endParaRPr lang="fr-FR"/>
          </a:p>
        </p:txBody>
      </p:sp>
    </p:spTree>
    <p:extLst>
      <p:ext uri="{BB962C8B-B14F-4D97-AF65-F5344CB8AC3E}">
        <p14:creationId xmlns:p14="http://schemas.microsoft.com/office/powerpoint/2010/main" val="43036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AC6ED60-D4A6-4ED2-9E4D-3BC031090D43}" type="datetimeFigureOut">
              <a:rPr lang="fr-FR" smtClean="0"/>
              <a:t>22/03/2026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394BFD-4ED3-4F21-B75A-177704107F50}" type="slidenum">
              <a:rPr lang="fr-FR" smtClean="0"/>
              <a:t>‹#›</a:t>
            </a:fld>
            <a:endParaRPr lang="fr-FR"/>
          </a:p>
        </p:txBody>
      </p:sp>
    </p:spTree>
    <p:extLst>
      <p:ext uri="{BB962C8B-B14F-4D97-AF65-F5344CB8AC3E}">
        <p14:creationId xmlns:p14="http://schemas.microsoft.com/office/powerpoint/2010/main" val="83123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AC6ED60-D4A6-4ED2-9E4D-3BC031090D43}" type="datetimeFigureOut">
              <a:rPr lang="fr-FR" smtClean="0"/>
              <a:t>22/03/2026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394BFD-4ED3-4F21-B75A-177704107F50}" type="slidenum">
              <a:rPr lang="fr-FR" smtClean="0"/>
              <a:t>‹#›</a:t>
            </a:fld>
            <a:endParaRPr lang="fr-FR"/>
          </a:p>
        </p:txBody>
      </p:sp>
    </p:spTree>
    <p:extLst>
      <p:ext uri="{BB962C8B-B14F-4D97-AF65-F5344CB8AC3E}">
        <p14:creationId xmlns:p14="http://schemas.microsoft.com/office/powerpoint/2010/main" val="215267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AC6ED60-D4A6-4ED2-9E4D-3BC031090D43}" type="datetimeFigureOut">
              <a:rPr lang="fr-FR" smtClean="0"/>
              <a:t>22/03/2026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394BFD-4ED3-4F21-B75A-177704107F50}" type="slidenum">
              <a:rPr lang="fr-FR" smtClean="0"/>
              <a:t>‹#›</a:t>
            </a:fld>
            <a:endParaRPr lang="fr-FR"/>
          </a:p>
        </p:txBody>
      </p:sp>
    </p:spTree>
    <p:extLst>
      <p:ext uri="{BB962C8B-B14F-4D97-AF65-F5344CB8AC3E}">
        <p14:creationId xmlns:p14="http://schemas.microsoft.com/office/powerpoint/2010/main" val="26381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AC6ED60-D4A6-4ED2-9E4D-3BC031090D43}" type="datetimeFigureOut">
              <a:rPr lang="fr-FR" smtClean="0"/>
              <a:t>22/03/2026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394BFD-4ED3-4F21-B75A-177704107F50}" type="slidenum">
              <a:rPr lang="fr-FR" smtClean="0"/>
              <a:t>‹#›</a:t>
            </a:fld>
            <a:endParaRPr lang="fr-FR"/>
          </a:p>
        </p:txBody>
      </p:sp>
    </p:spTree>
    <p:extLst>
      <p:ext uri="{BB962C8B-B14F-4D97-AF65-F5344CB8AC3E}">
        <p14:creationId xmlns:p14="http://schemas.microsoft.com/office/powerpoint/2010/main" val="410978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AC6ED60-D4A6-4ED2-9E4D-3BC031090D43}" type="datetimeFigureOut">
              <a:rPr lang="fr-FR" smtClean="0"/>
              <a:t>22/03/2026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394BFD-4ED3-4F21-B75A-177704107F50}" type="slidenum">
              <a:rPr lang="fr-FR" smtClean="0"/>
              <a:t>‹#›</a:t>
            </a:fld>
            <a:endParaRPr lang="fr-FR"/>
          </a:p>
        </p:txBody>
      </p:sp>
    </p:spTree>
    <p:extLst>
      <p:ext uri="{BB962C8B-B14F-4D97-AF65-F5344CB8AC3E}">
        <p14:creationId xmlns:p14="http://schemas.microsoft.com/office/powerpoint/2010/main" val="242869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AC6ED60-D4A6-4ED2-9E4D-3BC031090D43}" type="datetimeFigureOut">
              <a:rPr lang="fr-FR" smtClean="0"/>
              <a:t>22/03/2026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6394BFD-4ED3-4F21-B75A-177704107F50}" type="slidenum">
              <a:rPr lang="fr-FR" smtClean="0"/>
              <a:t>‹#›</a:t>
            </a:fld>
            <a:endParaRPr lang="fr-FR"/>
          </a:p>
        </p:txBody>
      </p:sp>
    </p:spTree>
    <p:extLst>
      <p:ext uri="{BB962C8B-B14F-4D97-AF65-F5344CB8AC3E}">
        <p14:creationId xmlns:p14="http://schemas.microsoft.com/office/powerpoint/2010/main" val="325353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AC6ED60-D4A6-4ED2-9E4D-3BC031090D43}" type="datetimeFigureOut">
              <a:rPr lang="fr-FR" smtClean="0"/>
              <a:t>22/03/2026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6394BFD-4ED3-4F21-B75A-177704107F50}" type="slidenum">
              <a:rPr lang="fr-FR" smtClean="0"/>
              <a:t>‹#›</a:t>
            </a:fld>
            <a:endParaRPr lang="fr-FR"/>
          </a:p>
        </p:txBody>
      </p:sp>
    </p:spTree>
    <p:extLst>
      <p:ext uri="{BB962C8B-B14F-4D97-AF65-F5344CB8AC3E}">
        <p14:creationId xmlns:p14="http://schemas.microsoft.com/office/powerpoint/2010/main" val="2761803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C6ED60-D4A6-4ED2-9E4D-3BC031090D43}" type="datetimeFigureOut">
              <a:rPr lang="fr-FR" smtClean="0"/>
              <a:t>22/03/2026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6394BFD-4ED3-4F21-B75A-177704107F50}" type="slidenum">
              <a:rPr lang="fr-FR" smtClean="0"/>
              <a:t>‹#›</a:t>
            </a:fld>
            <a:endParaRPr lang="fr-FR"/>
          </a:p>
        </p:txBody>
      </p:sp>
    </p:spTree>
    <p:extLst>
      <p:ext uri="{BB962C8B-B14F-4D97-AF65-F5344CB8AC3E}">
        <p14:creationId xmlns:p14="http://schemas.microsoft.com/office/powerpoint/2010/main" val="144655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AC6ED60-D4A6-4ED2-9E4D-3BC031090D43}" type="datetimeFigureOut">
              <a:rPr lang="fr-FR" smtClean="0"/>
              <a:t>22/03/2026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394BFD-4ED3-4F21-B75A-177704107F50}" type="slidenum">
              <a:rPr lang="fr-FR" smtClean="0"/>
              <a:t>‹#›</a:t>
            </a:fld>
            <a:endParaRPr lang="fr-FR"/>
          </a:p>
        </p:txBody>
      </p:sp>
    </p:spTree>
    <p:extLst>
      <p:ext uri="{BB962C8B-B14F-4D97-AF65-F5344CB8AC3E}">
        <p14:creationId xmlns:p14="http://schemas.microsoft.com/office/powerpoint/2010/main" val="2472182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AC6ED60-D4A6-4ED2-9E4D-3BC031090D43}" type="datetimeFigureOut">
              <a:rPr lang="fr-FR" smtClean="0"/>
              <a:t>22/03/2026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394BFD-4ED3-4F21-B75A-177704107F50}" type="slidenum">
              <a:rPr lang="fr-FR" smtClean="0"/>
              <a:t>‹#›</a:t>
            </a:fld>
            <a:endParaRPr lang="fr-FR"/>
          </a:p>
        </p:txBody>
      </p:sp>
    </p:spTree>
    <p:extLst>
      <p:ext uri="{BB962C8B-B14F-4D97-AF65-F5344CB8AC3E}">
        <p14:creationId xmlns:p14="http://schemas.microsoft.com/office/powerpoint/2010/main" val="2487460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6ED60-D4A6-4ED2-9E4D-3BC031090D43}" type="datetimeFigureOut">
              <a:rPr lang="fr-FR" smtClean="0"/>
              <a:t>22/03/2026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94BFD-4ED3-4F21-B75A-177704107F50}" type="slidenum">
              <a:rPr lang="fr-FR" smtClean="0"/>
              <a:t>‹#›</a:t>
            </a:fld>
            <a:endParaRPr lang="fr-FR"/>
          </a:p>
        </p:txBody>
      </p:sp>
    </p:spTree>
    <p:extLst>
      <p:ext uri="{BB962C8B-B14F-4D97-AF65-F5344CB8AC3E}">
        <p14:creationId xmlns:p14="http://schemas.microsoft.com/office/powerpoint/2010/main" val="151166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Home_Insurance_Build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ttps://fr.wikipedia.org/wiki/Gratte-cie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ingt ans après le 11 Septembre, des gratte-ciel désormais à toute épreuve  – L'Express"/>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l="29941"/>
          <a:stretch/>
        </p:blipFill>
        <p:spPr bwMode="auto">
          <a:xfrm>
            <a:off x="-1044624" y="-254892"/>
            <a:ext cx="10009112" cy="685224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716016" y="260648"/>
            <a:ext cx="4104456" cy="2062103"/>
          </a:xfrm>
          <a:prstGeom prst="rect">
            <a:avLst/>
          </a:prstGeom>
          <a:noFill/>
        </p:spPr>
        <p:txBody>
          <a:bodyPr wrap="square" rtlCol="0">
            <a:spAutoFit/>
          </a:bodyPr>
          <a:lstStyle/>
          <a:p>
            <a:pPr algn="ctr"/>
            <a:r>
              <a:rPr lang="fr-FR" u="sng" dirty="0">
                <a:solidFill>
                  <a:schemeClr val="bg1"/>
                </a:solidFill>
                <a:latin typeface="Broadway" panose="04040905080B02020502" pitchFamily="82" charset="0"/>
              </a:rPr>
              <a:t>Exposé d’Alya &amp; Célia</a:t>
            </a:r>
          </a:p>
          <a:p>
            <a:pPr algn="ctr"/>
            <a:endParaRPr lang="fr-FR" sz="1400" dirty="0">
              <a:solidFill>
                <a:schemeClr val="bg1"/>
              </a:solidFill>
              <a:latin typeface="Broadway" panose="04040905080B02020502" pitchFamily="82" charset="0"/>
            </a:endParaRPr>
          </a:p>
          <a:p>
            <a:pPr algn="ctr"/>
            <a:r>
              <a:rPr lang="fr-FR" sz="3200" dirty="0">
                <a:solidFill>
                  <a:schemeClr val="bg1"/>
                </a:solidFill>
                <a:latin typeface="Broadway" panose="04040905080B02020502" pitchFamily="82" charset="0"/>
              </a:rPr>
              <a:t>LES </a:t>
            </a:r>
          </a:p>
          <a:p>
            <a:pPr algn="ctr"/>
            <a:r>
              <a:rPr lang="fr-FR" sz="3200" dirty="0">
                <a:solidFill>
                  <a:schemeClr val="bg1"/>
                </a:solidFill>
                <a:latin typeface="Broadway" panose="04040905080B02020502" pitchFamily="82" charset="0"/>
              </a:rPr>
              <a:t>GRATTES CIEL AMERICAINS</a:t>
            </a:r>
          </a:p>
        </p:txBody>
      </p:sp>
    </p:spTree>
    <p:extLst>
      <p:ext uri="{BB962C8B-B14F-4D97-AF65-F5344CB8AC3E}">
        <p14:creationId xmlns:p14="http://schemas.microsoft.com/office/powerpoint/2010/main" val="106032090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42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4">
            <a:extLst>
              <a:ext uri="{FF2B5EF4-FFF2-40B4-BE49-F238E27FC236}">
                <a16:creationId xmlns:a16="http://schemas.microsoft.com/office/drawing/2014/main" id="{CAF8A617-667A-64AF-891C-17571F0124CE}"/>
              </a:ext>
            </a:extLst>
          </p:cNvPr>
          <p:cNvPicPr>
            <a:picLocks noChangeAspect="1"/>
          </p:cNvPicPr>
          <p:nvPr/>
        </p:nvPicPr>
        <p:blipFill>
          <a:blip r:embed="rId3"/>
          <a:stretch>
            <a:fillRect/>
          </a:stretch>
        </p:blipFill>
        <p:spPr>
          <a:xfrm>
            <a:off x="1818858" y="1267191"/>
            <a:ext cx="5421465" cy="4323617"/>
          </a:xfrm>
          <a:prstGeom prst="rect">
            <a:avLst/>
          </a:prstGeom>
        </p:spPr>
      </p:pic>
    </p:spTree>
    <p:extLst>
      <p:ext uri="{BB962C8B-B14F-4D97-AF65-F5344CB8AC3E}">
        <p14:creationId xmlns:p14="http://schemas.microsoft.com/office/powerpoint/2010/main" val="7765397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lassement - Les 10 buildings les plus hauts des USA - LeanCo"/>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b="19411"/>
          <a:stretch/>
        </p:blipFill>
        <p:spPr bwMode="auto">
          <a:xfrm>
            <a:off x="0" y="2564905"/>
            <a:ext cx="9143999" cy="42930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1184" y="3175356"/>
            <a:ext cx="2015208"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95536" y="332656"/>
            <a:ext cx="8280920" cy="369332"/>
          </a:xfrm>
          <a:prstGeom prst="rect">
            <a:avLst/>
          </a:prstGeom>
          <a:noFill/>
        </p:spPr>
        <p:txBody>
          <a:bodyPr wrap="square" rtlCol="0">
            <a:spAutoFit/>
          </a:bodyPr>
          <a:lstStyle/>
          <a:p>
            <a:r>
              <a:rPr lang="fr-FR" u="sng" dirty="0">
                <a:solidFill>
                  <a:schemeClr val="tx2">
                    <a:lumMod val="75000"/>
                  </a:schemeClr>
                </a:solidFill>
                <a:latin typeface="Broadway" panose="04040905080B02020502" pitchFamily="82" charset="0"/>
              </a:rPr>
              <a:t>SOMMAIRE</a:t>
            </a:r>
          </a:p>
        </p:txBody>
      </p:sp>
      <p:sp>
        <p:nvSpPr>
          <p:cNvPr id="9" name="ZoneTexte 8"/>
          <p:cNvSpPr txBox="1"/>
          <p:nvPr/>
        </p:nvSpPr>
        <p:spPr>
          <a:xfrm>
            <a:off x="681184" y="2060848"/>
            <a:ext cx="8280920" cy="400110"/>
          </a:xfrm>
          <a:prstGeom prst="rect">
            <a:avLst/>
          </a:prstGeom>
          <a:noFill/>
        </p:spPr>
        <p:txBody>
          <a:bodyPr wrap="square" rtlCol="0">
            <a:spAutoFit/>
          </a:bodyPr>
          <a:lstStyle/>
          <a:p>
            <a:r>
              <a:rPr lang="fr-FR" sz="2000" b="1" dirty="0">
                <a:solidFill>
                  <a:schemeClr val="tx2">
                    <a:lumMod val="75000"/>
                  </a:schemeClr>
                </a:solidFill>
                <a:latin typeface="Bellota" pitchFamily="50" charset="0"/>
                <a:ea typeface="Bellota" pitchFamily="50" charset="0"/>
              </a:rPr>
              <a:t>	3 )   Les Plus Connus</a:t>
            </a:r>
          </a:p>
        </p:txBody>
      </p:sp>
      <p:sp>
        <p:nvSpPr>
          <p:cNvPr id="11" name="ZoneTexte 10"/>
          <p:cNvSpPr txBox="1"/>
          <p:nvPr/>
        </p:nvSpPr>
        <p:spPr>
          <a:xfrm>
            <a:off x="681184" y="2420888"/>
            <a:ext cx="8280920" cy="400110"/>
          </a:xfrm>
          <a:prstGeom prst="rect">
            <a:avLst/>
          </a:prstGeom>
          <a:noFill/>
        </p:spPr>
        <p:txBody>
          <a:bodyPr wrap="square" rtlCol="0">
            <a:spAutoFit/>
          </a:bodyPr>
          <a:lstStyle/>
          <a:p>
            <a:r>
              <a:rPr lang="fr-FR" sz="2000" b="1" dirty="0">
                <a:solidFill>
                  <a:schemeClr val="tx2">
                    <a:lumMod val="75000"/>
                  </a:schemeClr>
                </a:solidFill>
                <a:latin typeface="Bellota" pitchFamily="50" charset="0"/>
                <a:ea typeface="Bellota" pitchFamily="50" charset="0"/>
              </a:rPr>
              <a:t>	4 )  Les Attentats du 11 Septembre 2001</a:t>
            </a:r>
          </a:p>
        </p:txBody>
      </p:sp>
      <p:sp>
        <p:nvSpPr>
          <p:cNvPr id="12" name="ZoneTexte 11"/>
          <p:cNvSpPr txBox="1"/>
          <p:nvPr/>
        </p:nvSpPr>
        <p:spPr>
          <a:xfrm>
            <a:off x="683568" y="1732746"/>
            <a:ext cx="8280920" cy="400110"/>
          </a:xfrm>
          <a:prstGeom prst="rect">
            <a:avLst/>
          </a:prstGeom>
          <a:noFill/>
        </p:spPr>
        <p:txBody>
          <a:bodyPr wrap="square" rtlCol="0">
            <a:spAutoFit/>
          </a:bodyPr>
          <a:lstStyle/>
          <a:p>
            <a:r>
              <a:rPr lang="fr-FR" sz="2000" b="1" dirty="0">
                <a:solidFill>
                  <a:schemeClr val="tx2">
                    <a:lumMod val="75000"/>
                  </a:schemeClr>
                </a:solidFill>
                <a:latin typeface="Bellota" pitchFamily="50" charset="0"/>
                <a:ea typeface="Bellota" pitchFamily="50" charset="0"/>
              </a:rPr>
              <a:t>	2 )  Le premier Gratte-Ciel des USA</a:t>
            </a:r>
          </a:p>
        </p:txBody>
      </p:sp>
      <p:sp>
        <p:nvSpPr>
          <p:cNvPr id="13" name="ZoneTexte 12"/>
          <p:cNvSpPr txBox="1"/>
          <p:nvPr/>
        </p:nvSpPr>
        <p:spPr>
          <a:xfrm>
            <a:off x="683568" y="2780928"/>
            <a:ext cx="8280920" cy="400110"/>
          </a:xfrm>
          <a:prstGeom prst="rect">
            <a:avLst/>
          </a:prstGeom>
          <a:noFill/>
        </p:spPr>
        <p:txBody>
          <a:bodyPr wrap="square" rtlCol="0">
            <a:spAutoFit/>
          </a:bodyPr>
          <a:lstStyle/>
          <a:p>
            <a:r>
              <a:rPr lang="fr-FR" sz="2000" b="1" dirty="0">
                <a:solidFill>
                  <a:schemeClr val="tx2">
                    <a:lumMod val="75000"/>
                  </a:schemeClr>
                </a:solidFill>
                <a:latin typeface="Bellota" pitchFamily="50" charset="0"/>
                <a:ea typeface="Bellota" pitchFamily="50" charset="0"/>
              </a:rPr>
              <a:t>	5 )  Combien y a-t-il de Gratte-Ciels aux USA ?</a:t>
            </a:r>
          </a:p>
        </p:txBody>
      </p:sp>
      <p:sp>
        <p:nvSpPr>
          <p:cNvPr id="14" name="ZoneTexte 13"/>
          <p:cNvSpPr txBox="1"/>
          <p:nvPr/>
        </p:nvSpPr>
        <p:spPr>
          <a:xfrm>
            <a:off x="681184" y="3203538"/>
            <a:ext cx="8280920" cy="400110"/>
          </a:xfrm>
          <a:prstGeom prst="rect">
            <a:avLst/>
          </a:prstGeom>
          <a:noFill/>
        </p:spPr>
        <p:txBody>
          <a:bodyPr wrap="square" rtlCol="0">
            <a:spAutoFit/>
          </a:bodyPr>
          <a:lstStyle/>
          <a:p>
            <a:r>
              <a:rPr lang="fr-FR" sz="2000" b="1" dirty="0">
                <a:solidFill>
                  <a:schemeClr val="tx2">
                    <a:lumMod val="75000"/>
                  </a:schemeClr>
                </a:solidFill>
                <a:latin typeface="Bellota" pitchFamily="50" charset="0"/>
                <a:ea typeface="Bellota" pitchFamily="50" charset="0"/>
              </a:rPr>
              <a:t>	6 )  Top 3 des plus grands </a:t>
            </a:r>
            <a:r>
              <a:rPr lang="fr-FR" sz="2000" b="1" dirty="0" err="1">
                <a:solidFill>
                  <a:schemeClr val="tx2">
                    <a:lumMod val="75000"/>
                  </a:schemeClr>
                </a:solidFill>
                <a:latin typeface="Bellota" pitchFamily="50" charset="0"/>
                <a:ea typeface="Bellota" pitchFamily="50" charset="0"/>
              </a:rPr>
              <a:t>Grattes-Ciels</a:t>
            </a:r>
            <a:r>
              <a:rPr lang="fr-FR" sz="2000" b="1" dirty="0">
                <a:solidFill>
                  <a:schemeClr val="tx2">
                    <a:lumMod val="75000"/>
                  </a:schemeClr>
                </a:solidFill>
                <a:latin typeface="Bellota" pitchFamily="50" charset="0"/>
                <a:ea typeface="Bellota" pitchFamily="50" charset="0"/>
              </a:rPr>
              <a:t> aux USA</a:t>
            </a:r>
          </a:p>
        </p:txBody>
      </p:sp>
      <p:sp>
        <p:nvSpPr>
          <p:cNvPr id="15" name="ZoneTexte 14"/>
          <p:cNvSpPr txBox="1"/>
          <p:nvPr/>
        </p:nvSpPr>
        <p:spPr>
          <a:xfrm>
            <a:off x="683568" y="3626272"/>
            <a:ext cx="8280920" cy="400110"/>
          </a:xfrm>
          <a:prstGeom prst="rect">
            <a:avLst/>
          </a:prstGeom>
          <a:noFill/>
        </p:spPr>
        <p:txBody>
          <a:bodyPr wrap="square" rtlCol="0">
            <a:spAutoFit/>
          </a:bodyPr>
          <a:lstStyle/>
          <a:p>
            <a:r>
              <a:rPr lang="fr-FR" sz="2000" b="1" dirty="0">
                <a:solidFill>
                  <a:schemeClr val="tx2">
                    <a:lumMod val="75000"/>
                  </a:schemeClr>
                </a:solidFill>
                <a:latin typeface="Bellota" pitchFamily="50" charset="0"/>
                <a:ea typeface="Bellota" pitchFamily="50" charset="0"/>
              </a:rPr>
              <a:t>	7 )  Mini Quizz </a:t>
            </a:r>
          </a:p>
        </p:txBody>
      </p:sp>
      <p:sp>
        <p:nvSpPr>
          <p:cNvPr id="17" name="ZoneTexte 8">
            <a:extLst>
              <a:ext uri="{FF2B5EF4-FFF2-40B4-BE49-F238E27FC236}">
                <a16:creationId xmlns:a16="http://schemas.microsoft.com/office/drawing/2014/main" id="{CE28B8AC-9D60-088F-B235-F65FEA96ADD7}"/>
              </a:ext>
            </a:extLst>
          </p:cNvPr>
          <p:cNvSpPr txBox="1"/>
          <p:nvPr/>
        </p:nvSpPr>
        <p:spPr>
          <a:xfrm>
            <a:off x="683568" y="1412776"/>
            <a:ext cx="8280920" cy="400110"/>
          </a:xfrm>
          <a:prstGeom prst="rect">
            <a:avLst/>
          </a:prstGeom>
          <a:noFill/>
        </p:spPr>
        <p:txBody>
          <a:bodyPr wrap="square" rtlCol="0">
            <a:spAutoFit/>
          </a:bodyPr>
          <a:lstStyle/>
          <a:p>
            <a:r>
              <a:rPr lang="fr-FR" sz="2000" b="1" dirty="0">
                <a:solidFill>
                  <a:schemeClr val="tx2">
                    <a:lumMod val="75000"/>
                  </a:schemeClr>
                </a:solidFill>
                <a:latin typeface="Bellota" pitchFamily="50" charset="0"/>
                <a:ea typeface="Bellota" pitchFamily="50" charset="0"/>
              </a:rPr>
              <a:t>	1 )   L’origine des Gratte-ciels</a:t>
            </a:r>
          </a:p>
        </p:txBody>
      </p:sp>
    </p:spTree>
    <p:extLst>
      <p:ext uri="{BB962C8B-B14F-4D97-AF65-F5344CB8AC3E}">
        <p14:creationId xmlns:p14="http://schemas.microsoft.com/office/powerpoint/2010/main" val="10741503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80">
                                          <p:stCondLst>
                                            <p:cond delay="0"/>
                                          </p:stCondLst>
                                        </p:cTn>
                                        <p:tgtEl>
                                          <p:spTgt spid="17"/>
                                        </p:tgtEl>
                                      </p:cBhvr>
                                    </p:animEffect>
                                    <p:anim calcmode="lin" valueType="num">
                                      <p:cBhvr>
                                        <p:cTn id="2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0" dur="26">
                                          <p:stCondLst>
                                            <p:cond delay="650"/>
                                          </p:stCondLst>
                                        </p:cTn>
                                        <p:tgtEl>
                                          <p:spTgt spid="17"/>
                                        </p:tgtEl>
                                      </p:cBhvr>
                                      <p:to x="100000" y="60000"/>
                                    </p:animScale>
                                    <p:animScale>
                                      <p:cBhvr>
                                        <p:cTn id="31" dur="166" decel="50000">
                                          <p:stCondLst>
                                            <p:cond delay="676"/>
                                          </p:stCondLst>
                                        </p:cTn>
                                        <p:tgtEl>
                                          <p:spTgt spid="17"/>
                                        </p:tgtEl>
                                      </p:cBhvr>
                                      <p:to x="100000" y="100000"/>
                                    </p:animScale>
                                    <p:animScale>
                                      <p:cBhvr>
                                        <p:cTn id="32" dur="26">
                                          <p:stCondLst>
                                            <p:cond delay="1312"/>
                                          </p:stCondLst>
                                        </p:cTn>
                                        <p:tgtEl>
                                          <p:spTgt spid="17"/>
                                        </p:tgtEl>
                                      </p:cBhvr>
                                      <p:to x="100000" y="80000"/>
                                    </p:animScale>
                                    <p:animScale>
                                      <p:cBhvr>
                                        <p:cTn id="33" dur="166" decel="50000">
                                          <p:stCondLst>
                                            <p:cond delay="1338"/>
                                          </p:stCondLst>
                                        </p:cTn>
                                        <p:tgtEl>
                                          <p:spTgt spid="17"/>
                                        </p:tgtEl>
                                      </p:cBhvr>
                                      <p:to x="100000" y="100000"/>
                                    </p:animScale>
                                    <p:animScale>
                                      <p:cBhvr>
                                        <p:cTn id="34" dur="26">
                                          <p:stCondLst>
                                            <p:cond delay="1642"/>
                                          </p:stCondLst>
                                        </p:cTn>
                                        <p:tgtEl>
                                          <p:spTgt spid="17"/>
                                        </p:tgtEl>
                                      </p:cBhvr>
                                      <p:to x="100000" y="90000"/>
                                    </p:animScale>
                                    <p:animScale>
                                      <p:cBhvr>
                                        <p:cTn id="35" dur="166" decel="50000">
                                          <p:stCondLst>
                                            <p:cond delay="1668"/>
                                          </p:stCondLst>
                                        </p:cTn>
                                        <p:tgtEl>
                                          <p:spTgt spid="17"/>
                                        </p:tgtEl>
                                      </p:cBhvr>
                                      <p:to x="100000" y="100000"/>
                                    </p:animScale>
                                    <p:animScale>
                                      <p:cBhvr>
                                        <p:cTn id="36" dur="26">
                                          <p:stCondLst>
                                            <p:cond delay="1808"/>
                                          </p:stCondLst>
                                        </p:cTn>
                                        <p:tgtEl>
                                          <p:spTgt spid="17"/>
                                        </p:tgtEl>
                                      </p:cBhvr>
                                      <p:to x="100000" y="95000"/>
                                    </p:animScale>
                                    <p:animScale>
                                      <p:cBhvr>
                                        <p:cTn id="37" dur="166" decel="50000">
                                          <p:stCondLst>
                                            <p:cond delay="1834"/>
                                          </p:stCondLst>
                                        </p:cTn>
                                        <p:tgtEl>
                                          <p:spTgt spid="1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80">
                                          <p:stCondLst>
                                            <p:cond delay="0"/>
                                          </p:stCondLst>
                                        </p:cTn>
                                        <p:tgtEl>
                                          <p:spTgt spid="9"/>
                                        </p:tgtEl>
                                      </p:cBhvr>
                                    </p:animEffect>
                                    <p:anim calcmode="lin" valueType="num">
                                      <p:cBhvr>
                                        <p:cTn id="5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4" dur="26">
                                          <p:stCondLst>
                                            <p:cond delay="650"/>
                                          </p:stCondLst>
                                        </p:cTn>
                                        <p:tgtEl>
                                          <p:spTgt spid="9"/>
                                        </p:tgtEl>
                                      </p:cBhvr>
                                      <p:to x="100000" y="60000"/>
                                    </p:animScale>
                                    <p:animScale>
                                      <p:cBhvr>
                                        <p:cTn id="65" dur="166" decel="50000">
                                          <p:stCondLst>
                                            <p:cond delay="676"/>
                                          </p:stCondLst>
                                        </p:cTn>
                                        <p:tgtEl>
                                          <p:spTgt spid="9"/>
                                        </p:tgtEl>
                                      </p:cBhvr>
                                      <p:to x="100000" y="100000"/>
                                    </p:animScale>
                                    <p:animScale>
                                      <p:cBhvr>
                                        <p:cTn id="66" dur="26">
                                          <p:stCondLst>
                                            <p:cond delay="1312"/>
                                          </p:stCondLst>
                                        </p:cTn>
                                        <p:tgtEl>
                                          <p:spTgt spid="9"/>
                                        </p:tgtEl>
                                      </p:cBhvr>
                                      <p:to x="100000" y="80000"/>
                                    </p:animScale>
                                    <p:animScale>
                                      <p:cBhvr>
                                        <p:cTn id="67" dur="166" decel="50000">
                                          <p:stCondLst>
                                            <p:cond delay="1338"/>
                                          </p:stCondLst>
                                        </p:cTn>
                                        <p:tgtEl>
                                          <p:spTgt spid="9"/>
                                        </p:tgtEl>
                                      </p:cBhvr>
                                      <p:to x="100000" y="100000"/>
                                    </p:animScale>
                                    <p:animScale>
                                      <p:cBhvr>
                                        <p:cTn id="68" dur="26">
                                          <p:stCondLst>
                                            <p:cond delay="1642"/>
                                          </p:stCondLst>
                                        </p:cTn>
                                        <p:tgtEl>
                                          <p:spTgt spid="9"/>
                                        </p:tgtEl>
                                      </p:cBhvr>
                                      <p:to x="100000" y="90000"/>
                                    </p:animScale>
                                    <p:animScale>
                                      <p:cBhvr>
                                        <p:cTn id="69" dur="166" decel="50000">
                                          <p:stCondLst>
                                            <p:cond delay="1668"/>
                                          </p:stCondLst>
                                        </p:cTn>
                                        <p:tgtEl>
                                          <p:spTgt spid="9"/>
                                        </p:tgtEl>
                                      </p:cBhvr>
                                      <p:to x="100000" y="100000"/>
                                    </p:animScale>
                                    <p:animScale>
                                      <p:cBhvr>
                                        <p:cTn id="70" dur="26">
                                          <p:stCondLst>
                                            <p:cond delay="1808"/>
                                          </p:stCondLst>
                                        </p:cTn>
                                        <p:tgtEl>
                                          <p:spTgt spid="9"/>
                                        </p:tgtEl>
                                      </p:cBhvr>
                                      <p:to x="100000" y="95000"/>
                                    </p:animScale>
                                    <p:animScale>
                                      <p:cBhvr>
                                        <p:cTn id="71" dur="166" decel="50000">
                                          <p:stCondLst>
                                            <p:cond delay="1834"/>
                                          </p:stCondLst>
                                        </p:cTn>
                                        <p:tgtEl>
                                          <p:spTgt spid="9"/>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80">
                                          <p:stCondLst>
                                            <p:cond delay="0"/>
                                          </p:stCondLst>
                                        </p:cTn>
                                        <p:tgtEl>
                                          <p:spTgt spid="11"/>
                                        </p:tgtEl>
                                      </p:cBhvr>
                                    </p:animEffect>
                                    <p:anim calcmode="lin" valueType="num">
                                      <p:cBhvr>
                                        <p:cTn id="7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1" dur="26">
                                          <p:stCondLst>
                                            <p:cond delay="650"/>
                                          </p:stCondLst>
                                        </p:cTn>
                                        <p:tgtEl>
                                          <p:spTgt spid="11"/>
                                        </p:tgtEl>
                                      </p:cBhvr>
                                      <p:to x="100000" y="60000"/>
                                    </p:animScale>
                                    <p:animScale>
                                      <p:cBhvr>
                                        <p:cTn id="82" dur="166" decel="50000">
                                          <p:stCondLst>
                                            <p:cond delay="676"/>
                                          </p:stCondLst>
                                        </p:cTn>
                                        <p:tgtEl>
                                          <p:spTgt spid="11"/>
                                        </p:tgtEl>
                                      </p:cBhvr>
                                      <p:to x="100000" y="100000"/>
                                    </p:animScale>
                                    <p:animScale>
                                      <p:cBhvr>
                                        <p:cTn id="83" dur="26">
                                          <p:stCondLst>
                                            <p:cond delay="1312"/>
                                          </p:stCondLst>
                                        </p:cTn>
                                        <p:tgtEl>
                                          <p:spTgt spid="11"/>
                                        </p:tgtEl>
                                      </p:cBhvr>
                                      <p:to x="100000" y="80000"/>
                                    </p:animScale>
                                    <p:animScale>
                                      <p:cBhvr>
                                        <p:cTn id="84" dur="166" decel="50000">
                                          <p:stCondLst>
                                            <p:cond delay="1338"/>
                                          </p:stCondLst>
                                        </p:cTn>
                                        <p:tgtEl>
                                          <p:spTgt spid="11"/>
                                        </p:tgtEl>
                                      </p:cBhvr>
                                      <p:to x="100000" y="100000"/>
                                    </p:animScale>
                                    <p:animScale>
                                      <p:cBhvr>
                                        <p:cTn id="85" dur="26">
                                          <p:stCondLst>
                                            <p:cond delay="1642"/>
                                          </p:stCondLst>
                                        </p:cTn>
                                        <p:tgtEl>
                                          <p:spTgt spid="11"/>
                                        </p:tgtEl>
                                      </p:cBhvr>
                                      <p:to x="100000" y="90000"/>
                                    </p:animScale>
                                    <p:animScale>
                                      <p:cBhvr>
                                        <p:cTn id="86" dur="166" decel="50000">
                                          <p:stCondLst>
                                            <p:cond delay="1668"/>
                                          </p:stCondLst>
                                        </p:cTn>
                                        <p:tgtEl>
                                          <p:spTgt spid="11"/>
                                        </p:tgtEl>
                                      </p:cBhvr>
                                      <p:to x="100000" y="100000"/>
                                    </p:animScale>
                                    <p:animScale>
                                      <p:cBhvr>
                                        <p:cTn id="87" dur="26">
                                          <p:stCondLst>
                                            <p:cond delay="1808"/>
                                          </p:stCondLst>
                                        </p:cTn>
                                        <p:tgtEl>
                                          <p:spTgt spid="11"/>
                                        </p:tgtEl>
                                      </p:cBhvr>
                                      <p:to x="100000" y="95000"/>
                                    </p:animScale>
                                    <p:animScale>
                                      <p:cBhvr>
                                        <p:cTn id="88" dur="166" decel="50000">
                                          <p:stCondLst>
                                            <p:cond delay="1834"/>
                                          </p:stCondLst>
                                        </p:cTn>
                                        <p:tgtEl>
                                          <p:spTgt spid="11"/>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80">
                                          <p:stCondLst>
                                            <p:cond delay="0"/>
                                          </p:stCondLst>
                                        </p:cTn>
                                        <p:tgtEl>
                                          <p:spTgt spid="13"/>
                                        </p:tgtEl>
                                      </p:cBhvr>
                                    </p:animEffect>
                                    <p:anim calcmode="lin" valueType="num">
                                      <p:cBhvr>
                                        <p:cTn id="9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8" dur="26">
                                          <p:stCondLst>
                                            <p:cond delay="650"/>
                                          </p:stCondLst>
                                        </p:cTn>
                                        <p:tgtEl>
                                          <p:spTgt spid="13"/>
                                        </p:tgtEl>
                                      </p:cBhvr>
                                      <p:to x="100000" y="60000"/>
                                    </p:animScale>
                                    <p:animScale>
                                      <p:cBhvr>
                                        <p:cTn id="99" dur="166" decel="50000">
                                          <p:stCondLst>
                                            <p:cond delay="676"/>
                                          </p:stCondLst>
                                        </p:cTn>
                                        <p:tgtEl>
                                          <p:spTgt spid="13"/>
                                        </p:tgtEl>
                                      </p:cBhvr>
                                      <p:to x="100000" y="100000"/>
                                    </p:animScale>
                                    <p:animScale>
                                      <p:cBhvr>
                                        <p:cTn id="100" dur="26">
                                          <p:stCondLst>
                                            <p:cond delay="1312"/>
                                          </p:stCondLst>
                                        </p:cTn>
                                        <p:tgtEl>
                                          <p:spTgt spid="13"/>
                                        </p:tgtEl>
                                      </p:cBhvr>
                                      <p:to x="100000" y="80000"/>
                                    </p:animScale>
                                    <p:animScale>
                                      <p:cBhvr>
                                        <p:cTn id="101" dur="166" decel="50000">
                                          <p:stCondLst>
                                            <p:cond delay="1338"/>
                                          </p:stCondLst>
                                        </p:cTn>
                                        <p:tgtEl>
                                          <p:spTgt spid="13"/>
                                        </p:tgtEl>
                                      </p:cBhvr>
                                      <p:to x="100000" y="100000"/>
                                    </p:animScale>
                                    <p:animScale>
                                      <p:cBhvr>
                                        <p:cTn id="102" dur="26">
                                          <p:stCondLst>
                                            <p:cond delay="1642"/>
                                          </p:stCondLst>
                                        </p:cTn>
                                        <p:tgtEl>
                                          <p:spTgt spid="13"/>
                                        </p:tgtEl>
                                      </p:cBhvr>
                                      <p:to x="100000" y="90000"/>
                                    </p:animScale>
                                    <p:animScale>
                                      <p:cBhvr>
                                        <p:cTn id="103" dur="166" decel="50000">
                                          <p:stCondLst>
                                            <p:cond delay="1668"/>
                                          </p:stCondLst>
                                        </p:cTn>
                                        <p:tgtEl>
                                          <p:spTgt spid="13"/>
                                        </p:tgtEl>
                                      </p:cBhvr>
                                      <p:to x="100000" y="100000"/>
                                    </p:animScale>
                                    <p:animScale>
                                      <p:cBhvr>
                                        <p:cTn id="104" dur="26">
                                          <p:stCondLst>
                                            <p:cond delay="1808"/>
                                          </p:stCondLst>
                                        </p:cTn>
                                        <p:tgtEl>
                                          <p:spTgt spid="13"/>
                                        </p:tgtEl>
                                      </p:cBhvr>
                                      <p:to x="100000" y="95000"/>
                                    </p:animScale>
                                    <p:animScale>
                                      <p:cBhvr>
                                        <p:cTn id="105" dur="166" decel="50000">
                                          <p:stCondLst>
                                            <p:cond delay="1834"/>
                                          </p:stCondLst>
                                        </p:cTn>
                                        <p:tgtEl>
                                          <p:spTgt spid="13"/>
                                        </p:tgtEl>
                                      </p:cBhvr>
                                      <p:to x="100000" y="100000"/>
                                    </p:animScale>
                                  </p:childTnLst>
                                </p:cTn>
                              </p:par>
                            </p:childTnLst>
                          </p:cTn>
                        </p:par>
                        <p:par>
                          <p:cTn id="106" fill="hold">
                            <p:stCondLst>
                              <p:cond delay="12000"/>
                            </p:stCondLst>
                            <p:childTnLst>
                              <p:par>
                                <p:cTn id="107" presetID="26" presetClass="entr" presetSubtype="0"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down)">
                                      <p:cBhvr>
                                        <p:cTn id="109" dur="580">
                                          <p:stCondLst>
                                            <p:cond delay="0"/>
                                          </p:stCondLst>
                                        </p:cTn>
                                        <p:tgtEl>
                                          <p:spTgt spid="14"/>
                                        </p:tgtEl>
                                      </p:cBhvr>
                                    </p:animEffect>
                                    <p:anim calcmode="lin" valueType="num">
                                      <p:cBhvr>
                                        <p:cTn id="11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5" dur="26">
                                          <p:stCondLst>
                                            <p:cond delay="650"/>
                                          </p:stCondLst>
                                        </p:cTn>
                                        <p:tgtEl>
                                          <p:spTgt spid="14"/>
                                        </p:tgtEl>
                                      </p:cBhvr>
                                      <p:to x="100000" y="60000"/>
                                    </p:animScale>
                                    <p:animScale>
                                      <p:cBhvr>
                                        <p:cTn id="116" dur="166" decel="50000">
                                          <p:stCondLst>
                                            <p:cond delay="676"/>
                                          </p:stCondLst>
                                        </p:cTn>
                                        <p:tgtEl>
                                          <p:spTgt spid="14"/>
                                        </p:tgtEl>
                                      </p:cBhvr>
                                      <p:to x="100000" y="100000"/>
                                    </p:animScale>
                                    <p:animScale>
                                      <p:cBhvr>
                                        <p:cTn id="117" dur="26">
                                          <p:stCondLst>
                                            <p:cond delay="1312"/>
                                          </p:stCondLst>
                                        </p:cTn>
                                        <p:tgtEl>
                                          <p:spTgt spid="14"/>
                                        </p:tgtEl>
                                      </p:cBhvr>
                                      <p:to x="100000" y="80000"/>
                                    </p:animScale>
                                    <p:animScale>
                                      <p:cBhvr>
                                        <p:cTn id="118" dur="166" decel="50000">
                                          <p:stCondLst>
                                            <p:cond delay="1338"/>
                                          </p:stCondLst>
                                        </p:cTn>
                                        <p:tgtEl>
                                          <p:spTgt spid="14"/>
                                        </p:tgtEl>
                                      </p:cBhvr>
                                      <p:to x="100000" y="100000"/>
                                    </p:animScale>
                                    <p:animScale>
                                      <p:cBhvr>
                                        <p:cTn id="119" dur="26">
                                          <p:stCondLst>
                                            <p:cond delay="1642"/>
                                          </p:stCondLst>
                                        </p:cTn>
                                        <p:tgtEl>
                                          <p:spTgt spid="14"/>
                                        </p:tgtEl>
                                      </p:cBhvr>
                                      <p:to x="100000" y="90000"/>
                                    </p:animScale>
                                    <p:animScale>
                                      <p:cBhvr>
                                        <p:cTn id="120" dur="166" decel="50000">
                                          <p:stCondLst>
                                            <p:cond delay="1668"/>
                                          </p:stCondLst>
                                        </p:cTn>
                                        <p:tgtEl>
                                          <p:spTgt spid="14"/>
                                        </p:tgtEl>
                                      </p:cBhvr>
                                      <p:to x="100000" y="100000"/>
                                    </p:animScale>
                                    <p:animScale>
                                      <p:cBhvr>
                                        <p:cTn id="121" dur="26">
                                          <p:stCondLst>
                                            <p:cond delay="1808"/>
                                          </p:stCondLst>
                                        </p:cTn>
                                        <p:tgtEl>
                                          <p:spTgt spid="14"/>
                                        </p:tgtEl>
                                      </p:cBhvr>
                                      <p:to x="100000" y="95000"/>
                                    </p:animScale>
                                    <p:animScale>
                                      <p:cBhvr>
                                        <p:cTn id="122" dur="166" decel="50000">
                                          <p:stCondLst>
                                            <p:cond delay="1834"/>
                                          </p:stCondLst>
                                        </p:cTn>
                                        <p:tgtEl>
                                          <p:spTgt spid="14"/>
                                        </p:tgtEl>
                                      </p:cBhvr>
                                      <p:to x="100000" y="100000"/>
                                    </p:animScale>
                                  </p:childTnLst>
                                </p:cTn>
                              </p:par>
                            </p:childTnLst>
                          </p:cTn>
                        </p:par>
                        <p:par>
                          <p:cTn id="123" fill="hold">
                            <p:stCondLst>
                              <p:cond delay="14000"/>
                            </p:stCondLst>
                            <p:childTnLst>
                              <p:par>
                                <p:cTn id="124" presetID="26" presetClass="entr" presetSubtype="0" fill="hold" grpId="0" nodeType="after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wipe(down)">
                                      <p:cBhvr>
                                        <p:cTn id="126" dur="580">
                                          <p:stCondLst>
                                            <p:cond delay="0"/>
                                          </p:stCondLst>
                                        </p:cTn>
                                        <p:tgtEl>
                                          <p:spTgt spid="15"/>
                                        </p:tgtEl>
                                      </p:cBhvr>
                                    </p:animEffect>
                                    <p:anim calcmode="lin" valueType="num">
                                      <p:cBhvr>
                                        <p:cTn id="1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2" dur="26">
                                          <p:stCondLst>
                                            <p:cond delay="650"/>
                                          </p:stCondLst>
                                        </p:cTn>
                                        <p:tgtEl>
                                          <p:spTgt spid="15"/>
                                        </p:tgtEl>
                                      </p:cBhvr>
                                      <p:to x="100000" y="60000"/>
                                    </p:animScale>
                                    <p:animScale>
                                      <p:cBhvr>
                                        <p:cTn id="133" dur="166" decel="50000">
                                          <p:stCondLst>
                                            <p:cond delay="676"/>
                                          </p:stCondLst>
                                        </p:cTn>
                                        <p:tgtEl>
                                          <p:spTgt spid="15"/>
                                        </p:tgtEl>
                                      </p:cBhvr>
                                      <p:to x="100000" y="100000"/>
                                    </p:animScale>
                                    <p:animScale>
                                      <p:cBhvr>
                                        <p:cTn id="134" dur="26">
                                          <p:stCondLst>
                                            <p:cond delay="1312"/>
                                          </p:stCondLst>
                                        </p:cTn>
                                        <p:tgtEl>
                                          <p:spTgt spid="15"/>
                                        </p:tgtEl>
                                      </p:cBhvr>
                                      <p:to x="100000" y="80000"/>
                                    </p:animScale>
                                    <p:animScale>
                                      <p:cBhvr>
                                        <p:cTn id="135" dur="166" decel="50000">
                                          <p:stCondLst>
                                            <p:cond delay="1338"/>
                                          </p:stCondLst>
                                        </p:cTn>
                                        <p:tgtEl>
                                          <p:spTgt spid="15"/>
                                        </p:tgtEl>
                                      </p:cBhvr>
                                      <p:to x="100000" y="100000"/>
                                    </p:animScale>
                                    <p:animScale>
                                      <p:cBhvr>
                                        <p:cTn id="136" dur="26">
                                          <p:stCondLst>
                                            <p:cond delay="1642"/>
                                          </p:stCondLst>
                                        </p:cTn>
                                        <p:tgtEl>
                                          <p:spTgt spid="15"/>
                                        </p:tgtEl>
                                      </p:cBhvr>
                                      <p:to x="100000" y="90000"/>
                                    </p:animScale>
                                    <p:animScale>
                                      <p:cBhvr>
                                        <p:cTn id="137" dur="166" decel="50000">
                                          <p:stCondLst>
                                            <p:cond delay="1668"/>
                                          </p:stCondLst>
                                        </p:cTn>
                                        <p:tgtEl>
                                          <p:spTgt spid="15"/>
                                        </p:tgtEl>
                                      </p:cBhvr>
                                      <p:to x="100000" y="100000"/>
                                    </p:animScale>
                                    <p:animScale>
                                      <p:cBhvr>
                                        <p:cTn id="138" dur="26">
                                          <p:stCondLst>
                                            <p:cond delay="1808"/>
                                          </p:stCondLst>
                                        </p:cTn>
                                        <p:tgtEl>
                                          <p:spTgt spid="15"/>
                                        </p:tgtEl>
                                      </p:cBhvr>
                                      <p:to x="100000" y="95000"/>
                                    </p:animScale>
                                    <p:animScale>
                                      <p:cBhvr>
                                        <p:cTn id="139"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P spid="13" grpId="0"/>
      <p:bldP spid="14" grpId="0"/>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672" y="-8167"/>
            <a:ext cx="3625552" cy="2488150"/>
            <a:chOff x="6867015" y="-1"/>
            <a:chExt cx="5324985" cy="3251912"/>
          </a:xfrm>
          <a:solidFill>
            <a:schemeClr val="bg1">
              <a:alpha val="30000"/>
            </a:schemeClr>
          </a:solidFill>
        </p:grpSpPr>
        <p:sp>
          <p:nvSpPr>
            <p:cNvPr id="14" name="Freeform: Shape 13">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2C1E65C-269B-C3AA-50C4-79F52F4F65A5}"/>
              </a:ext>
            </a:extLst>
          </p:cNvPr>
          <p:cNvSpPr>
            <a:spLocks noGrp="1"/>
          </p:cNvSpPr>
          <p:nvPr>
            <p:ph type="title"/>
          </p:nvPr>
        </p:nvSpPr>
        <p:spPr>
          <a:xfrm>
            <a:off x="2195736" y="1"/>
            <a:ext cx="4316022" cy="1196752"/>
          </a:xfrm>
        </p:spPr>
        <p:txBody>
          <a:bodyPr>
            <a:normAutofit/>
          </a:bodyPr>
          <a:lstStyle/>
          <a:p>
            <a:r>
              <a:rPr lang="fr-FR" sz="3100" dirty="0">
                <a:solidFill>
                  <a:schemeClr val="tx2"/>
                </a:solidFill>
              </a:rPr>
              <a:t>L’origine des gratte-ciels</a:t>
            </a:r>
          </a:p>
        </p:txBody>
      </p:sp>
      <p:grpSp>
        <p:nvGrpSpPr>
          <p:cNvPr id="19" name="Group 18">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6793706" y="4146310"/>
            <a:ext cx="2356800" cy="2716805"/>
            <a:chOff x="-305" y="-4155"/>
            <a:chExt cx="2514948" cy="2174333"/>
          </a:xfrm>
          <a:solidFill>
            <a:schemeClr val="bg1">
              <a:alpha val="30000"/>
            </a:schemeClr>
          </a:solidFill>
        </p:grpSpPr>
        <p:sp>
          <p:nvSpPr>
            <p:cNvPr id="20" name="Freeform: Shape 19">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descr="Renforcement en acier dans la construction neuve">
            <a:extLst>
              <a:ext uri="{FF2B5EF4-FFF2-40B4-BE49-F238E27FC236}">
                <a16:creationId xmlns:a16="http://schemas.microsoft.com/office/drawing/2014/main" id="{468E832B-8C7D-838D-1B98-0563B95F862F}"/>
              </a:ext>
            </a:extLst>
          </p:cNvPr>
          <p:cNvSpPr/>
          <p:nvPr/>
        </p:nvSpPr>
        <p:spPr>
          <a:xfrm>
            <a:off x="755576" y="1988840"/>
            <a:ext cx="1458162" cy="1458162"/>
          </a:xfrm>
          <a:prstGeom prst="rect">
            <a:avLst/>
          </a:prstGeom>
          <a:blipFill>
            <a:blip r:embed="rId3" cstate="print">
              <a:extLst>
                <a:ext uri="{28A0092B-C50C-407E-A947-70E740481C1C}">
                  <a14:useLocalDpi xmlns:a14="http://schemas.microsoft.com/office/drawing/2010/main" val="0"/>
                </a:ext>
              </a:extLst>
            </a:blip>
            <a:srcRect l="27612" r="6129" b="-14"/>
            <a:stretch/>
          </a:blip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fr-FR"/>
          </a:p>
        </p:txBody>
      </p:sp>
      <p:sp>
        <p:nvSpPr>
          <p:cNvPr id="10" name="Freeform: Shape 9">
            <a:extLst>
              <a:ext uri="{FF2B5EF4-FFF2-40B4-BE49-F238E27FC236}">
                <a16:creationId xmlns:a16="http://schemas.microsoft.com/office/drawing/2014/main" id="{EA2E3D78-4B34-D3BB-2EE7-F0BD09FD42F5}"/>
              </a:ext>
            </a:extLst>
          </p:cNvPr>
          <p:cNvSpPr/>
          <p:nvPr/>
        </p:nvSpPr>
        <p:spPr>
          <a:xfrm>
            <a:off x="2393738" y="1988840"/>
            <a:ext cx="6498740" cy="375848"/>
          </a:xfrm>
          <a:custGeom>
            <a:avLst/>
            <a:gdLst>
              <a:gd name="csX0" fmla="*/ 0 w 6498740"/>
              <a:gd name="csY0" fmla="*/ 0 h 375848"/>
              <a:gd name="csX1" fmla="*/ 6498740 w 6498740"/>
              <a:gd name="csY1" fmla="*/ 0 h 375848"/>
              <a:gd name="csX2" fmla="*/ 6498740 w 6498740"/>
              <a:gd name="csY2" fmla="*/ 375848 h 375848"/>
              <a:gd name="csX3" fmla="*/ 0 w 6498740"/>
              <a:gd name="csY3" fmla="*/ 375848 h 375848"/>
              <a:gd name="csX4" fmla="*/ 0 w 6498740"/>
              <a:gd name="csY4" fmla="*/ 0 h 375848"/>
            </a:gdLst>
            <a:ahLst/>
            <a:cxnLst>
              <a:cxn ang="0">
                <a:pos x="csX0" y="csY0"/>
              </a:cxn>
              <a:cxn ang="0">
                <a:pos x="csX1" y="csY1"/>
              </a:cxn>
              <a:cxn ang="0">
                <a:pos x="csX2" y="csY2"/>
              </a:cxn>
              <a:cxn ang="0">
                <a:pos x="csX3" y="csY3"/>
              </a:cxn>
              <a:cxn ang="0">
                <a:pos x="csX4" y="csY4"/>
              </a:cxn>
            </a:cxnLst>
            <a:rect l="l" t="t" r="r" b="b"/>
            <a:pathLst>
              <a:path w="6498740" h="375848">
                <a:moveTo>
                  <a:pt x="0" y="0"/>
                </a:moveTo>
                <a:lnTo>
                  <a:pt x="6498740" y="0"/>
                </a:lnTo>
                <a:lnTo>
                  <a:pt x="6498740" y="375848"/>
                </a:lnTo>
                <a:lnTo>
                  <a:pt x="0" y="375848"/>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fr-FR" sz="1800" kern="1200" dirty="0"/>
              <a:t>Reconstruction après le grand incendie</a:t>
            </a:r>
          </a:p>
        </p:txBody>
      </p:sp>
      <p:sp>
        <p:nvSpPr>
          <p:cNvPr id="12" name="Freeform: Shape 11">
            <a:extLst>
              <a:ext uri="{FF2B5EF4-FFF2-40B4-BE49-F238E27FC236}">
                <a16:creationId xmlns:a16="http://schemas.microsoft.com/office/drawing/2014/main" id="{8015D1F0-1A0D-6E7A-388F-4ADCC3D2C357}"/>
              </a:ext>
            </a:extLst>
          </p:cNvPr>
          <p:cNvSpPr/>
          <p:nvPr/>
        </p:nvSpPr>
        <p:spPr>
          <a:xfrm>
            <a:off x="2393738" y="3938220"/>
            <a:ext cx="6498740" cy="1082313"/>
          </a:xfrm>
          <a:custGeom>
            <a:avLst/>
            <a:gdLst>
              <a:gd name="csX0" fmla="*/ 0 w 6498740"/>
              <a:gd name="csY0" fmla="*/ 0 h 1082313"/>
              <a:gd name="csX1" fmla="*/ 6498740 w 6498740"/>
              <a:gd name="csY1" fmla="*/ 0 h 1082313"/>
              <a:gd name="csX2" fmla="*/ 6498740 w 6498740"/>
              <a:gd name="csY2" fmla="*/ 1082313 h 1082313"/>
              <a:gd name="csX3" fmla="*/ 0 w 6498740"/>
              <a:gd name="csY3" fmla="*/ 1082313 h 1082313"/>
              <a:gd name="csX4" fmla="*/ 0 w 6498740"/>
              <a:gd name="csY4" fmla="*/ 0 h 1082313"/>
            </a:gdLst>
            <a:ahLst/>
            <a:cxnLst>
              <a:cxn ang="0">
                <a:pos x="csX0" y="csY0"/>
              </a:cxn>
              <a:cxn ang="0">
                <a:pos x="csX1" y="csY1"/>
              </a:cxn>
              <a:cxn ang="0">
                <a:pos x="csX2" y="csY2"/>
              </a:cxn>
              <a:cxn ang="0">
                <a:pos x="csX3" y="csY3"/>
              </a:cxn>
              <a:cxn ang="0">
                <a:pos x="csX4" y="csY4"/>
              </a:cxn>
            </a:cxnLst>
            <a:rect l="l" t="t" r="r" b="b"/>
            <a:pathLst>
              <a:path w="6498740" h="1082313">
                <a:moveTo>
                  <a:pt x="0" y="0"/>
                </a:moveTo>
                <a:lnTo>
                  <a:pt x="6498740" y="0"/>
                </a:lnTo>
                <a:lnTo>
                  <a:pt x="6498740" y="1082313"/>
                </a:lnTo>
                <a:lnTo>
                  <a:pt x="0" y="1082313"/>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fr-FR" sz="1400" kern="1200" dirty="0"/>
              <a:t>L’utilisation de l’acier et l’invention des ascenseurs ont permis la construction de bâtiments plus hauts et plus résistants.</a:t>
            </a:r>
          </a:p>
          <a:p>
            <a:pPr marL="0" lvl="0" indent="0" algn="l" defTabSz="622300">
              <a:lnSpc>
                <a:spcPct val="100000"/>
              </a:lnSpc>
              <a:spcBef>
                <a:spcPct val="0"/>
              </a:spcBef>
              <a:spcAft>
                <a:spcPct val="35000"/>
              </a:spcAft>
              <a:buNone/>
            </a:pPr>
            <a:r>
              <a:rPr lang="fr-FR" sz="1400" kern="1200" dirty="0"/>
              <a:t>On a innové avec un système de structure interne sur laquelle repose tout l’édifice, contrairement au système ancien où les murs extérieurs portaient le bâtiment</a:t>
            </a:r>
          </a:p>
        </p:txBody>
      </p:sp>
      <p:sp>
        <p:nvSpPr>
          <p:cNvPr id="18" name="Rectangle 17" descr="Rangées de fenêtres d’un immeuble de bureaux municipal.">
            <a:extLst>
              <a:ext uri="{FF2B5EF4-FFF2-40B4-BE49-F238E27FC236}">
                <a16:creationId xmlns:a16="http://schemas.microsoft.com/office/drawing/2014/main" id="{F69FC5E4-ED75-5AD8-4846-A08FDA2B5DA2}"/>
              </a:ext>
            </a:extLst>
          </p:cNvPr>
          <p:cNvSpPr/>
          <p:nvPr/>
        </p:nvSpPr>
        <p:spPr>
          <a:xfrm>
            <a:off x="755576" y="3568321"/>
            <a:ext cx="1458162" cy="1458162"/>
          </a:xfrm>
          <a:prstGeom prst="rect">
            <a:avLst/>
          </a:prstGeom>
          <a:blipFill>
            <a:blip r:embed="rId4" cstate="print">
              <a:extLst>
                <a:ext uri="{28A0092B-C50C-407E-A947-70E740481C1C}">
                  <a14:useLocalDpi xmlns:a14="http://schemas.microsoft.com/office/drawing/2010/main" val="0"/>
                </a:ext>
              </a:extLst>
            </a:blip>
            <a:srcRect l="23606" r="9651" b="11"/>
            <a:stretch/>
          </a:blip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fr-FR"/>
          </a:p>
        </p:txBody>
      </p:sp>
      <p:sp>
        <p:nvSpPr>
          <p:cNvPr id="24" name="Freeform: Shape 23">
            <a:extLst>
              <a:ext uri="{FF2B5EF4-FFF2-40B4-BE49-F238E27FC236}">
                <a16:creationId xmlns:a16="http://schemas.microsoft.com/office/drawing/2014/main" id="{06216924-9C13-3674-8A49-CF38222DF59F}"/>
              </a:ext>
            </a:extLst>
          </p:cNvPr>
          <p:cNvSpPr/>
          <p:nvPr/>
        </p:nvSpPr>
        <p:spPr>
          <a:xfrm>
            <a:off x="2393738" y="3563654"/>
            <a:ext cx="6498740" cy="375848"/>
          </a:xfrm>
          <a:custGeom>
            <a:avLst/>
            <a:gdLst>
              <a:gd name="csX0" fmla="*/ 0 w 6498740"/>
              <a:gd name="csY0" fmla="*/ 0 h 375848"/>
              <a:gd name="csX1" fmla="*/ 6498740 w 6498740"/>
              <a:gd name="csY1" fmla="*/ 0 h 375848"/>
              <a:gd name="csX2" fmla="*/ 6498740 w 6498740"/>
              <a:gd name="csY2" fmla="*/ 375848 h 375848"/>
              <a:gd name="csX3" fmla="*/ 0 w 6498740"/>
              <a:gd name="csY3" fmla="*/ 375848 h 375848"/>
              <a:gd name="csX4" fmla="*/ 0 w 6498740"/>
              <a:gd name="csY4" fmla="*/ 0 h 375848"/>
            </a:gdLst>
            <a:ahLst/>
            <a:cxnLst>
              <a:cxn ang="0">
                <a:pos x="csX0" y="csY0"/>
              </a:cxn>
              <a:cxn ang="0">
                <a:pos x="csX1" y="csY1"/>
              </a:cxn>
              <a:cxn ang="0">
                <a:pos x="csX2" y="csY2"/>
              </a:cxn>
              <a:cxn ang="0">
                <a:pos x="csX3" y="csY3"/>
              </a:cxn>
              <a:cxn ang="0">
                <a:pos x="csX4" y="csY4"/>
              </a:cxn>
            </a:cxnLst>
            <a:rect l="l" t="t" r="r" b="b"/>
            <a:pathLst>
              <a:path w="6498740" h="375848">
                <a:moveTo>
                  <a:pt x="0" y="0"/>
                </a:moveTo>
                <a:lnTo>
                  <a:pt x="6498740" y="0"/>
                </a:lnTo>
                <a:lnTo>
                  <a:pt x="6498740" y="375848"/>
                </a:lnTo>
                <a:lnTo>
                  <a:pt x="0" y="375848"/>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fr-FR" sz="1800" kern="1200" dirty="0"/>
              <a:t>Innovation de l’acier et des ascenseurs</a:t>
            </a:r>
          </a:p>
        </p:txBody>
      </p:sp>
      <p:sp>
        <p:nvSpPr>
          <p:cNvPr id="25" name="Freeform: Shape 24">
            <a:extLst>
              <a:ext uri="{FF2B5EF4-FFF2-40B4-BE49-F238E27FC236}">
                <a16:creationId xmlns:a16="http://schemas.microsoft.com/office/drawing/2014/main" id="{FF7A9388-CC8C-06F8-C5D8-734B6233603F}"/>
              </a:ext>
            </a:extLst>
          </p:cNvPr>
          <p:cNvSpPr/>
          <p:nvPr/>
        </p:nvSpPr>
        <p:spPr>
          <a:xfrm>
            <a:off x="2339733" y="2354152"/>
            <a:ext cx="6498740" cy="1082313"/>
          </a:xfrm>
          <a:custGeom>
            <a:avLst/>
            <a:gdLst>
              <a:gd name="csX0" fmla="*/ 0 w 6498740"/>
              <a:gd name="csY0" fmla="*/ 0 h 1082313"/>
              <a:gd name="csX1" fmla="*/ 6498740 w 6498740"/>
              <a:gd name="csY1" fmla="*/ 0 h 1082313"/>
              <a:gd name="csX2" fmla="*/ 6498740 w 6498740"/>
              <a:gd name="csY2" fmla="*/ 1082313 h 1082313"/>
              <a:gd name="csX3" fmla="*/ 0 w 6498740"/>
              <a:gd name="csY3" fmla="*/ 1082313 h 1082313"/>
              <a:gd name="csX4" fmla="*/ 0 w 6498740"/>
              <a:gd name="csY4" fmla="*/ 0 h 1082313"/>
            </a:gdLst>
            <a:ahLst/>
            <a:cxnLst>
              <a:cxn ang="0">
                <a:pos x="csX0" y="csY0"/>
              </a:cxn>
              <a:cxn ang="0">
                <a:pos x="csX1" y="csY1"/>
              </a:cxn>
              <a:cxn ang="0">
                <a:pos x="csX2" y="csY2"/>
              </a:cxn>
              <a:cxn ang="0">
                <a:pos x="csX3" y="csY3"/>
              </a:cxn>
              <a:cxn ang="0">
                <a:pos x="csX4" y="csY4"/>
              </a:cxn>
            </a:cxnLst>
            <a:rect l="l" t="t" r="r" b="b"/>
            <a:pathLst>
              <a:path w="6498740" h="1082313">
                <a:moveTo>
                  <a:pt x="0" y="0"/>
                </a:moveTo>
                <a:lnTo>
                  <a:pt x="6498740" y="0"/>
                </a:lnTo>
                <a:lnTo>
                  <a:pt x="6498740" y="1082313"/>
                </a:lnTo>
                <a:lnTo>
                  <a:pt x="0" y="1082313"/>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fr-FR" sz="1400" kern="1200" dirty="0"/>
              <a:t>La reconstruction de Chicago après le grand incendie de 1871 a encouragé l’expérimentation architecturale et le développement des gratte-ciels.</a:t>
            </a:r>
          </a:p>
          <a:p>
            <a:pPr marL="0" lvl="0" indent="0" algn="l" defTabSz="622300">
              <a:lnSpc>
                <a:spcPct val="100000"/>
              </a:lnSpc>
              <a:spcBef>
                <a:spcPct val="0"/>
              </a:spcBef>
              <a:spcAft>
                <a:spcPct val="35000"/>
              </a:spcAft>
              <a:buNone/>
            </a:pPr>
            <a:r>
              <a:rPr lang="fr-FR" sz="1400" kern="1200" dirty="0"/>
              <a:t>Il fallait trouver un moyen de se protéger de l’eau et du feu rapidement : ossatures en acier et non plus en bois.</a:t>
            </a:r>
          </a:p>
        </p:txBody>
      </p:sp>
      <p:sp>
        <p:nvSpPr>
          <p:cNvPr id="26" name="Rectangle 25" descr="http://www.mordolff.ru/is/_lb_moscow_cityscape_09.jpg">
            <a:extLst>
              <a:ext uri="{FF2B5EF4-FFF2-40B4-BE49-F238E27FC236}">
                <a16:creationId xmlns:a16="http://schemas.microsoft.com/office/drawing/2014/main" id="{48E28777-0828-4256-B1B0-41711FC43AE7}"/>
              </a:ext>
            </a:extLst>
          </p:cNvPr>
          <p:cNvSpPr/>
          <p:nvPr/>
        </p:nvSpPr>
        <p:spPr>
          <a:xfrm>
            <a:off x="755576" y="5138469"/>
            <a:ext cx="1458161" cy="1458161"/>
          </a:xfrm>
          <a:prstGeom prst="rect">
            <a:avLst/>
          </a:prstGeom>
          <a:blipFill>
            <a:blip r:embed="rId5" cstate="print">
              <a:extLst>
                <a:ext uri="{28A0092B-C50C-407E-A947-70E740481C1C}">
                  <a14:useLocalDpi xmlns:a14="http://schemas.microsoft.com/office/drawing/2010/main" val="0"/>
                </a:ext>
              </a:extLst>
            </a:blip>
            <a:srcRect l="27350" r="5908" b="11"/>
            <a:stretch/>
          </a:blip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fr-FR"/>
          </a:p>
        </p:txBody>
      </p:sp>
      <p:sp>
        <p:nvSpPr>
          <p:cNvPr id="27" name="Freeform: Shape 26">
            <a:extLst>
              <a:ext uri="{FF2B5EF4-FFF2-40B4-BE49-F238E27FC236}">
                <a16:creationId xmlns:a16="http://schemas.microsoft.com/office/drawing/2014/main" id="{F69CB4A9-6F89-D41A-E32E-40488C4658C9}"/>
              </a:ext>
            </a:extLst>
          </p:cNvPr>
          <p:cNvSpPr/>
          <p:nvPr/>
        </p:nvSpPr>
        <p:spPr>
          <a:xfrm>
            <a:off x="2393737" y="5138469"/>
            <a:ext cx="6498740" cy="375848"/>
          </a:xfrm>
          <a:custGeom>
            <a:avLst/>
            <a:gdLst>
              <a:gd name="csX0" fmla="*/ 0 w 6498740"/>
              <a:gd name="csY0" fmla="*/ 0 h 375848"/>
              <a:gd name="csX1" fmla="*/ 6498740 w 6498740"/>
              <a:gd name="csY1" fmla="*/ 0 h 375848"/>
              <a:gd name="csX2" fmla="*/ 6498740 w 6498740"/>
              <a:gd name="csY2" fmla="*/ 375848 h 375848"/>
              <a:gd name="csX3" fmla="*/ 0 w 6498740"/>
              <a:gd name="csY3" fmla="*/ 375848 h 375848"/>
              <a:gd name="csX4" fmla="*/ 0 w 6498740"/>
              <a:gd name="csY4" fmla="*/ 0 h 375848"/>
            </a:gdLst>
            <a:ahLst/>
            <a:cxnLst>
              <a:cxn ang="0">
                <a:pos x="csX0" y="csY0"/>
              </a:cxn>
              <a:cxn ang="0">
                <a:pos x="csX1" y="csY1"/>
              </a:cxn>
              <a:cxn ang="0">
                <a:pos x="csX2" y="csY2"/>
              </a:cxn>
              <a:cxn ang="0">
                <a:pos x="csX3" y="csY3"/>
              </a:cxn>
              <a:cxn ang="0">
                <a:pos x="csX4" y="csY4"/>
              </a:cxn>
            </a:cxnLst>
            <a:rect l="l" t="t" r="r" b="b"/>
            <a:pathLst>
              <a:path w="6498740" h="375848">
                <a:moveTo>
                  <a:pt x="0" y="0"/>
                </a:moveTo>
                <a:lnTo>
                  <a:pt x="6498740" y="0"/>
                </a:lnTo>
                <a:lnTo>
                  <a:pt x="6498740" y="375848"/>
                </a:lnTo>
                <a:lnTo>
                  <a:pt x="0" y="375848"/>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fr-FR" sz="1800" kern="1200" dirty="0"/>
              <a:t>Maximisation de l’espace urbain</a:t>
            </a:r>
          </a:p>
        </p:txBody>
      </p:sp>
      <p:sp>
        <p:nvSpPr>
          <p:cNvPr id="28" name="Freeform: Shape 27">
            <a:extLst>
              <a:ext uri="{FF2B5EF4-FFF2-40B4-BE49-F238E27FC236}">
                <a16:creationId xmlns:a16="http://schemas.microsoft.com/office/drawing/2014/main" id="{40635AFE-67BE-4A75-0A54-D70304732B7B}"/>
              </a:ext>
            </a:extLst>
          </p:cNvPr>
          <p:cNvSpPr/>
          <p:nvPr/>
        </p:nvSpPr>
        <p:spPr>
          <a:xfrm>
            <a:off x="2393737" y="5514318"/>
            <a:ext cx="6498740" cy="1082313"/>
          </a:xfrm>
          <a:custGeom>
            <a:avLst/>
            <a:gdLst>
              <a:gd name="csX0" fmla="*/ 0 w 6498740"/>
              <a:gd name="csY0" fmla="*/ 0 h 1082313"/>
              <a:gd name="csX1" fmla="*/ 6498740 w 6498740"/>
              <a:gd name="csY1" fmla="*/ 0 h 1082313"/>
              <a:gd name="csX2" fmla="*/ 6498740 w 6498740"/>
              <a:gd name="csY2" fmla="*/ 1082313 h 1082313"/>
              <a:gd name="csX3" fmla="*/ 0 w 6498740"/>
              <a:gd name="csY3" fmla="*/ 1082313 h 1082313"/>
              <a:gd name="csX4" fmla="*/ 0 w 6498740"/>
              <a:gd name="csY4" fmla="*/ 0 h 1082313"/>
            </a:gdLst>
            <a:ahLst/>
            <a:cxnLst>
              <a:cxn ang="0">
                <a:pos x="csX0" y="csY0"/>
              </a:cxn>
              <a:cxn ang="0">
                <a:pos x="csX1" y="csY1"/>
              </a:cxn>
              <a:cxn ang="0">
                <a:pos x="csX2" y="csY2"/>
              </a:cxn>
              <a:cxn ang="0">
                <a:pos x="csX3" y="csY3"/>
              </a:cxn>
              <a:cxn ang="0">
                <a:pos x="csX4" y="csY4"/>
              </a:cxn>
            </a:cxnLst>
            <a:rect l="l" t="t" r="r" b="b"/>
            <a:pathLst>
              <a:path w="6498740" h="1082313">
                <a:moveTo>
                  <a:pt x="0" y="0"/>
                </a:moveTo>
                <a:lnTo>
                  <a:pt x="6498740" y="0"/>
                </a:lnTo>
                <a:lnTo>
                  <a:pt x="6498740" y="1082313"/>
                </a:lnTo>
                <a:lnTo>
                  <a:pt x="0" y="1082313"/>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fr-FR" sz="1400" kern="1200" dirty="0"/>
              <a:t>Les gratte-ciels ont été créés pour maximiser l’espace dans les villes, influençant la construction moderne partout dans le monde. Réduire les coûts liés à l’augmentation des prix du terrain.</a:t>
            </a:r>
          </a:p>
        </p:txBody>
      </p:sp>
      <p:sp>
        <p:nvSpPr>
          <p:cNvPr id="3" name="TextBox 2">
            <a:extLst>
              <a:ext uri="{FF2B5EF4-FFF2-40B4-BE49-F238E27FC236}">
                <a16:creationId xmlns:a16="http://schemas.microsoft.com/office/drawing/2014/main" id="{D186EA5E-CF04-54EB-E67A-6E808C9A1B2E}"/>
              </a:ext>
            </a:extLst>
          </p:cNvPr>
          <p:cNvSpPr txBox="1"/>
          <p:nvPr/>
        </p:nvSpPr>
        <p:spPr>
          <a:xfrm>
            <a:off x="1691680" y="980728"/>
            <a:ext cx="6912768" cy="369332"/>
          </a:xfrm>
          <a:prstGeom prst="rect">
            <a:avLst/>
          </a:prstGeom>
          <a:noFill/>
        </p:spPr>
        <p:txBody>
          <a:bodyPr wrap="square" rtlCol="0">
            <a:spAutoFit/>
          </a:bodyPr>
          <a:lstStyle/>
          <a:p>
            <a:r>
              <a:rPr lang="fr-FR" dirty="0"/>
              <a:t>Les gratte-ciels , sont nés aux USA vers la fin du 19</a:t>
            </a:r>
            <a:r>
              <a:rPr lang="fr-FR" baseline="30000" dirty="0"/>
              <a:t>ème</a:t>
            </a:r>
            <a:r>
              <a:rPr lang="fr-FR" dirty="0"/>
              <a:t> siècle</a:t>
            </a:r>
          </a:p>
        </p:txBody>
      </p:sp>
    </p:spTree>
    <p:extLst>
      <p:ext uri="{BB962C8B-B14F-4D97-AF65-F5344CB8AC3E}">
        <p14:creationId xmlns:p14="http://schemas.microsoft.com/office/powerpoint/2010/main" val="135577439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p:bldP spid="12" grpId="0"/>
      <p:bldP spid="18" grpId="0" animBg="1"/>
      <p:bldP spid="24" grpId="0"/>
      <p:bldP spid="25" grpId="0"/>
      <p:bldP spid="26" grpId="0" animBg="1"/>
      <p:bldP spid="27" grpId="0"/>
      <p:bldP spid="28"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14B98F-34F1-6D5D-3C2F-3CE4CA1A7AE1}"/>
              </a:ext>
            </a:extLst>
          </p:cNvPr>
          <p:cNvSpPr>
            <a:spLocks noGrp="1"/>
          </p:cNvSpPr>
          <p:nvPr>
            <p:ph type="title"/>
          </p:nvPr>
        </p:nvSpPr>
        <p:spPr>
          <a:xfrm>
            <a:off x="628650" y="345810"/>
            <a:ext cx="3840421" cy="1325563"/>
          </a:xfrm>
        </p:spPr>
        <p:txBody>
          <a:bodyPr>
            <a:normAutofit/>
          </a:bodyPr>
          <a:lstStyle/>
          <a:p>
            <a:pPr>
              <a:lnSpc>
                <a:spcPct val="90000"/>
              </a:lnSpc>
            </a:pPr>
            <a:r>
              <a:rPr lang="fr-FR" sz="3700" b="1">
                <a:latin typeface="Baguet Script" panose="00000500000000000000" pitchFamily="2" charset="0"/>
              </a:rPr>
              <a:t>Le premier gratte-ciel des USA</a:t>
            </a:r>
          </a:p>
        </p:txBody>
      </p:sp>
      <p:sp>
        <p:nvSpPr>
          <p:cNvPr id="6" name="Content Placeholder 5">
            <a:extLst>
              <a:ext uri="{FF2B5EF4-FFF2-40B4-BE49-F238E27FC236}">
                <a16:creationId xmlns:a16="http://schemas.microsoft.com/office/drawing/2014/main" id="{AD6E02DC-C1B6-B965-8730-CEB1D59E1574}"/>
              </a:ext>
            </a:extLst>
          </p:cNvPr>
          <p:cNvSpPr>
            <a:spLocks noGrp="1"/>
          </p:cNvSpPr>
          <p:nvPr>
            <p:ph idx="1"/>
          </p:nvPr>
        </p:nvSpPr>
        <p:spPr>
          <a:xfrm>
            <a:off x="628650" y="1825625"/>
            <a:ext cx="3819146" cy="4351338"/>
          </a:xfrm>
        </p:spPr>
        <p:txBody>
          <a:bodyPr>
            <a:normAutofit/>
          </a:bodyPr>
          <a:lstStyle/>
          <a:p>
            <a:pPr>
              <a:lnSpc>
                <a:spcPct val="90000"/>
              </a:lnSpc>
            </a:pPr>
            <a:r>
              <a:rPr lang="fr-FR" altLang="fr-FR" sz="2200" dirty="0">
                <a:latin typeface="Baguet Script" panose="00000500000000000000" pitchFamily="2" charset="0"/>
              </a:rPr>
              <a:t>Le premier </a:t>
            </a:r>
            <a:r>
              <a:rPr lang="fr-FR" altLang="fr-FR" sz="2200" dirty="0" err="1">
                <a:latin typeface="Baguet Script" panose="00000500000000000000" pitchFamily="2" charset="0"/>
              </a:rPr>
              <a:t>exeple</a:t>
            </a:r>
            <a:r>
              <a:rPr lang="fr-FR" altLang="fr-FR" sz="2200" dirty="0">
                <a:latin typeface="Baguet Script" panose="00000500000000000000" pitchFamily="2" charset="0"/>
              </a:rPr>
              <a:t> de ce type fut le </a:t>
            </a:r>
            <a:r>
              <a:rPr lang="fr-FR" altLang="fr-FR" sz="2200" dirty="0">
                <a:latin typeface="Baguet Script" panose="00000500000000000000" pitchFamily="2" charset="0"/>
                <a:cs typeface="Arial" panose="020B0604020202020204" pitchFamily="34" charset="0"/>
                <a:hlinkClick r:id="rId3" tooltip="Home Insurance Building"/>
              </a:rPr>
              <a:t>Home </a:t>
            </a:r>
            <a:r>
              <a:rPr lang="fr-FR" altLang="fr-FR" sz="2200" dirty="0" err="1">
                <a:latin typeface="Baguet Script" panose="00000500000000000000" pitchFamily="2" charset="0"/>
                <a:cs typeface="Arial" panose="020B0604020202020204" pitchFamily="34" charset="0"/>
                <a:hlinkClick r:id="rId3" tooltip="Home Insurance Building"/>
              </a:rPr>
              <a:t>Insurance</a:t>
            </a:r>
            <a:r>
              <a:rPr lang="fr-FR" altLang="fr-FR" sz="2200" dirty="0">
                <a:latin typeface="Baguet Script" panose="00000500000000000000" pitchFamily="2" charset="0"/>
                <a:cs typeface="Arial" panose="020B0604020202020204" pitchFamily="34" charset="0"/>
                <a:hlinkClick r:id="rId3" tooltip="Home Insurance Building"/>
              </a:rPr>
              <a:t> Building</a:t>
            </a:r>
            <a:r>
              <a:rPr lang="fr-FR" altLang="fr-FR" sz="2200" dirty="0">
                <a:latin typeface="Baguet Script" panose="00000500000000000000" pitchFamily="2" charset="0"/>
                <a:cs typeface="Arial" panose="020B0604020202020204" pitchFamily="34" charset="0"/>
              </a:rPr>
              <a:t> de 42 </a:t>
            </a:r>
            <a:r>
              <a:rPr lang="fr-FR" altLang="fr-FR" sz="2200" dirty="0">
                <a:latin typeface="Baguet Script" panose="00000500000000000000" pitchFamily="2" charset="0"/>
              </a:rPr>
              <a:t>m</a:t>
            </a:r>
            <a:r>
              <a:rPr lang="fr-FR" altLang="fr-FR" sz="2200" dirty="0">
                <a:latin typeface="Baguet Script" panose="00000500000000000000" pitchFamily="2" charset="0"/>
                <a:cs typeface="Arial" panose="020B0604020202020204" pitchFamily="34" charset="0"/>
              </a:rPr>
              <a:t> construit à Chicago en 1884. Leur nombre augmenta rapidement et ils furent appelés « </a:t>
            </a:r>
            <a:r>
              <a:rPr lang="fr-FR" altLang="fr-FR" sz="2200" dirty="0">
                <a:latin typeface="Baguet Script" panose="00000500000000000000" pitchFamily="2" charset="0"/>
                <a:cs typeface="Arial" panose="020B0604020202020204" pitchFamily="34" charset="0"/>
                <a:hlinkClick r:id="rId4" tooltip="Gratte-ciel"/>
              </a:rPr>
              <a:t>gratte-ciel</a:t>
            </a:r>
            <a:r>
              <a:rPr lang="fr-FR" altLang="fr-FR" sz="2200" dirty="0">
                <a:latin typeface="Baguet Script" panose="00000500000000000000" pitchFamily="2" charset="0"/>
                <a:cs typeface="Arial" panose="020B0604020202020204" pitchFamily="34" charset="0"/>
              </a:rPr>
              <a:t> » à partir de 1888</a:t>
            </a:r>
          </a:p>
          <a:p>
            <a:pPr>
              <a:lnSpc>
                <a:spcPct val="90000"/>
              </a:lnSpc>
            </a:pPr>
            <a:r>
              <a:rPr lang="fr-FR" altLang="fr-FR" sz="2200" dirty="0">
                <a:latin typeface="Baguet Script" panose="00000500000000000000" pitchFamily="2" charset="0"/>
                <a:cs typeface="Arial" panose="020B0604020202020204" pitchFamily="34" charset="0"/>
              </a:rPr>
              <a:t>C’est l’ingénieur architecte William Le Baron </a:t>
            </a:r>
            <a:r>
              <a:rPr lang="fr-FR" altLang="fr-FR" sz="2200" dirty="0" err="1">
                <a:latin typeface="Baguet Script" panose="00000500000000000000" pitchFamily="2" charset="0"/>
                <a:cs typeface="Arial" panose="020B0604020202020204" pitchFamily="34" charset="0"/>
              </a:rPr>
              <a:t>Jenney</a:t>
            </a:r>
            <a:r>
              <a:rPr lang="fr-FR" altLang="fr-FR" sz="2200" dirty="0">
                <a:latin typeface="Baguet Script" panose="00000500000000000000" pitchFamily="2" charset="0"/>
                <a:cs typeface="Arial" panose="020B0604020202020204" pitchFamily="34" charset="0"/>
              </a:rPr>
              <a:t> qui </a:t>
            </a:r>
            <a:r>
              <a:rPr lang="fr-FR" altLang="fr-FR" sz="2200">
                <a:latin typeface="Baguet Script" panose="00000500000000000000" pitchFamily="2" charset="0"/>
                <a:cs typeface="Arial" panose="020B0604020202020204" pitchFamily="34" charset="0"/>
              </a:rPr>
              <a:t>l’a conçu</a:t>
            </a:r>
            <a:endParaRPr lang="fr-FR" altLang="fr-FR" sz="2200" dirty="0">
              <a:latin typeface="Baguet Script" panose="00000500000000000000" pitchFamily="2" charset="0"/>
              <a:cs typeface="Arial" panose="020B0604020202020204" pitchFamily="34" charset="0"/>
            </a:endParaRPr>
          </a:p>
          <a:p>
            <a:pPr>
              <a:lnSpc>
                <a:spcPct val="90000"/>
              </a:lnSpc>
            </a:pPr>
            <a:r>
              <a:rPr lang="fr-FR" altLang="fr-FR" sz="2200" dirty="0">
                <a:latin typeface="Baguet Script" panose="00000500000000000000" pitchFamily="2" charset="0"/>
                <a:cs typeface="Arial" panose="020B0604020202020204" pitchFamily="34" charset="0"/>
              </a:rPr>
              <a:t>Il possède 12 étages</a:t>
            </a:r>
          </a:p>
          <a:p>
            <a:pPr marL="0" indent="0">
              <a:lnSpc>
                <a:spcPct val="90000"/>
              </a:lnSpc>
              <a:buNone/>
            </a:pPr>
            <a:r>
              <a:rPr lang="fr-FR" altLang="fr-FR" sz="2200" dirty="0">
                <a:latin typeface="Baguet Script" panose="00000500000000000000" pitchFamily="2" charset="0"/>
              </a:rPr>
              <a:t>Et sert de bureau</a:t>
            </a:r>
          </a:p>
          <a:p>
            <a:pPr marL="0" indent="0">
              <a:lnSpc>
                <a:spcPct val="90000"/>
              </a:lnSpc>
              <a:buNone/>
            </a:pPr>
            <a:endParaRPr lang="fr-FR" altLang="fr-FR" sz="2200" dirty="0">
              <a:latin typeface="Baguet Script" panose="00000500000000000000" pitchFamily="2" charset="0"/>
            </a:endParaRPr>
          </a:p>
        </p:txBody>
      </p:sp>
      <p:sp>
        <p:nvSpPr>
          <p:cNvPr id="1035" name="Oval 103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1B4AC5B-7EE3-00AC-77DC-F5DF584F2398}"/>
              </a:ext>
            </a:extLst>
          </p:cNvPr>
          <p:cNvPicPr>
            <a:picLocks noChangeAspect="1"/>
          </p:cNvPicPr>
          <p:nvPr/>
        </p:nvPicPr>
        <p:blipFill>
          <a:blip r:embed="rId5"/>
          <a:srcRect t="3740" r="1" b="1"/>
          <a:stretch>
            <a:fillRect/>
          </a:stretch>
        </p:blipFill>
        <p:spPr>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037" name="Arc 103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8" name="Picture 4">
            <a:extLst>
              <a:ext uri="{FF2B5EF4-FFF2-40B4-BE49-F238E27FC236}">
                <a16:creationId xmlns:a16="http://schemas.microsoft.com/office/drawing/2014/main" id="{1A980831-AC51-6565-25C1-A4FB0EBC52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6794" r="15991" b="-2"/>
          <a:stretch>
            <a:fillRect/>
          </a:stretch>
        </p:blipFill>
        <p:spPr bwMode="auto">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096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heel(1)">
                                      <p:cBhvr>
                                        <p:cTn id="13" dur="2000"/>
                                        <p:tgtEl>
                                          <p:spTgt spid="6">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heel(1)">
                                      <p:cBhvr>
                                        <p:cTn id="16"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95536" y="332656"/>
            <a:ext cx="8280920" cy="369332"/>
          </a:xfrm>
          <a:prstGeom prst="rect">
            <a:avLst/>
          </a:prstGeom>
          <a:noFill/>
        </p:spPr>
        <p:txBody>
          <a:bodyPr wrap="square" rtlCol="0">
            <a:spAutoFit/>
          </a:bodyPr>
          <a:lstStyle/>
          <a:p>
            <a:r>
              <a:rPr lang="fr-FR" u="sng" dirty="0">
                <a:solidFill>
                  <a:schemeClr val="tx2">
                    <a:lumMod val="75000"/>
                  </a:schemeClr>
                </a:solidFill>
                <a:latin typeface="Broadway" panose="04040905080B02020502" pitchFamily="82" charset="0"/>
              </a:rPr>
              <a:t>1 ) Les Plus Connus</a:t>
            </a:r>
          </a:p>
        </p:txBody>
      </p:sp>
      <p:grpSp>
        <p:nvGrpSpPr>
          <p:cNvPr id="2" name="Groupe 1"/>
          <p:cNvGrpSpPr/>
          <p:nvPr/>
        </p:nvGrpSpPr>
        <p:grpSpPr>
          <a:xfrm>
            <a:off x="588652" y="827575"/>
            <a:ext cx="2502264" cy="5604275"/>
            <a:chOff x="420712" y="827575"/>
            <a:chExt cx="2502264" cy="5604275"/>
          </a:xfrm>
        </p:grpSpPr>
        <p:sp>
          <p:nvSpPr>
            <p:cNvPr id="9" name="ZoneTexte 8"/>
            <p:cNvSpPr txBox="1"/>
            <p:nvPr/>
          </p:nvSpPr>
          <p:spPr>
            <a:xfrm>
              <a:off x="420712" y="6093296"/>
              <a:ext cx="2502264" cy="338554"/>
            </a:xfrm>
            <a:prstGeom prst="rect">
              <a:avLst/>
            </a:prstGeom>
            <a:noFill/>
          </p:spPr>
          <p:txBody>
            <a:bodyPr wrap="square" rtlCol="0">
              <a:spAutoFit/>
            </a:bodyPr>
            <a:lstStyle/>
            <a:p>
              <a:pPr algn="ctr"/>
              <a:r>
                <a:rPr lang="fr-FR" sz="1600" b="1" dirty="0">
                  <a:solidFill>
                    <a:schemeClr val="tx2">
                      <a:lumMod val="75000"/>
                    </a:schemeClr>
                  </a:solidFill>
                  <a:latin typeface="Bellota" pitchFamily="50" charset="0"/>
                  <a:ea typeface="Bellota" pitchFamily="50" charset="0"/>
                </a:rPr>
                <a:t>Empire State Building</a:t>
              </a:r>
            </a:p>
          </p:txBody>
        </p:sp>
        <p:pic>
          <p:nvPicPr>
            <p:cNvPr id="3074" name="Picture 2" descr="Empire State Building – American Bridge"/>
            <p:cNvPicPr>
              <a:picLocks noChangeAspect="1" noChangeArrowheads="1"/>
            </p:cNvPicPr>
            <p:nvPr/>
          </p:nvPicPr>
          <p:blipFill rotWithShape="1">
            <a:blip r:embed="rId2">
              <a:extLst>
                <a:ext uri="{28A0092B-C50C-407E-A947-70E740481C1C}">
                  <a14:useLocalDpi xmlns:a14="http://schemas.microsoft.com/office/drawing/2010/main" val="0"/>
                </a:ext>
              </a:extLst>
            </a:blip>
            <a:srcRect l="22701" r="20781"/>
            <a:stretch/>
          </p:blipFill>
          <p:spPr bwMode="auto">
            <a:xfrm>
              <a:off x="605764" y="827575"/>
              <a:ext cx="1950011" cy="51408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e 2"/>
          <p:cNvGrpSpPr/>
          <p:nvPr/>
        </p:nvGrpSpPr>
        <p:grpSpPr>
          <a:xfrm>
            <a:off x="3284864" y="827575"/>
            <a:ext cx="2502264" cy="5850496"/>
            <a:chOff x="2993156" y="827575"/>
            <a:chExt cx="2502264" cy="5850496"/>
          </a:xfrm>
        </p:grpSpPr>
        <p:pic>
          <p:nvPicPr>
            <p:cNvPr id="3076" name="Picture 4" descr="One World Trade Center Octobre 2024 : r/skyscrape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992" t="5875" r="28004" b="12721"/>
            <a:stretch/>
          </p:blipFill>
          <p:spPr bwMode="auto">
            <a:xfrm>
              <a:off x="3275857" y="827575"/>
              <a:ext cx="1936862" cy="5140817"/>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2993156" y="6093296"/>
              <a:ext cx="2502264" cy="584775"/>
            </a:xfrm>
            <a:prstGeom prst="rect">
              <a:avLst/>
            </a:prstGeom>
            <a:noFill/>
          </p:spPr>
          <p:txBody>
            <a:bodyPr wrap="square" rtlCol="0">
              <a:spAutoFit/>
            </a:bodyPr>
            <a:lstStyle/>
            <a:p>
              <a:pPr algn="ctr"/>
              <a:r>
                <a:rPr lang="fr-FR" sz="1600" b="1" dirty="0">
                  <a:solidFill>
                    <a:schemeClr val="tx2">
                      <a:lumMod val="75000"/>
                    </a:schemeClr>
                  </a:solidFill>
                  <a:latin typeface="Bellota" pitchFamily="50" charset="0"/>
                  <a:ea typeface="Bellota" pitchFamily="50" charset="0"/>
                </a:rPr>
                <a:t>One World </a:t>
              </a:r>
            </a:p>
            <a:p>
              <a:pPr algn="ctr"/>
              <a:r>
                <a:rPr lang="fr-FR" sz="1600" b="1" dirty="0">
                  <a:solidFill>
                    <a:schemeClr val="tx2">
                      <a:lumMod val="75000"/>
                    </a:schemeClr>
                  </a:solidFill>
                  <a:latin typeface="Bellota" pitchFamily="50" charset="0"/>
                  <a:ea typeface="Bellota" pitchFamily="50" charset="0"/>
                </a:rPr>
                <a:t>Trade Center</a:t>
              </a:r>
            </a:p>
          </p:txBody>
        </p:sp>
      </p:grpSp>
      <p:grpSp>
        <p:nvGrpSpPr>
          <p:cNvPr id="6" name="Groupe 5"/>
          <p:cNvGrpSpPr/>
          <p:nvPr/>
        </p:nvGrpSpPr>
        <p:grpSpPr>
          <a:xfrm>
            <a:off x="6161507" y="827575"/>
            <a:ext cx="2502264" cy="5604274"/>
            <a:chOff x="6161507" y="827575"/>
            <a:chExt cx="2502264" cy="5604274"/>
          </a:xfrm>
        </p:grpSpPr>
        <p:pic>
          <p:nvPicPr>
            <p:cNvPr id="3078" name="Picture 6" descr="Willis Tower: History, Architecture, and Fac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119" r="35495"/>
            <a:stretch/>
          </p:blipFill>
          <p:spPr bwMode="auto">
            <a:xfrm>
              <a:off x="6444208" y="827575"/>
              <a:ext cx="1936862" cy="5140817"/>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6161507" y="6093295"/>
              <a:ext cx="2502264" cy="338554"/>
            </a:xfrm>
            <a:prstGeom prst="rect">
              <a:avLst/>
            </a:prstGeom>
            <a:noFill/>
          </p:spPr>
          <p:txBody>
            <a:bodyPr wrap="square" rtlCol="0">
              <a:spAutoFit/>
            </a:bodyPr>
            <a:lstStyle/>
            <a:p>
              <a:pPr algn="ctr"/>
              <a:r>
                <a:rPr lang="fr-FR" sz="1600" b="1" dirty="0">
                  <a:solidFill>
                    <a:schemeClr val="tx2">
                      <a:lumMod val="75000"/>
                    </a:schemeClr>
                  </a:solidFill>
                  <a:latin typeface="Bellota" pitchFamily="50" charset="0"/>
                  <a:ea typeface="Bellota" pitchFamily="50" charset="0"/>
                </a:rPr>
                <a:t>Willis Tower</a:t>
              </a:r>
            </a:p>
          </p:txBody>
        </p:sp>
      </p:grpSp>
    </p:spTree>
    <p:extLst>
      <p:ext uri="{BB962C8B-B14F-4D97-AF65-F5344CB8AC3E}">
        <p14:creationId xmlns:p14="http://schemas.microsoft.com/office/powerpoint/2010/main" val="18301781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ppt_x</p:attrName>
                                        </p:attrNameLst>
                                      </p:cBhvr>
                                      <p:tavLst>
                                        <p:tav tm="0">
                                          <p:val>
                                            <p:strVal val="#ppt_x"/>
                                          </p:val>
                                        </p:tav>
                                        <p:tav tm="100000">
                                          <p:val>
                                            <p:strVal val="#ppt_x"/>
                                          </p:val>
                                        </p:tav>
                                      </p:tavLst>
                                    </p:anim>
                                    <p:anim calcmode="lin" valueType="num">
                                      <p:cBhvr>
                                        <p:cTn id="27"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2000"/>
                                        <p:tgtEl>
                                          <p:spTgt spid="3"/>
                                        </p:tgtEl>
                                      </p:cBhvr>
                                    </p:animEffect>
                                    <p:anim calcmode="lin" valueType="num">
                                      <p:cBhvr>
                                        <p:cTn id="33" dur="2000" fill="hold"/>
                                        <p:tgtEl>
                                          <p:spTgt spid="3"/>
                                        </p:tgtEl>
                                        <p:attrNameLst>
                                          <p:attrName>ppt_x</p:attrName>
                                        </p:attrNameLst>
                                      </p:cBhvr>
                                      <p:tavLst>
                                        <p:tav tm="0">
                                          <p:val>
                                            <p:strVal val="#ppt_x"/>
                                          </p:val>
                                        </p:tav>
                                        <p:tav tm="100000">
                                          <p:val>
                                            <p:strVal val="#ppt_x"/>
                                          </p:val>
                                        </p:tav>
                                      </p:tavLst>
                                    </p:anim>
                                    <p:anim calcmode="lin" valueType="num">
                                      <p:cBhvr>
                                        <p:cTn id="34"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anim calcmode="lin" valueType="num">
                                      <p:cBhvr>
                                        <p:cTn id="40" dur="2000" fill="hold"/>
                                        <p:tgtEl>
                                          <p:spTgt spid="6"/>
                                        </p:tgtEl>
                                        <p:attrNameLst>
                                          <p:attrName>ppt_x</p:attrName>
                                        </p:attrNameLst>
                                      </p:cBhvr>
                                      <p:tavLst>
                                        <p:tav tm="0">
                                          <p:val>
                                            <p:strVal val="#ppt_x"/>
                                          </p:val>
                                        </p:tav>
                                        <p:tav tm="100000">
                                          <p:val>
                                            <p:strVal val="#ppt_x"/>
                                          </p:val>
                                        </p:tav>
                                      </p:tavLst>
                                    </p:anim>
                                    <p:anim calcmode="lin" valueType="num">
                                      <p:cBhvr>
                                        <p:cTn id="41"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95536" y="332656"/>
            <a:ext cx="8280920" cy="369332"/>
          </a:xfrm>
          <a:prstGeom prst="rect">
            <a:avLst/>
          </a:prstGeom>
          <a:noFill/>
        </p:spPr>
        <p:txBody>
          <a:bodyPr wrap="square" rtlCol="0">
            <a:spAutoFit/>
          </a:bodyPr>
          <a:lstStyle/>
          <a:p>
            <a:r>
              <a:rPr lang="fr-FR" u="sng" dirty="0">
                <a:solidFill>
                  <a:schemeClr val="tx2">
                    <a:lumMod val="75000"/>
                  </a:schemeClr>
                </a:solidFill>
                <a:latin typeface="Broadway" panose="04040905080B02020502" pitchFamily="82" charset="0"/>
              </a:rPr>
              <a:t>Les Attentats du 11 Septembre 2001</a:t>
            </a:r>
          </a:p>
        </p:txBody>
      </p:sp>
      <p:grpSp>
        <p:nvGrpSpPr>
          <p:cNvPr id="6" name="Groupe 5"/>
          <p:cNvGrpSpPr/>
          <p:nvPr/>
        </p:nvGrpSpPr>
        <p:grpSpPr>
          <a:xfrm>
            <a:off x="683568" y="1138205"/>
            <a:ext cx="2174656" cy="5307106"/>
            <a:chOff x="683568" y="908720"/>
            <a:chExt cx="2174656" cy="5307106"/>
          </a:xfrm>
        </p:grpSpPr>
        <p:pic>
          <p:nvPicPr>
            <p:cNvPr id="4098" name="Picture 2" descr="Mitchell Funk - Twin Towers du World Trade Center à la lumière d'or en  vente sur 1stDibs Franc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l="24018" r="24127" b="22633"/>
            <a:stretch/>
          </p:blipFill>
          <p:spPr bwMode="auto">
            <a:xfrm>
              <a:off x="683568" y="908720"/>
              <a:ext cx="2174655" cy="4833082"/>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683568" y="5877272"/>
              <a:ext cx="2174656" cy="338554"/>
            </a:xfrm>
            <a:prstGeom prst="rect">
              <a:avLst/>
            </a:prstGeom>
            <a:noFill/>
          </p:spPr>
          <p:txBody>
            <a:bodyPr wrap="square" rtlCol="0">
              <a:spAutoFit/>
            </a:bodyPr>
            <a:lstStyle/>
            <a:p>
              <a:pPr algn="ctr"/>
              <a:r>
                <a:rPr lang="fr-FR" sz="1600" b="1" dirty="0">
                  <a:solidFill>
                    <a:schemeClr val="tx2">
                      <a:lumMod val="75000"/>
                    </a:schemeClr>
                  </a:solidFill>
                  <a:latin typeface="Bellota" pitchFamily="50" charset="0"/>
                  <a:ea typeface="Bellota" pitchFamily="50" charset="0"/>
                </a:rPr>
                <a:t>Avant </a:t>
              </a:r>
            </a:p>
          </p:txBody>
        </p:sp>
      </p:grpSp>
      <p:grpSp>
        <p:nvGrpSpPr>
          <p:cNvPr id="7" name="Groupe 6"/>
          <p:cNvGrpSpPr/>
          <p:nvPr/>
        </p:nvGrpSpPr>
        <p:grpSpPr>
          <a:xfrm>
            <a:off x="3563888" y="1124744"/>
            <a:ext cx="2162127" cy="5303690"/>
            <a:chOff x="3275856" y="912136"/>
            <a:chExt cx="2162127" cy="5303690"/>
          </a:xfrm>
        </p:grpSpPr>
        <p:pic>
          <p:nvPicPr>
            <p:cNvPr id="4100" name="Picture 4" descr="The day the world changed: A visual chronology of 9/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24"/>
            <a:stretch/>
          </p:blipFill>
          <p:spPr bwMode="auto">
            <a:xfrm>
              <a:off x="3275856" y="912136"/>
              <a:ext cx="2162127" cy="4833082"/>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3275856" y="5877272"/>
              <a:ext cx="2162127" cy="338554"/>
            </a:xfrm>
            <a:prstGeom prst="rect">
              <a:avLst/>
            </a:prstGeom>
            <a:noFill/>
          </p:spPr>
          <p:txBody>
            <a:bodyPr wrap="square" rtlCol="0">
              <a:spAutoFit/>
            </a:bodyPr>
            <a:lstStyle/>
            <a:p>
              <a:pPr algn="ctr"/>
              <a:r>
                <a:rPr lang="fr-FR" sz="1600" b="1" dirty="0">
                  <a:solidFill>
                    <a:schemeClr val="tx2">
                      <a:lumMod val="75000"/>
                    </a:schemeClr>
                  </a:solidFill>
                  <a:latin typeface="Bellota" pitchFamily="50" charset="0"/>
                  <a:ea typeface="Bellota" pitchFamily="50" charset="0"/>
                </a:rPr>
                <a:t>Pendant</a:t>
              </a:r>
            </a:p>
          </p:txBody>
        </p:sp>
      </p:grpSp>
      <p:grpSp>
        <p:nvGrpSpPr>
          <p:cNvPr id="8" name="Groupe 7"/>
          <p:cNvGrpSpPr/>
          <p:nvPr/>
        </p:nvGrpSpPr>
        <p:grpSpPr>
          <a:xfrm>
            <a:off x="6279607" y="1132469"/>
            <a:ext cx="2182711" cy="5295965"/>
            <a:chOff x="6279607" y="902984"/>
            <a:chExt cx="2182711" cy="5295965"/>
          </a:xfrm>
        </p:grpSpPr>
        <p:pic>
          <p:nvPicPr>
            <p:cNvPr id="4107" name="Picture 11"/>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6300192" y="902984"/>
              <a:ext cx="2162126" cy="483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ZoneTexte 22"/>
            <p:cNvSpPr txBox="1"/>
            <p:nvPr/>
          </p:nvSpPr>
          <p:spPr>
            <a:xfrm>
              <a:off x="6279607" y="5860395"/>
              <a:ext cx="2162127" cy="338554"/>
            </a:xfrm>
            <a:prstGeom prst="rect">
              <a:avLst/>
            </a:prstGeom>
            <a:noFill/>
          </p:spPr>
          <p:txBody>
            <a:bodyPr wrap="square" rtlCol="0">
              <a:spAutoFit/>
            </a:bodyPr>
            <a:lstStyle/>
            <a:p>
              <a:pPr algn="ctr"/>
              <a:r>
                <a:rPr lang="fr-FR" sz="1600" b="1" dirty="0">
                  <a:solidFill>
                    <a:schemeClr val="tx2">
                      <a:lumMod val="75000"/>
                    </a:schemeClr>
                  </a:solidFill>
                  <a:latin typeface="Bellota" pitchFamily="50" charset="0"/>
                  <a:ea typeface="Bellota" pitchFamily="50" charset="0"/>
                </a:rPr>
                <a:t>Maintenant</a:t>
              </a:r>
            </a:p>
          </p:txBody>
        </p:sp>
      </p:grpSp>
    </p:spTree>
    <p:extLst>
      <p:ext uri="{BB962C8B-B14F-4D97-AF65-F5344CB8AC3E}">
        <p14:creationId xmlns:p14="http://schemas.microsoft.com/office/powerpoint/2010/main" val="20838267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ppt_x</p:attrName>
                                        </p:attrNameLst>
                                      </p:cBhvr>
                                      <p:tavLst>
                                        <p:tav tm="0">
                                          <p:val>
                                            <p:strVal val="#ppt_x"/>
                                          </p:val>
                                        </p:tav>
                                        <p:tav tm="100000">
                                          <p:val>
                                            <p:strVal val="#ppt_x"/>
                                          </p:val>
                                        </p:tav>
                                      </p:tavLst>
                                    </p:anim>
                                    <p:anim calcmode="lin" valueType="num">
                                      <p:cBhvr>
                                        <p:cTn id="27"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anim calcmode="lin" valueType="num">
                                      <p:cBhvr>
                                        <p:cTn id="33" dur="2000" fill="hold"/>
                                        <p:tgtEl>
                                          <p:spTgt spid="7"/>
                                        </p:tgtEl>
                                        <p:attrNameLst>
                                          <p:attrName>ppt_x</p:attrName>
                                        </p:attrNameLst>
                                      </p:cBhvr>
                                      <p:tavLst>
                                        <p:tav tm="0">
                                          <p:val>
                                            <p:strVal val="#ppt_x"/>
                                          </p:val>
                                        </p:tav>
                                        <p:tav tm="100000">
                                          <p:val>
                                            <p:strVal val="#ppt_x"/>
                                          </p:val>
                                        </p:tav>
                                      </p:tavLst>
                                    </p:anim>
                                    <p:anim calcmode="lin" valueType="num">
                                      <p:cBhvr>
                                        <p:cTn id="34"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000"/>
                                        <p:tgtEl>
                                          <p:spTgt spid="8"/>
                                        </p:tgtEl>
                                      </p:cBhvr>
                                    </p:animEffect>
                                    <p:anim calcmode="lin" valueType="num">
                                      <p:cBhvr>
                                        <p:cTn id="40" dur="2000" fill="hold"/>
                                        <p:tgtEl>
                                          <p:spTgt spid="8"/>
                                        </p:tgtEl>
                                        <p:attrNameLst>
                                          <p:attrName>ppt_x</p:attrName>
                                        </p:attrNameLst>
                                      </p:cBhvr>
                                      <p:tavLst>
                                        <p:tav tm="0">
                                          <p:val>
                                            <p:strVal val="#ppt_x"/>
                                          </p:val>
                                        </p:tav>
                                        <p:tav tm="100000">
                                          <p:val>
                                            <p:strVal val="#ppt_x"/>
                                          </p:val>
                                        </p:tav>
                                      </p:tavLst>
                                    </p:anim>
                                    <p:anim calcmode="lin" valueType="num">
                                      <p:cBhvr>
                                        <p:cTn id="41"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6858000"/>
            <a:chOff x="-2848" y="0"/>
            <a:chExt cx="12188949" cy="6858000"/>
          </a:xfrm>
        </p:grpSpPr>
        <p:sp>
          <p:nvSpPr>
            <p:cNvPr id="69"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598259"/>
            <a:ext cx="8167081" cy="5680742"/>
            <a:chOff x="651279" y="598259"/>
            <a:chExt cx="10889442" cy="5680742"/>
          </a:xfrm>
        </p:grpSpPr>
        <p:sp>
          <p:nvSpPr>
            <p:cNvPr id="73"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84" name="Freeform: Shape 8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Freeform: Shape 8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Freeform: Shape 8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0" name="Freeform: Shape 7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1" name="Freeform: Shape 8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2" name="Freeform: Shape 8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3" name="Freeform: Shape 8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A89849E-2351-F20B-03BF-078B5FA052FA}"/>
              </a:ext>
            </a:extLst>
          </p:cNvPr>
          <p:cNvSpPr>
            <a:spLocks noGrp="1"/>
          </p:cNvSpPr>
          <p:nvPr>
            <p:ph type="title"/>
          </p:nvPr>
        </p:nvSpPr>
        <p:spPr>
          <a:xfrm>
            <a:off x="761238" y="891712"/>
            <a:ext cx="3982212" cy="5160789"/>
          </a:xfrm>
        </p:spPr>
        <p:txBody>
          <a:bodyPr anchor="ctr">
            <a:normAutofit/>
          </a:bodyPr>
          <a:lstStyle/>
          <a:p>
            <a:pPr algn="l"/>
            <a:r>
              <a:rPr lang="fr-FR" sz="4200">
                <a:solidFill>
                  <a:schemeClr val="bg1"/>
                </a:solidFill>
                <a:latin typeface="BatangChe" panose="02030609000101010101" pitchFamily="49" charset="-127"/>
                <a:ea typeface="BatangChe" panose="02030609000101010101" pitchFamily="49" charset="-127"/>
              </a:rPr>
              <a:t>Combien y –a-t-il de grattes –ciel aux USA ?</a:t>
            </a:r>
          </a:p>
        </p:txBody>
      </p:sp>
      <p:sp>
        <p:nvSpPr>
          <p:cNvPr id="3" name="Content Placeholder 2">
            <a:extLst>
              <a:ext uri="{FF2B5EF4-FFF2-40B4-BE49-F238E27FC236}">
                <a16:creationId xmlns:a16="http://schemas.microsoft.com/office/drawing/2014/main" id="{CD3EACB2-D6F0-6C03-A900-5C1F7F8503F1}"/>
              </a:ext>
            </a:extLst>
          </p:cNvPr>
          <p:cNvSpPr>
            <a:spLocks noGrp="1"/>
          </p:cNvSpPr>
          <p:nvPr>
            <p:ph idx="1"/>
          </p:nvPr>
        </p:nvSpPr>
        <p:spPr>
          <a:xfrm>
            <a:off x="4809226" y="891713"/>
            <a:ext cx="3438662" cy="5160790"/>
          </a:xfrm>
        </p:spPr>
        <p:txBody>
          <a:bodyPr anchor="ctr">
            <a:normAutofit/>
          </a:bodyPr>
          <a:lstStyle/>
          <a:p>
            <a:r>
              <a:rPr lang="fr-FR" sz="1600">
                <a:solidFill>
                  <a:schemeClr val="bg1"/>
                </a:solidFill>
                <a:latin typeface="BatangChe" panose="020B0503020000020004" pitchFamily="49" charset="-127"/>
                <a:ea typeface="BatangChe" panose="020B0503020000020004" pitchFamily="49" charset="-127"/>
              </a:rPr>
              <a:t>En 2026, les États-Unis comptaient plus de </a:t>
            </a:r>
            <a:r>
              <a:rPr lang="fr-FR" sz="1600" b="1">
                <a:solidFill>
                  <a:schemeClr val="bg1"/>
                </a:solidFill>
                <a:latin typeface="BatangChe" panose="020B0503020000020004" pitchFamily="49" charset="-127"/>
                <a:ea typeface="BatangChe" panose="020B0503020000020004" pitchFamily="49" charset="-127"/>
              </a:rPr>
              <a:t>900 gratte-ciel</a:t>
            </a:r>
            <a:r>
              <a:rPr lang="fr-FR" sz="1600">
                <a:solidFill>
                  <a:schemeClr val="bg1"/>
                </a:solidFill>
                <a:latin typeface="BatangChe" panose="020B0503020000020004" pitchFamily="49" charset="-127"/>
                <a:ea typeface="BatangChe" panose="020B0503020000020004" pitchFamily="49" charset="-127"/>
              </a:rPr>
              <a:t>, définis comme des bâtiments de plus de </a:t>
            </a:r>
            <a:r>
              <a:rPr lang="fr-FR" sz="1600" b="1">
                <a:solidFill>
                  <a:schemeClr val="bg1"/>
                </a:solidFill>
                <a:latin typeface="BatangChe" panose="020B0503020000020004" pitchFamily="49" charset="-127"/>
                <a:ea typeface="BatangChe" panose="020B0503020000020004" pitchFamily="49" charset="-127"/>
              </a:rPr>
              <a:t>150 mètres (492 pieds), </a:t>
            </a:r>
            <a:r>
              <a:rPr lang="fr-FR" sz="1600">
                <a:solidFill>
                  <a:schemeClr val="bg1"/>
                </a:solidFill>
                <a:latin typeface="BatangChe" panose="020B0503020000020004" pitchFamily="49" charset="-127"/>
                <a:ea typeface="BatangChe" panose="020B0503020000020004" pitchFamily="49" charset="-127"/>
              </a:rPr>
              <a:t>répartis dans 56 villes. Ils se classaient au deuxième rang mondial en termes de nombre de gratte-ciel, après la Chine.</a:t>
            </a:r>
          </a:p>
        </p:txBody>
      </p:sp>
    </p:spTree>
    <p:extLst>
      <p:ext uri="{BB962C8B-B14F-4D97-AF65-F5344CB8AC3E}">
        <p14:creationId xmlns:p14="http://schemas.microsoft.com/office/powerpoint/2010/main" val="8914652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4E65F23-789E-4CB9-B34F-46A85E25D6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7" name="Oval 16">
              <a:extLst>
                <a:ext uri="{FF2B5EF4-FFF2-40B4-BE49-F238E27FC236}">
                  <a16:creationId xmlns:a16="http://schemas.microsoft.com/office/drawing/2014/main" id="{1CA207F7-3B67-4EA2-8EC5-1260B55A0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D4CC450-51C3-4A41-B2B1-68A15D57C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D62506D-F8E8-4C55-B160-D4FE898504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6004793-0083-43B9-81A2-20F71D2C7D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53D192AA-AFCB-470F-B66A-18815C352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079B0CF-0B4C-42A9-9769-3AC0A34FA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39B8B637-89C5-5E7B-414E-8142203C64F2}"/>
              </a:ext>
            </a:extLst>
          </p:cNvPr>
          <p:cNvSpPr>
            <a:spLocks noGrp="1"/>
          </p:cNvSpPr>
          <p:nvPr>
            <p:ph type="title"/>
          </p:nvPr>
        </p:nvSpPr>
        <p:spPr>
          <a:xfrm>
            <a:off x="473202" y="630936"/>
            <a:ext cx="3945744" cy="2096756"/>
          </a:xfrm>
          <a:noFill/>
        </p:spPr>
        <p:txBody>
          <a:bodyPr anchor="t">
            <a:normAutofit/>
          </a:bodyPr>
          <a:lstStyle/>
          <a:p>
            <a:pPr algn="l"/>
            <a:r>
              <a:rPr lang="fr-FR" sz="4200">
                <a:solidFill>
                  <a:schemeClr val="bg1"/>
                </a:solidFill>
                <a:latin typeface="Bell MT" panose="02020503060305020303" pitchFamily="18" charset="0"/>
              </a:rPr>
              <a:t>Top 3 des plus grands grattes – ciel au USA</a:t>
            </a:r>
          </a:p>
        </p:txBody>
      </p:sp>
      <p:sp>
        <p:nvSpPr>
          <p:cNvPr id="3" name="Content Placeholder 2">
            <a:extLst>
              <a:ext uri="{FF2B5EF4-FFF2-40B4-BE49-F238E27FC236}">
                <a16:creationId xmlns:a16="http://schemas.microsoft.com/office/drawing/2014/main" id="{F70B3ED3-D27F-7802-CAE0-1937EA93B0D3}"/>
              </a:ext>
            </a:extLst>
          </p:cNvPr>
          <p:cNvSpPr>
            <a:spLocks noGrp="1"/>
          </p:cNvSpPr>
          <p:nvPr>
            <p:ph idx="1"/>
          </p:nvPr>
        </p:nvSpPr>
        <p:spPr>
          <a:xfrm>
            <a:off x="4571997" y="630936"/>
            <a:ext cx="3798143" cy="2096769"/>
          </a:xfrm>
          <a:noFill/>
        </p:spPr>
        <p:txBody>
          <a:bodyPr anchor="t">
            <a:normAutofit/>
          </a:bodyPr>
          <a:lstStyle/>
          <a:p>
            <a:pPr marL="0" indent="0">
              <a:buNone/>
            </a:pPr>
            <a:r>
              <a:rPr lang="fr-FR" sz="1600" dirty="0">
                <a:solidFill>
                  <a:schemeClr val="bg1"/>
                </a:solidFill>
                <a:latin typeface="Bell MT" panose="02020503060305020303" pitchFamily="18" charset="0"/>
              </a:rPr>
              <a:t>On observe que le 1</a:t>
            </a:r>
            <a:r>
              <a:rPr lang="fr-FR" sz="1600" baseline="30000" dirty="0">
                <a:solidFill>
                  <a:schemeClr val="bg1"/>
                </a:solidFill>
                <a:latin typeface="Bell MT" panose="02020503060305020303" pitchFamily="18" charset="0"/>
              </a:rPr>
              <a:t>er</a:t>
            </a:r>
            <a:r>
              <a:rPr lang="fr-FR" sz="1600" dirty="0">
                <a:solidFill>
                  <a:schemeClr val="bg1"/>
                </a:solidFill>
                <a:latin typeface="Bell MT" panose="02020503060305020303" pitchFamily="18" charset="0"/>
              </a:rPr>
              <a:t> est One World Trade Center qui mesure 541,3m à New York suivi de Willis Tower </a:t>
            </a:r>
            <a:r>
              <a:rPr lang="fr-FR" sz="1600">
                <a:solidFill>
                  <a:schemeClr val="bg1"/>
                </a:solidFill>
                <a:latin typeface="Bell MT" panose="02020503060305020303" pitchFamily="18" charset="0"/>
              </a:rPr>
              <a:t>qui cullimine </a:t>
            </a:r>
            <a:r>
              <a:rPr lang="fr-FR" sz="1600" dirty="0">
                <a:solidFill>
                  <a:schemeClr val="bg1"/>
                </a:solidFill>
                <a:latin typeface="Bell MT" panose="02020503060305020303" pitchFamily="18" charset="0"/>
              </a:rPr>
              <a:t>a 527m à Chicago et le 3</a:t>
            </a:r>
            <a:r>
              <a:rPr lang="fr-FR" sz="1600" baseline="30000" dirty="0">
                <a:solidFill>
                  <a:schemeClr val="bg1"/>
                </a:solidFill>
                <a:latin typeface="Bell MT" panose="02020503060305020303" pitchFamily="18" charset="0"/>
              </a:rPr>
              <a:t>ème</a:t>
            </a:r>
            <a:r>
              <a:rPr lang="fr-FR" sz="1600" dirty="0">
                <a:solidFill>
                  <a:schemeClr val="bg1"/>
                </a:solidFill>
                <a:latin typeface="Bell MT" panose="02020503060305020303" pitchFamily="18" charset="0"/>
              </a:rPr>
              <a:t>,432 Park Avenue ,425,5m à New York</a:t>
            </a:r>
          </a:p>
          <a:p>
            <a:pPr marL="0" indent="0">
              <a:buNone/>
            </a:pPr>
            <a:endParaRPr lang="fr-FR" sz="1600" dirty="0">
              <a:solidFill>
                <a:schemeClr val="bg1"/>
              </a:solidFill>
              <a:latin typeface="Bell MT" panose="02020503060305020303" pitchFamily="18" charset="0"/>
            </a:endParaRPr>
          </a:p>
        </p:txBody>
      </p:sp>
      <p:sp>
        <p:nvSpPr>
          <p:cNvPr id="24" name="Rectangle 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7" name="Straight Connector 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5" name="Straight Connector 34">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60FF412D-0962-FFCE-F884-E458D2F01115}"/>
              </a:ext>
            </a:extLst>
          </p:cNvPr>
          <p:cNvPicPr>
            <a:picLocks noChangeAspect="1"/>
          </p:cNvPicPr>
          <p:nvPr/>
        </p:nvPicPr>
        <p:blipFill>
          <a:blip r:embed="rId2"/>
          <a:stretch>
            <a:fillRect/>
          </a:stretch>
        </p:blipFill>
        <p:spPr>
          <a:xfrm>
            <a:off x="473519" y="3552824"/>
            <a:ext cx="8132299" cy="1931420"/>
          </a:xfrm>
          <a:prstGeom prst="rect">
            <a:avLst/>
          </a:prstGeom>
        </p:spPr>
      </p:pic>
      <p:grpSp>
        <p:nvGrpSpPr>
          <p:cNvPr id="40" name="Group 39">
            <a:extLst>
              <a:ext uri="{FF2B5EF4-FFF2-40B4-BE49-F238E27FC236}">
                <a16:creationId xmlns:a16="http://schemas.microsoft.com/office/drawing/2014/main" id="{4043ADFC-DC2E-40D2-954D-4A13B908D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8687" y="3083610"/>
            <a:ext cx="304800" cy="322326"/>
            <a:chOff x="215328" y="-46937"/>
            <a:chExt cx="304800" cy="2773841"/>
          </a:xfrm>
        </p:grpSpPr>
        <p:cxnSp>
          <p:nvCxnSpPr>
            <p:cNvPr id="41" name="Straight Connector 40">
              <a:extLst>
                <a:ext uri="{FF2B5EF4-FFF2-40B4-BE49-F238E27FC236}">
                  <a16:creationId xmlns:a16="http://schemas.microsoft.com/office/drawing/2014/main" id="{C975E7D3-10F5-4E53-902F-9E79C98C22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DC51AAB-5A3B-4730-B8AC-46C96AC0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3A6F2D9-1476-4E35-988D-D4CCB15C8D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E17F678-D5C6-49BF-933D-1E65F69B32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97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963038BC-9FCB-466B-8EE5-7B0DC8F25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58F4797-C77D-4821-B8FF-057D7524C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90CB3DB-B42E-47BF-A595-527CB329A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636" y="685800"/>
            <a:ext cx="810072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756259-5F4F-BF23-760E-A27A1B034993}"/>
              </a:ext>
            </a:extLst>
          </p:cNvPr>
          <p:cNvSpPr>
            <a:spLocks noGrp="1"/>
          </p:cNvSpPr>
          <p:nvPr>
            <p:ph type="title"/>
          </p:nvPr>
        </p:nvSpPr>
        <p:spPr>
          <a:xfrm>
            <a:off x="1115616" y="-43740"/>
            <a:ext cx="6969642" cy="808444"/>
          </a:xfrm>
        </p:spPr>
        <p:txBody>
          <a:bodyPr>
            <a:normAutofit/>
          </a:bodyPr>
          <a:lstStyle/>
          <a:p>
            <a:r>
              <a:rPr lang="fr-FR" sz="2800" dirty="0">
                <a:solidFill>
                  <a:schemeClr val="tx1">
                    <a:lumMod val="65000"/>
                    <a:lumOff val="35000"/>
                  </a:schemeClr>
                </a:solidFill>
              </a:rPr>
              <a:t>Questions et réponses clés</a:t>
            </a:r>
          </a:p>
        </p:txBody>
      </p:sp>
      <p:sp>
        <p:nvSpPr>
          <p:cNvPr id="37" name="Rectangle 36">
            <a:extLst>
              <a:ext uri="{FF2B5EF4-FFF2-40B4-BE49-F238E27FC236}">
                <a16:creationId xmlns:a16="http://schemas.microsoft.com/office/drawing/2014/main" id="{B2E131E9-7F37-BF89-A229-459CE3E021AE}"/>
              </a:ext>
            </a:extLst>
          </p:cNvPr>
          <p:cNvSpPr/>
          <p:nvPr/>
        </p:nvSpPr>
        <p:spPr>
          <a:xfrm>
            <a:off x="1023898" y="1119891"/>
            <a:ext cx="3384376" cy="876710"/>
          </a:xfrm>
          <a:prstGeom prst="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dirty="0"/>
              <a:t>Quand a été construit le premier gratte ciel et par qui ?</a:t>
            </a:r>
          </a:p>
        </p:txBody>
      </p:sp>
      <p:sp>
        <p:nvSpPr>
          <p:cNvPr id="38" name="Rectangle 37">
            <a:extLst>
              <a:ext uri="{FF2B5EF4-FFF2-40B4-BE49-F238E27FC236}">
                <a16:creationId xmlns:a16="http://schemas.microsoft.com/office/drawing/2014/main" id="{A02A8D15-2D16-1A41-6A44-928623D18D00}"/>
              </a:ext>
            </a:extLst>
          </p:cNvPr>
          <p:cNvSpPr/>
          <p:nvPr/>
        </p:nvSpPr>
        <p:spPr>
          <a:xfrm>
            <a:off x="4711615" y="1162282"/>
            <a:ext cx="3384376" cy="876710"/>
          </a:xfrm>
          <a:prstGeom prst="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a:t>En 1888 par William Le Baron Jenney.</a:t>
            </a:r>
            <a:endParaRPr lang="fr-FR" dirty="0"/>
          </a:p>
        </p:txBody>
      </p:sp>
      <p:sp>
        <p:nvSpPr>
          <p:cNvPr id="39" name="Rectangle 38">
            <a:extLst>
              <a:ext uri="{FF2B5EF4-FFF2-40B4-BE49-F238E27FC236}">
                <a16:creationId xmlns:a16="http://schemas.microsoft.com/office/drawing/2014/main" id="{03201E54-253F-8689-41A8-25D72AC5A40A}"/>
              </a:ext>
            </a:extLst>
          </p:cNvPr>
          <p:cNvSpPr/>
          <p:nvPr/>
        </p:nvSpPr>
        <p:spPr>
          <a:xfrm>
            <a:off x="1023898" y="2123696"/>
            <a:ext cx="3384376" cy="876710"/>
          </a:xfrm>
          <a:prstGeom prst="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dirty="0"/>
              <a:t>Quand s’est passé l’attentat du World Trade Center?</a:t>
            </a:r>
          </a:p>
        </p:txBody>
      </p:sp>
      <p:sp>
        <p:nvSpPr>
          <p:cNvPr id="40" name="Rectangle 39">
            <a:extLst>
              <a:ext uri="{FF2B5EF4-FFF2-40B4-BE49-F238E27FC236}">
                <a16:creationId xmlns:a16="http://schemas.microsoft.com/office/drawing/2014/main" id="{DFD03F2D-B958-17FC-0758-9C0BC2A58DAA}"/>
              </a:ext>
            </a:extLst>
          </p:cNvPr>
          <p:cNvSpPr/>
          <p:nvPr/>
        </p:nvSpPr>
        <p:spPr>
          <a:xfrm>
            <a:off x="1023898" y="3127501"/>
            <a:ext cx="3384376" cy="876710"/>
          </a:xfrm>
          <a:prstGeom prst="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dirty="0"/>
              <a:t>Quelle invention technique a aidé le développement des gratte-ciels ?</a:t>
            </a:r>
          </a:p>
        </p:txBody>
      </p:sp>
      <p:sp>
        <p:nvSpPr>
          <p:cNvPr id="42" name="Rectangle 41">
            <a:extLst>
              <a:ext uri="{FF2B5EF4-FFF2-40B4-BE49-F238E27FC236}">
                <a16:creationId xmlns:a16="http://schemas.microsoft.com/office/drawing/2014/main" id="{E90F0C89-F880-381B-6CB3-B1B31BA55896}"/>
              </a:ext>
            </a:extLst>
          </p:cNvPr>
          <p:cNvSpPr/>
          <p:nvPr/>
        </p:nvSpPr>
        <p:spPr>
          <a:xfrm>
            <a:off x="1023898" y="4131306"/>
            <a:ext cx="3384376" cy="876710"/>
          </a:xfrm>
          <a:prstGeom prst="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dirty="0"/>
              <a:t>Combien de gratte-ciels comptent les Etats-Unis?</a:t>
            </a:r>
          </a:p>
        </p:txBody>
      </p:sp>
      <p:sp>
        <p:nvSpPr>
          <p:cNvPr id="44" name="Rectangle 43">
            <a:extLst>
              <a:ext uri="{FF2B5EF4-FFF2-40B4-BE49-F238E27FC236}">
                <a16:creationId xmlns:a16="http://schemas.microsoft.com/office/drawing/2014/main" id="{528FF83A-46F1-302F-C581-C05DF5BCF978}"/>
              </a:ext>
            </a:extLst>
          </p:cNvPr>
          <p:cNvSpPr/>
          <p:nvPr/>
        </p:nvSpPr>
        <p:spPr>
          <a:xfrm>
            <a:off x="1023898" y="5135112"/>
            <a:ext cx="3384376" cy="876710"/>
          </a:xfrm>
          <a:prstGeom prst="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dirty="0"/>
              <a:t>Quel est le plus grand gratte-ciel des USA?</a:t>
            </a:r>
          </a:p>
        </p:txBody>
      </p:sp>
      <p:sp>
        <p:nvSpPr>
          <p:cNvPr id="52" name="Rectangle 51">
            <a:extLst>
              <a:ext uri="{FF2B5EF4-FFF2-40B4-BE49-F238E27FC236}">
                <a16:creationId xmlns:a16="http://schemas.microsoft.com/office/drawing/2014/main" id="{2F0DB810-2A75-5317-860A-56866E14623E}"/>
              </a:ext>
            </a:extLst>
          </p:cNvPr>
          <p:cNvSpPr/>
          <p:nvPr/>
        </p:nvSpPr>
        <p:spPr>
          <a:xfrm>
            <a:off x="4711615" y="2157856"/>
            <a:ext cx="3384376" cy="876710"/>
          </a:xfrm>
          <a:prstGeom prst="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dirty="0"/>
              <a:t>Le 11 septembre 2011.</a:t>
            </a:r>
          </a:p>
        </p:txBody>
      </p:sp>
      <p:sp>
        <p:nvSpPr>
          <p:cNvPr id="58" name="Rectangle 57">
            <a:extLst>
              <a:ext uri="{FF2B5EF4-FFF2-40B4-BE49-F238E27FC236}">
                <a16:creationId xmlns:a16="http://schemas.microsoft.com/office/drawing/2014/main" id="{F18DBDF8-9B29-DD81-47E2-B0F9716880C2}"/>
              </a:ext>
            </a:extLst>
          </p:cNvPr>
          <p:cNvSpPr/>
          <p:nvPr/>
        </p:nvSpPr>
        <p:spPr>
          <a:xfrm>
            <a:off x="4711615" y="3153430"/>
            <a:ext cx="3384376" cy="876710"/>
          </a:xfrm>
          <a:prstGeom prst="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dirty="0"/>
              <a:t>C’est l’</a:t>
            </a:r>
            <a:r>
              <a:rPr lang="fr-FR" dirty="0" err="1"/>
              <a:t>ascenceur</a:t>
            </a:r>
            <a:r>
              <a:rPr lang="fr-FR" dirty="0"/>
              <a:t>.</a:t>
            </a:r>
          </a:p>
        </p:txBody>
      </p:sp>
      <p:sp>
        <p:nvSpPr>
          <p:cNvPr id="61" name="Rectangle 60">
            <a:extLst>
              <a:ext uri="{FF2B5EF4-FFF2-40B4-BE49-F238E27FC236}">
                <a16:creationId xmlns:a16="http://schemas.microsoft.com/office/drawing/2014/main" id="{9E2A9FCB-3217-E5D8-326F-D1AC93B7D026}"/>
              </a:ext>
            </a:extLst>
          </p:cNvPr>
          <p:cNvSpPr/>
          <p:nvPr/>
        </p:nvSpPr>
        <p:spPr>
          <a:xfrm>
            <a:off x="4726958" y="4149004"/>
            <a:ext cx="3384376" cy="876710"/>
          </a:xfrm>
          <a:prstGeom prst="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dirty="0"/>
              <a:t>Plus de 900.</a:t>
            </a:r>
          </a:p>
        </p:txBody>
      </p:sp>
      <p:sp>
        <p:nvSpPr>
          <p:cNvPr id="62" name="Rectangle 61">
            <a:extLst>
              <a:ext uri="{FF2B5EF4-FFF2-40B4-BE49-F238E27FC236}">
                <a16:creationId xmlns:a16="http://schemas.microsoft.com/office/drawing/2014/main" id="{C4E3E6C0-722C-57A8-7C0D-FC3577578DB2}"/>
              </a:ext>
            </a:extLst>
          </p:cNvPr>
          <p:cNvSpPr/>
          <p:nvPr/>
        </p:nvSpPr>
        <p:spPr>
          <a:xfrm>
            <a:off x="4716016" y="5144578"/>
            <a:ext cx="3384376" cy="876710"/>
          </a:xfrm>
          <a:prstGeom prst="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dirty="0"/>
              <a:t>C’est One World Trade Center qui mesure 541,3m. </a:t>
            </a:r>
          </a:p>
        </p:txBody>
      </p:sp>
    </p:spTree>
    <p:extLst>
      <p:ext uri="{BB962C8B-B14F-4D97-AF65-F5344CB8AC3E}">
        <p14:creationId xmlns:p14="http://schemas.microsoft.com/office/powerpoint/2010/main" val="4096950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1000"/>
                                        <p:tgtEl>
                                          <p:spTgt spid="52"/>
                                        </p:tgtEl>
                                      </p:cBhvr>
                                    </p:animEffect>
                                    <p:anim calcmode="lin" valueType="num">
                                      <p:cBhvr>
                                        <p:cTn id="29" dur="1000" fill="hold"/>
                                        <p:tgtEl>
                                          <p:spTgt spid="52"/>
                                        </p:tgtEl>
                                        <p:attrNameLst>
                                          <p:attrName>ppt_x</p:attrName>
                                        </p:attrNameLst>
                                      </p:cBhvr>
                                      <p:tavLst>
                                        <p:tav tm="0">
                                          <p:val>
                                            <p:strVal val="#ppt_x"/>
                                          </p:val>
                                        </p:tav>
                                        <p:tav tm="100000">
                                          <p:val>
                                            <p:strVal val="#ppt_x"/>
                                          </p:val>
                                        </p:tav>
                                      </p:tavLst>
                                    </p:anim>
                                    <p:anim calcmode="lin" valueType="num">
                                      <p:cBhvr>
                                        <p:cTn id="3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anim calcmode="lin" valueType="num">
                                      <p:cBhvr>
                                        <p:cTn id="36" dur="1000" fill="hold"/>
                                        <p:tgtEl>
                                          <p:spTgt spid="40"/>
                                        </p:tgtEl>
                                        <p:attrNameLst>
                                          <p:attrName>ppt_x</p:attrName>
                                        </p:attrNameLst>
                                      </p:cBhvr>
                                      <p:tavLst>
                                        <p:tav tm="0">
                                          <p:val>
                                            <p:strVal val="#ppt_x"/>
                                          </p:val>
                                        </p:tav>
                                        <p:tav tm="100000">
                                          <p:val>
                                            <p:strVal val="#ppt_x"/>
                                          </p:val>
                                        </p:tav>
                                      </p:tavLst>
                                    </p:anim>
                                    <p:anim calcmode="lin" valueType="num">
                                      <p:cBhvr>
                                        <p:cTn id="3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anim calcmode="lin" valueType="num">
                                      <p:cBhvr>
                                        <p:cTn id="43" dur="1000" fill="hold"/>
                                        <p:tgtEl>
                                          <p:spTgt spid="58"/>
                                        </p:tgtEl>
                                        <p:attrNameLst>
                                          <p:attrName>ppt_x</p:attrName>
                                        </p:attrNameLst>
                                      </p:cBhvr>
                                      <p:tavLst>
                                        <p:tav tm="0">
                                          <p:val>
                                            <p:strVal val="#ppt_x"/>
                                          </p:val>
                                        </p:tav>
                                        <p:tav tm="100000">
                                          <p:val>
                                            <p:strVal val="#ppt_x"/>
                                          </p:val>
                                        </p:tav>
                                      </p:tavLst>
                                    </p:anim>
                                    <p:anim calcmode="lin" valueType="num">
                                      <p:cBhvr>
                                        <p:cTn id="4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1000"/>
                                        <p:tgtEl>
                                          <p:spTgt spid="61"/>
                                        </p:tgtEl>
                                      </p:cBhvr>
                                    </p:animEffect>
                                    <p:anim calcmode="lin" valueType="num">
                                      <p:cBhvr>
                                        <p:cTn id="57" dur="1000" fill="hold"/>
                                        <p:tgtEl>
                                          <p:spTgt spid="61"/>
                                        </p:tgtEl>
                                        <p:attrNameLst>
                                          <p:attrName>ppt_x</p:attrName>
                                        </p:attrNameLst>
                                      </p:cBhvr>
                                      <p:tavLst>
                                        <p:tav tm="0">
                                          <p:val>
                                            <p:strVal val="#ppt_x"/>
                                          </p:val>
                                        </p:tav>
                                        <p:tav tm="100000">
                                          <p:val>
                                            <p:strVal val="#ppt_x"/>
                                          </p:val>
                                        </p:tav>
                                      </p:tavLst>
                                    </p:anim>
                                    <p:anim calcmode="lin" valueType="num">
                                      <p:cBhvr>
                                        <p:cTn id="5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anim calcmode="lin" valueType="num">
                                      <p:cBhvr>
                                        <p:cTn id="64" dur="1000" fill="hold"/>
                                        <p:tgtEl>
                                          <p:spTgt spid="44"/>
                                        </p:tgtEl>
                                        <p:attrNameLst>
                                          <p:attrName>ppt_x</p:attrName>
                                        </p:attrNameLst>
                                      </p:cBhvr>
                                      <p:tavLst>
                                        <p:tav tm="0">
                                          <p:val>
                                            <p:strVal val="#ppt_x"/>
                                          </p:val>
                                        </p:tav>
                                        <p:tav tm="100000">
                                          <p:val>
                                            <p:strVal val="#ppt_x"/>
                                          </p:val>
                                        </p:tav>
                                      </p:tavLst>
                                    </p:anim>
                                    <p:anim calcmode="lin" valueType="num">
                                      <p:cBhvr>
                                        <p:cTn id="6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1000"/>
                                        <p:tgtEl>
                                          <p:spTgt spid="62"/>
                                        </p:tgtEl>
                                      </p:cBhvr>
                                    </p:animEffect>
                                    <p:anim calcmode="lin" valueType="num">
                                      <p:cBhvr>
                                        <p:cTn id="71" dur="1000" fill="hold"/>
                                        <p:tgtEl>
                                          <p:spTgt spid="62"/>
                                        </p:tgtEl>
                                        <p:attrNameLst>
                                          <p:attrName>ppt_x</p:attrName>
                                        </p:attrNameLst>
                                      </p:cBhvr>
                                      <p:tavLst>
                                        <p:tav tm="0">
                                          <p:val>
                                            <p:strVal val="#ppt_x"/>
                                          </p:val>
                                        </p:tav>
                                        <p:tav tm="100000">
                                          <p:val>
                                            <p:strVal val="#ppt_x"/>
                                          </p:val>
                                        </p:tav>
                                      </p:tavLst>
                                    </p:anim>
                                    <p:anim calcmode="lin" valueType="num">
                                      <p:cBhvr>
                                        <p:cTn id="7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2" grpId="0" animBg="1"/>
      <p:bldP spid="44" grpId="0" animBg="1"/>
      <p:bldP spid="52" grpId="0" animBg="1"/>
      <p:bldP spid="58" grpId="0" animBg="1"/>
      <p:bldP spid="61" grpId="0" animBg="1"/>
      <p:bldP spid="6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363</TotalTime>
  <Words>608</Words>
  <Application>Microsoft Office PowerPoint</Application>
  <PresentationFormat>On-screen Show (4:3)</PresentationFormat>
  <Paragraphs>57</Paragraphs>
  <Slides>10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BatangChe</vt:lpstr>
      <vt:lpstr>Aptos</vt:lpstr>
      <vt:lpstr>Arial</vt:lpstr>
      <vt:lpstr>Baguet Script</vt:lpstr>
      <vt:lpstr>Bell MT</vt:lpstr>
      <vt:lpstr>Bellota</vt:lpstr>
      <vt:lpstr>Broadway</vt:lpstr>
      <vt:lpstr>Calibri</vt:lpstr>
      <vt:lpstr>Thème Office</vt:lpstr>
      <vt:lpstr>PowerPoint Presentation</vt:lpstr>
      <vt:lpstr>PowerPoint Presentation</vt:lpstr>
      <vt:lpstr>L’origine des gratte-ciels</vt:lpstr>
      <vt:lpstr>Le premier gratte-ciel des USA</vt:lpstr>
      <vt:lpstr>PowerPoint Presentation</vt:lpstr>
      <vt:lpstr>PowerPoint Presentation</vt:lpstr>
      <vt:lpstr>Combien y –a-t-il de grattes –ciel aux USA ?</vt:lpstr>
      <vt:lpstr>Top 3 des plus grands grattes – ciel au USA</vt:lpstr>
      <vt:lpstr>Questions et réponses clés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CEDRIC BLANCART</dc:creator>
  <cp:lastModifiedBy>Mehdi Meziane</cp:lastModifiedBy>
  <cp:revision>18</cp:revision>
  <cp:lastPrinted>2026-03-14T17:02:38Z</cp:lastPrinted>
  <dcterms:created xsi:type="dcterms:W3CDTF">2026-02-08T14:47:56Z</dcterms:created>
  <dcterms:modified xsi:type="dcterms:W3CDTF">2026-03-22T18:48:12Z</dcterms:modified>
</cp:coreProperties>
</file>