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0" r:id="rId5"/>
    <p:sldId id="262" r:id="rId6"/>
    <p:sldId id="260" r:id="rId7"/>
    <p:sldId id="263" r:id="rId8"/>
    <p:sldId id="261" r:id="rId9"/>
    <p:sldId id="264" r:id="rId10"/>
    <p:sldId id="266" r:id="rId11"/>
    <p:sldId id="265" r:id="rId12"/>
    <p:sldId id="267" r:id="rId13"/>
    <p:sldId id="268" r:id="rId14"/>
    <p:sldId id="269" r:id="rId15"/>
    <p:sldId id="271" r:id="rId16"/>
    <p:sldId id="272" r:id="rId17"/>
    <p:sldId id="273" r:id="rId18"/>
    <p:sldId id="274" r:id="rId19"/>
  </p:sldIdLst>
  <p:sldSz cx="12192000" cy="6858000"/>
  <p:notesSz cx="6884988"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4D0FB4C-2417-4ACF-B116-C3CCD8A5795B}">
          <p14:sldIdLst>
            <p14:sldId id="256"/>
            <p14:sldId id="257"/>
            <p14:sldId id="258"/>
            <p14:sldId id="270"/>
            <p14:sldId id="262"/>
            <p14:sldId id="260"/>
            <p14:sldId id="263"/>
            <p14:sldId id="261"/>
            <p14:sldId id="264"/>
            <p14:sldId id="266"/>
            <p14:sldId id="265"/>
            <p14:sldId id="267"/>
            <p14:sldId id="268"/>
            <p14:sldId id="269"/>
            <p14:sldId id="271"/>
            <p14:sldId id="272"/>
            <p14:sldId id="273"/>
            <p14:sldId id="274"/>
          </p14:sldIdLst>
        </p14:section>
        <p14:section name="Section sans titre" id="{4AD33A5C-05A5-464E-B026-166EC12385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7" autoAdjust="0"/>
    <p:restoredTop sz="94926" autoAdjust="0"/>
  </p:normalViewPr>
  <p:slideViewPr>
    <p:cSldViewPr snapToGrid="0">
      <p:cViewPr varScale="1">
        <p:scale>
          <a:sx n="59" d="100"/>
          <a:sy n="59" d="100"/>
        </p:scale>
        <p:origin x="92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fr-FR"/>
          </a:p>
        </p:txBody>
      </p:sp>
      <p:sp>
        <p:nvSpPr>
          <p:cNvPr id="3" name="Espace réservé de la date 2"/>
          <p:cNvSpPr>
            <a:spLocks noGrp="1"/>
          </p:cNvSpPr>
          <p:nvPr>
            <p:ph type="dt" idx="1"/>
          </p:nvPr>
        </p:nvSpPr>
        <p:spPr>
          <a:xfrm>
            <a:off x="3899900" y="0"/>
            <a:ext cx="2983495" cy="502676"/>
          </a:xfrm>
          <a:prstGeom prst="rect">
            <a:avLst/>
          </a:prstGeom>
        </p:spPr>
        <p:txBody>
          <a:bodyPr vert="horz" lIns="96588" tIns="48294" rIns="96588" bIns="48294" rtlCol="0"/>
          <a:lstStyle>
            <a:lvl1pPr algn="r">
              <a:defRPr sz="1300"/>
            </a:lvl1pPr>
          </a:lstStyle>
          <a:p>
            <a:fld id="{51B9C9CF-B47D-42D0-A291-E41609662904}" type="datetimeFigureOut">
              <a:rPr lang="fr-FR" smtClean="0"/>
              <a:t>11/12/2024</a:t>
            </a:fld>
            <a:endParaRPr lang="fr-FR"/>
          </a:p>
        </p:txBody>
      </p:sp>
      <p:sp>
        <p:nvSpPr>
          <p:cNvPr id="4" name="Espace réservé de l'image des diapositives 3"/>
          <p:cNvSpPr>
            <a:spLocks noGrp="1" noRot="1" noChangeAspect="1"/>
          </p:cNvSpPr>
          <p:nvPr>
            <p:ph type="sldImg" idx="2"/>
          </p:nvPr>
        </p:nvSpPr>
        <p:spPr>
          <a:xfrm>
            <a:off x="438150" y="1252538"/>
            <a:ext cx="6008688" cy="3381375"/>
          </a:xfrm>
          <a:prstGeom prst="rect">
            <a:avLst/>
          </a:prstGeom>
          <a:noFill/>
          <a:ln w="12700">
            <a:solidFill>
              <a:prstClr val="black"/>
            </a:solidFill>
          </a:ln>
        </p:spPr>
        <p:txBody>
          <a:bodyPr vert="horz" lIns="96588" tIns="48294" rIns="96588" bIns="48294" rtlCol="0" anchor="ctr"/>
          <a:lstStyle/>
          <a:p>
            <a:endParaRPr lang="fr-FR"/>
          </a:p>
        </p:txBody>
      </p:sp>
      <p:sp>
        <p:nvSpPr>
          <p:cNvPr id="5" name="Espace réservé des notes 4"/>
          <p:cNvSpPr>
            <a:spLocks noGrp="1"/>
          </p:cNvSpPr>
          <p:nvPr>
            <p:ph type="body" sz="quarter" idx="3"/>
          </p:nvPr>
        </p:nvSpPr>
        <p:spPr>
          <a:xfrm>
            <a:off x="688499" y="4821506"/>
            <a:ext cx="5507990" cy="3944868"/>
          </a:xfrm>
          <a:prstGeom prst="rect">
            <a:avLst/>
          </a:prstGeom>
        </p:spPr>
        <p:txBody>
          <a:bodyPr vert="horz" lIns="96588" tIns="48294" rIns="96588" bIns="4829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6039"/>
            <a:ext cx="2983495" cy="502674"/>
          </a:xfrm>
          <a:prstGeom prst="rect">
            <a:avLst/>
          </a:prstGeom>
        </p:spPr>
        <p:txBody>
          <a:bodyPr vert="horz" lIns="96588" tIns="48294" rIns="96588" bIns="4829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9900" y="9516039"/>
            <a:ext cx="2983495" cy="502674"/>
          </a:xfrm>
          <a:prstGeom prst="rect">
            <a:avLst/>
          </a:prstGeom>
        </p:spPr>
        <p:txBody>
          <a:bodyPr vert="horz" lIns="96588" tIns="48294" rIns="96588" bIns="48294" rtlCol="0" anchor="b"/>
          <a:lstStyle>
            <a:lvl1pPr algn="r">
              <a:defRPr sz="1300"/>
            </a:lvl1pPr>
          </a:lstStyle>
          <a:p>
            <a:fld id="{C6C49090-B725-4EE3-B2CC-FBD6A10C146C}" type="slidenum">
              <a:rPr lang="fr-FR" smtClean="0"/>
              <a:t>‹N°›</a:t>
            </a:fld>
            <a:endParaRPr lang="fr-FR"/>
          </a:p>
        </p:txBody>
      </p:sp>
    </p:spTree>
    <p:extLst>
      <p:ext uri="{BB962C8B-B14F-4D97-AF65-F5344CB8AC3E}">
        <p14:creationId xmlns:p14="http://schemas.microsoft.com/office/powerpoint/2010/main" val="226184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6C49090-B725-4EE3-B2CC-FBD6A10C146C}" type="slidenum">
              <a:rPr lang="fr-FR" smtClean="0"/>
              <a:t>1</a:t>
            </a:fld>
            <a:endParaRPr lang="fr-FR"/>
          </a:p>
        </p:txBody>
      </p:sp>
    </p:spTree>
    <p:extLst>
      <p:ext uri="{BB962C8B-B14F-4D97-AF65-F5344CB8AC3E}">
        <p14:creationId xmlns:p14="http://schemas.microsoft.com/office/powerpoint/2010/main" val="187796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6C49090-B725-4EE3-B2CC-FBD6A10C146C}" type="slidenum">
              <a:rPr lang="fr-FR" smtClean="0"/>
              <a:t>3</a:t>
            </a:fld>
            <a:endParaRPr lang="fr-FR"/>
          </a:p>
        </p:txBody>
      </p:sp>
    </p:spTree>
    <p:extLst>
      <p:ext uri="{BB962C8B-B14F-4D97-AF65-F5344CB8AC3E}">
        <p14:creationId xmlns:p14="http://schemas.microsoft.com/office/powerpoint/2010/main" val="68228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6C49090-B725-4EE3-B2CC-FBD6A10C146C}" type="slidenum">
              <a:rPr lang="fr-FR" smtClean="0"/>
              <a:t>5</a:t>
            </a:fld>
            <a:endParaRPr lang="fr-FR"/>
          </a:p>
        </p:txBody>
      </p:sp>
    </p:spTree>
    <p:extLst>
      <p:ext uri="{BB962C8B-B14F-4D97-AF65-F5344CB8AC3E}">
        <p14:creationId xmlns:p14="http://schemas.microsoft.com/office/powerpoint/2010/main" val="314963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6C49090-B725-4EE3-B2CC-FBD6A10C146C}" type="slidenum">
              <a:rPr lang="fr-FR" smtClean="0"/>
              <a:t>12</a:t>
            </a:fld>
            <a:endParaRPr lang="fr-FR"/>
          </a:p>
        </p:txBody>
      </p:sp>
    </p:spTree>
    <p:extLst>
      <p:ext uri="{BB962C8B-B14F-4D97-AF65-F5344CB8AC3E}">
        <p14:creationId xmlns:p14="http://schemas.microsoft.com/office/powerpoint/2010/main" val="316134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6C49090-B725-4EE3-B2CC-FBD6A10C146C}" type="slidenum">
              <a:rPr lang="fr-FR" smtClean="0"/>
              <a:t>14</a:t>
            </a:fld>
            <a:endParaRPr lang="fr-FR"/>
          </a:p>
        </p:txBody>
      </p:sp>
    </p:spTree>
    <p:extLst>
      <p:ext uri="{BB962C8B-B14F-4D97-AF65-F5344CB8AC3E}">
        <p14:creationId xmlns:p14="http://schemas.microsoft.com/office/powerpoint/2010/main" val="391896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470CA5-561A-AA43-BBEB-FFCBF6E96B2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961F3F8-E60E-6111-D048-DDD8B61D8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D67B356-ED2B-EAC1-4ABE-50EBB147D241}"/>
              </a:ext>
            </a:extLst>
          </p:cNvPr>
          <p:cNvSpPr>
            <a:spLocks noGrp="1"/>
          </p:cNvSpPr>
          <p:nvPr>
            <p:ph type="dt" sz="half" idx="10"/>
          </p:nvPr>
        </p:nvSpPr>
        <p:spPr/>
        <p:txBody>
          <a:bodyPr/>
          <a:lstStyle/>
          <a:p>
            <a:fld id="{F9D5FF61-A3F3-4731-8394-70507F4A719D}" type="datetimeFigureOut">
              <a:rPr lang="fr-FR" smtClean="0"/>
              <a:t>11/12/2024</a:t>
            </a:fld>
            <a:endParaRPr lang="fr-FR"/>
          </a:p>
        </p:txBody>
      </p:sp>
      <p:sp>
        <p:nvSpPr>
          <p:cNvPr id="5" name="Espace réservé du pied de page 4">
            <a:extLst>
              <a:ext uri="{FF2B5EF4-FFF2-40B4-BE49-F238E27FC236}">
                <a16:creationId xmlns:a16="http://schemas.microsoft.com/office/drawing/2014/main" id="{052529FA-B15A-9EF7-FA9C-A39E04F332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4A6F81-1AA9-8F20-7387-E27BB26A48CD}"/>
              </a:ext>
            </a:extLst>
          </p:cNvPr>
          <p:cNvSpPr>
            <a:spLocks noGrp="1"/>
          </p:cNvSpPr>
          <p:nvPr>
            <p:ph type="sldNum" sz="quarter" idx="12"/>
          </p:nvPr>
        </p:nvSpPr>
        <p:spPr/>
        <p:txBody>
          <a:bodyPr/>
          <a:lstStyle/>
          <a:p>
            <a:fld id="{EF5536E0-048E-4AEB-8E9B-81A5E6BB06B1}" type="slidenum">
              <a:rPr lang="fr-FR" smtClean="0"/>
              <a:t>‹N°›</a:t>
            </a:fld>
            <a:endParaRPr lang="fr-FR"/>
          </a:p>
        </p:txBody>
      </p:sp>
    </p:spTree>
    <p:extLst>
      <p:ext uri="{BB962C8B-B14F-4D97-AF65-F5344CB8AC3E}">
        <p14:creationId xmlns:p14="http://schemas.microsoft.com/office/powerpoint/2010/main" val="160384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4B91CD-6010-263E-E833-2B959F7B7B1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84EEEBF-6CF2-6673-3486-2B5777BE129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D73520-80CE-2CF0-11CA-059445F6C840}"/>
              </a:ext>
            </a:extLst>
          </p:cNvPr>
          <p:cNvSpPr>
            <a:spLocks noGrp="1"/>
          </p:cNvSpPr>
          <p:nvPr>
            <p:ph type="dt" sz="half" idx="10"/>
          </p:nvPr>
        </p:nvSpPr>
        <p:spPr/>
        <p:txBody>
          <a:bodyPr/>
          <a:lstStyle/>
          <a:p>
            <a:fld id="{F9D5FF61-A3F3-4731-8394-70507F4A719D}" type="datetimeFigureOut">
              <a:rPr lang="fr-FR" smtClean="0"/>
              <a:t>11/12/2024</a:t>
            </a:fld>
            <a:endParaRPr lang="fr-FR"/>
          </a:p>
        </p:txBody>
      </p:sp>
      <p:sp>
        <p:nvSpPr>
          <p:cNvPr id="5" name="Espace réservé du pied de page 4">
            <a:extLst>
              <a:ext uri="{FF2B5EF4-FFF2-40B4-BE49-F238E27FC236}">
                <a16:creationId xmlns:a16="http://schemas.microsoft.com/office/drawing/2014/main" id="{F84E840D-1887-D242-2872-4CEFF5DB62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E746FD-894D-DCEC-2669-B63805621345}"/>
              </a:ext>
            </a:extLst>
          </p:cNvPr>
          <p:cNvSpPr>
            <a:spLocks noGrp="1"/>
          </p:cNvSpPr>
          <p:nvPr>
            <p:ph type="sldNum" sz="quarter" idx="12"/>
          </p:nvPr>
        </p:nvSpPr>
        <p:spPr/>
        <p:txBody>
          <a:bodyPr/>
          <a:lstStyle/>
          <a:p>
            <a:fld id="{EF5536E0-048E-4AEB-8E9B-81A5E6BB06B1}" type="slidenum">
              <a:rPr lang="fr-FR" smtClean="0"/>
              <a:t>‹N°›</a:t>
            </a:fld>
            <a:endParaRPr lang="fr-FR"/>
          </a:p>
        </p:txBody>
      </p:sp>
    </p:spTree>
    <p:extLst>
      <p:ext uri="{BB962C8B-B14F-4D97-AF65-F5344CB8AC3E}">
        <p14:creationId xmlns:p14="http://schemas.microsoft.com/office/powerpoint/2010/main" val="157174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0E15BF5-3426-4F47-A863-F75497F09AB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EDD5EE6-0CDA-F029-291A-13BA539449D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DB1D4F-AFC5-CF7A-F208-8BFEE5992501}"/>
              </a:ext>
            </a:extLst>
          </p:cNvPr>
          <p:cNvSpPr>
            <a:spLocks noGrp="1"/>
          </p:cNvSpPr>
          <p:nvPr>
            <p:ph type="dt" sz="half" idx="10"/>
          </p:nvPr>
        </p:nvSpPr>
        <p:spPr/>
        <p:txBody>
          <a:bodyPr/>
          <a:lstStyle/>
          <a:p>
            <a:fld id="{F9D5FF61-A3F3-4731-8394-70507F4A719D}" type="datetimeFigureOut">
              <a:rPr lang="fr-FR" smtClean="0"/>
              <a:t>11/12/2024</a:t>
            </a:fld>
            <a:endParaRPr lang="fr-FR"/>
          </a:p>
        </p:txBody>
      </p:sp>
      <p:sp>
        <p:nvSpPr>
          <p:cNvPr id="5" name="Espace réservé du pied de page 4">
            <a:extLst>
              <a:ext uri="{FF2B5EF4-FFF2-40B4-BE49-F238E27FC236}">
                <a16:creationId xmlns:a16="http://schemas.microsoft.com/office/drawing/2014/main" id="{7CB1E6C6-2724-0AFE-E0EE-957A01CBBA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89D330-536B-7393-5889-F4ADBBB9A9D8}"/>
              </a:ext>
            </a:extLst>
          </p:cNvPr>
          <p:cNvSpPr>
            <a:spLocks noGrp="1"/>
          </p:cNvSpPr>
          <p:nvPr>
            <p:ph type="sldNum" sz="quarter" idx="12"/>
          </p:nvPr>
        </p:nvSpPr>
        <p:spPr/>
        <p:txBody>
          <a:bodyPr/>
          <a:lstStyle/>
          <a:p>
            <a:fld id="{EF5536E0-048E-4AEB-8E9B-81A5E6BB06B1}" type="slidenum">
              <a:rPr lang="fr-FR" smtClean="0"/>
              <a:t>‹N°›</a:t>
            </a:fld>
            <a:endParaRPr lang="fr-FR"/>
          </a:p>
        </p:txBody>
      </p:sp>
    </p:spTree>
    <p:extLst>
      <p:ext uri="{BB962C8B-B14F-4D97-AF65-F5344CB8AC3E}">
        <p14:creationId xmlns:p14="http://schemas.microsoft.com/office/powerpoint/2010/main" val="344997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8C0B8-A4BC-85B6-95A6-F0D6486D9BD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DE6DAD-8D22-5FC8-5406-31F60918A6A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EEFE8E-F97A-B99B-F60E-FA4E21D0202D}"/>
              </a:ext>
            </a:extLst>
          </p:cNvPr>
          <p:cNvSpPr>
            <a:spLocks noGrp="1"/>
          </p:cNvSpPr>
          <p:nvPr>
            <p:ph type="dt" sz="half" idx="10"/>
          </p:nvPr>
        </p:nvSpPr>
        <p:spPr/>
        <p:txBody>
          <a:bodyPr/>
          <a:lstStyle/>
          <a:p>
            <a:fld id="{F9D5FF61-A3F3-4731-8394-70507F4A719D}" type="datetimeFigureOut">
              <a:rPr lang="fr-FR" smtClean="0"/>
              <a:t>11/12/2024</a:t>
            </a:fld>
            <a:endParaRPr lang="fr-FR"/>
          </a:p>
        </p:txBody>
      </p:sp>
      <p:sp>
        <p:nvSpPr>
          <p:cNvPr id="5" name="Espace réservé du pied de page 4">
            <a:extLst>
              <a:ext uri="{FF2B5EF4-FFF2-40B4-BE49-F238E27FC236}">
                <a16:creationId xmlns:a16="http://schemas.microsoft.com/office/drawing/2014/main" id="{50703FCA-C80C-D07D-9B4A-65FDB03FCA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6D69A7-C15F-6BB3-94A2-CA77CCFDAE91}"/>
              </a:ext>
            </a:extLst>
          </p:cNvPr>
          <p:cNvSpPr>
            <a:spLocks noGrp="1"/>
          </p:cNvSpPr>
          <p:nvPr>
            <p:ph type="sldNum" sz="quarter" idx="12"/>
          </p:nvPr>
        </p:nvSpPr>
        <p:spPr/>
        <p:txBody>
          <a:bodyPr/>
          <a:lstStyle/>
          <a:p>
            <a:fld id="{EF5536E0-048E-4AEB-8E9B-81A5E6BB06B1}" type="slidenum">
              <a:rPr lang="fr-FR" smtClean="0"/>
              <a:t>‹N°›</a:t>
            </a:fld>
            <a:endParaRPr lang="fr-FR"/>
          </a:p>
        </p:txBody>
      </p:sp>
    </p:spTree>
    <p:extLst>
      <p:ext uri="{BB962C8B-B14F-4D97-AF65-F5344CB8AC3E}">
        <p14:creationId xmlns:p14="http://schemas.microsoft.com/office/powerpoint/2010/main" val="129852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CEB24-CCCC-A48F-AE51-2F0604A9513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D9FBF90-9580-812C-2BDF-78E494496B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27DE285-7918-7F16-ABB8-79CA5A44337E}"/>
              </a:ext>
            </a:extLst>
          </p:cNvPr>
          <p:cNvSpPr>
            <a:spLocks noGrp="1"/>
          </p:cNvSpPr>
          <p:nvPr>
            <p:ph type="dt" sz="half" idx="10"/>
          </p:nvPr>
        </p:nvSpPr>
        <p:spPr/>
        <p:txBody>
          <a:bodyPr/>
          <a:lstStyle/>
          <a:p>
            <a:fld id="{F9D5FF61-A3F3-4731-8394-70507F4A719D}" type="datetimeFigureOut">
              <a:rPr lang="fr-FR" smtClean="0"/>
              <a:t>11/12/2024</a:t>
            </a:fld>
            <a:endParaRPr lang="fr-FR"/>
          </a:p>
        </p:txBody>
      </p:sp>
      <p:sp>
        <p:nvSpPr>
          <p:cNvPr id="5" name="Espace réservé du pied de page 4">
            <a:extLst>
              <a:ext uri="{FF2B5EF4-FFF2-40B4-BE49-F238E27FC236}">
                <a16:creationId xmlns:a16="http://schemas.microsoft.com/office/drawing/2014/main" id="{A2F6B393-302E-432D-156B-D56F1B7FA8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C6B7457-572C-D602-111D-C25F538D67BC}"/>
              </a:ext>
            </a:extLst>
          </p:cNvPr>
          <p:cNvSpPr>
            <a:spLocks noGrp="1"/>
          </p:cNvSpPr>
          <p:nvPr>
            <p:ph type="sldNum" sz="quarter" idx="12"/>
          </p:nvPr>
        </p:nvSpPr>
        <p:spPr/>
        <p:txBody>
          <a:bodyPr/>
          <a:lstStyle/>
          <a:p>
            <a:fld id="{EF5536E0-048E-4AEB-8E9B-81A5E6BB06B1}" type="slidenum">
              <a:rPr lang="fr-FR" smtClean="0"/>
              <a:t>‹N°›</a:t>
            </a:fld>
            <a:endParaRPr lang="fr-FR"/>
          </a:p>
        </p:txBody>
      </p:sp>
    </p:spTree>
    <p:extLst>
      <p:ext uri="{BB962C8B-B14F-4D97-AF65-F5344CB8AC3E}">
        <p14:creationId xmlns:p14="http://schemas.microsoft.com/office/powerpoint/2010/main" val="174520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056B1-18C3-0D56-2305-35335B15423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E500F71-863C-CBBA-71B7-AAD6F84B279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1C4BE9F-14BF-2717-95DC-AFD10358E5A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918AE6D-0B24-F513-9FD5-FB8CE94BC093}"/>
              </a:ext>
            </a:extLst>
          </p:cNvPr>
          <p:cNvSpPr>
            <a:spLocks noGrp="1"/>
          </p:cNvSpPr>
          <p:nvPr>
            <p:ph type="dt" sz="half" idx="10"/>
          </p:nvPr>
        </p:nvSpPr>
        <p:spPr/>
        <p:txBody>
          <a:bodyPr/>
          <a:lstStyle/>
          <a:p>
            <a:fld id="{F9D5FF61-A3F3-4731-8394-70507F4A719D}" type="datetimeFigureOut">
              <a:rPr lang="fr-FR" smtClean="0"/>
              <a:t>11/12/2024</a:t>
            </a:fld>
            <a:endParaRPr lang="fr-FR"/>
          </a:p>
        </p:txBody>
      </p:sp>
      <p:sp>
        <p:nvSpPr>
          <p:cNvPr id="6" name="Espace réservé du pied de page 5">
            <a:extLst>
              <a:ext uri="{FF2B5EF4-FFF2-40B4-BE49-F238E27FC236}">
                <a16:creationId xmlns:a16="http://schemas.microsoft.com/office/drawing/2014/main" id="{2C76E20F-6452-DFA1-5A58-10F6F7CB6DA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D04DD22-1335-2CBE-2B3E-459EDDE6C76D}"/>
              </a:ext>
            </a:extLst>
          </p:cNvPr>
          <p:cNvSpPr>
            <a:spLocks noGrp="1"/>
          </p:cNvSpPr>
          <p:nvPr>
            <p:ph type="sldNum" sz="quarter" idx="12"/>
          </p:nvPr>
        </p:nvSpPr>
        <p:spPr/>
        <p:txBody>
          <a:bodyPr/>
          <a:lstStyle/>
          <a:p>
            <a:fld id="{EF5536E0-048E-4AEB-8E9B-81A5E6BB06B1}" type="slidenum">
              <a:rPr lang="fr-FR" smtClean="0"/>
              <a:t>‹N°›</a:t>
            </a:fld>
            <a:endParaRPr lang="fr-FR"/>
          </a:p>
        </p:txBody>
      </p:sp>
    </p:spTree>
    <p:extLst>
      <p:ext uri="{BB962C8B-B14F-4D97-AF65-F5344CB8AC3E}">
        <p14:creationId xmlns:p14="http://schemas.microsoft.com/office/powerpoint/2010/main" val="248626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546C7-9B1D-528E-F6A5-05775C68FA7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194DC70-2F8B-92BC-DC9D-BBB11A1E1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A079B0A-283A-FC48-D811-8CDEB7D785D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01DC2D6-3E40-2C4A-0142-0E4BF2C35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5875746-2717-692A-C19A-BD69D4C9437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6604911-C165-DEEA-10A1-FB5D536CCDC3}"/>
              </a:ext>
            </a:extLst>
          </p:cNvPr>
          <p:cNvSpPr>
            <a:spLocks noGrp="1"/>
          </p:cNvSpPr>
          <p:nvPr>
            <p:ph type="dt" sz="half" idx="10"/>
          </p:nvPr>
        </p:nvSpPr>
        <p:spPr/>
        <p:txBody>
          <a:bodyPr/>
          <a:lstStyle/>
          <a:p>
            <a:fld id="{F9D5FF61-A3F3-4731-8394-70507F4A719D}" type="datetimeFigureOut">
              <a:rPr lang="fr-FR" smtClean="0"/>
              <a:t>11/12/2024</a:t>
            </a:fld>
            <a:endParaRPr lang="fr-FR"/>
          </a:p>
        </p:txBody>
      </p:sp>
      <p:sp>
        <p:nvSpPr>
          <p:cNvPr id="8" name="Espace réservé du pied de page 7">
            <a:extLst>
              <a:ext uri="{FF2B5EF4-FFF2-40B4-BE49-F238E27FC236}">
                <a16:creationId xmlns:a16="http://schemas.microsoft.com/office/drawing/2014/main" id="{335248AD-E35C-9091-C703-E8CB47CCBF9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48A2A07-A78A-53C9-8615-37A064CA5C74}"/>
              </a:ext>
            </a:extLst>
          </p:cNvPr>
          <p:cNvSpPr>
            <a:spLocks noGrp="1"/>
          </p:cNvSpPr>
          <p:nvPr>
            <p:ph type="sldNum" sz="quarter" idx="12"/>
          </p:nvPr>
        </p:nvSpPr>
        <p:spPr/>
        <p:txBody>
          <a:bodyPr/>
          <a:lstStyle/>
          <a:p>
            <a:fld id="{EF5536E0-048E-4AEB-8E9B-81A5E6BB06B1}" type="slidenum">
              <a:rPr lang="fr-FR" smtClean="0"/>
              <a:t>‹N°›</a:t>
            </a:fld>
            <a:endParaRPr lang="fr-FR"/>
          </a:p>
        </p:txBody>
      </p:sp>
    </p:spTree>
    <p:extLst>
      <p:ext uri="{BB962C8B-B14F-4D97-AF65-F5344CB8AC3E}">
        <p14:creationId xmlns:p14="http://schemas.microsoft.com/office/powerpoint/2010/main" val="359296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95FF02-2289-3FD6-99F3-5D0E792F21C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05DE419-8CE4-F576-54DF-672C43367B66}"/>
              </a:ext>
            </a:extLst>
          </p:cNvPr>
          <p:cNvSpPr>
            <a:spLocks noGrp="1"/>
          </p:cNvSpPr>
          <p:nvPr>
            <p:ph type="dt" sz="half" idx="10"/>
          </p:nvPr>
        </p:nvSpPr>
        <p:spPr/>
        <p:txBody>
          <a:bodyPr/>
          <a:lstStyle/>
          <a:p>
            <a:fld id="{F9D5FF61-A3F3-4731-8394-70507F4A719D}" type="datetimeFigureOut">
              <a:rPr lang="fr-FR" smtClean="0"/>
              <a:t>11/12/2024</a:t>
            </a:fld>
            <a:endParaRPr lang="fr-FR"/>
          </a:p>
        </p:txBody>
      </p:sp>
      <p:sp>
        <p:nvSpPr>
          <p:cNvPr id="4" name="Espace réservé du pied de page 3">
            <a:extLst>
              <a:ext uri="{FF2B5EF4-FFF2-40B4-BE49-F238E27FC236}">
                <a16:creationId xmlns:a16="http://schemas.microsoft.com/office/drawing/2014/main" id="{9066CE7B-B3FA-313B-1FC1-B8F4040EF73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33CC545-845F-F4C9-916E-EB54E150D9FD}"/>
              </a:ext>
            </a:extLst>
          </p:cNvPr>
          <p:cNvSpPr>
            <a:spLocks noGrp="1"/>
          </p:cNvSpPr>
          <p:nvPr>
            <p:ph type="sldNum" sz="quarter" idx="12"/>
          </p:nvPr>
        </p:nvSpPr>
        <p:spPr/>
        <p:txBody>
          <a:bodyPr/>
          <a:lstStyle/>
          <a:p>
            <a:fld id="{EF5536E0-048E-4AEB-8E9B-81A5E6BB06B1}" type="slidenum">
              <a:rPr lang="fr-FR" smtClean="0"/>
              <a:t>‹N°›</a:t>
            </a:fld>
            <a:endParaRPr lang="fr-FR"/>
          </a:p>
        </p:txBody>
      </p:sp>
    </p:spTree>
    <p:extLst>
      <p:ext uri="{BB962C8B-B14F-4D97-AF65-F5344CB8AC3E}">
        <p14:creationId xmlns:p14="http://schemas.microsoft.com/office/powerpoint/2010/main" val="208578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350F99D-EC39-DCF2-EC94-3A7ED21E5B4F}"/>
              </a:ext>
            </a:extLst>
          </p:cNvPr>
          <p:cNvSpPr>
            <a:spLocks noGrp="1"/>
          </p:cNvSpPr>
          <p:nvPr>
            <p:ph type="dt" sz="half" idx="10"/>
          </p:nvPr>
        </p:nvSpPr>
        <p:spPr/>
        <p:txBody>
          <a:bodyPr/>
          <a:lstStyle/>
          <a:p>
            <a:fld id="{F9D5FF61-A3F3-4731-8394-70507F4A719D}" type="datetimeFigureOut">
              <a:rPr lang="fr-FR" smtClean="0"/>
              <a:t>11/12/2024</a:t>
            </a:fld>
            <a:endParaRPr lang="fr-FR"/>
          </a:p>
        </p:txBody>
      </p:sp>
      <p:sp>
        <p:nvSpPr>
          <p:cNvPr id="3" name="Espace réservé du pied de page 2">
            <a:extLst>
              <a:ext uri="{FF2B5EF4-FFF2-40B4-BE49-F238E27FC236}">
                <a16:creationId xmlns:a16="http://schemas.microsoft.com/office/drawing/2014/main" id="{A15CF983-C159-C3B3-D258-9093F8860B4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EBBAAAB-BC30-372E-4CED-9D90C312B206}"/>
              </a:ext>
            </a:extLst>
          </p:cNvPr>
          <p:cNvSpPr>
            <a:spLocks noGrp="1"/>
          </p:cNvSpPr>
          <p:nvPr>
            <p:ph type="sldNum" sz="quarter" idx="12"/>
          </p:nvPr>
        </p:nvSpPr>
        <p:spPr/>
        <p:txBody>
          <a:bodyPr/>
          <a:lstStyle/>
          <a:p>
            <a:fld id="{EF5536E0-048E-4AEB-8E9B-81A5E6BB06B1}" type="slidenum">
              <a:rPr lang="fr-FR" smtClean="0"/>
              <a:t>‹N°›</a:t>
            </a:fld>
            <a:endParaRPr lang="fr-FR"/>
          </a:p>
        </p:txBody>
      </p:sp>
    </p:spTree>
    <p:extLst>
      <p:ext uri="{BB962C8B-B14F-4D97-AF65-F5344CB8AC3E}">
        <p14:creationId xmlns:p14="http://schemas.microsoft.com/office/powerpoint/2010/main" val="202973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36EF59-02BC-2332-C448-88BA4F2432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09A92C2-4208-5D53-6413-40BE33EF46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5545773-26DE-740E-8CD0-A7BACB4CC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7A3EED-12B2-097D-89DA-1B2FE65DF57C}"/>
              </a:ext>
            </a:extLst>
          </p:cNvPr>
          <p:cNvSpPr>
            <a:spLocks noGrp="1"/>
          </p:cNvSpPr>
          <p:nvPr>
            <p:ph type="dt" sz="half" idx="10"/>
          </p:nvPr>
        </p:nvSpPr>
        <p:spPr/>
        <p:txBody>
          <a:bodyPr/>
          <a:lstStyle/>
          <a:p>
            <a:fld id="{F9D5FF61-A3F3-4731-8394-70507F4A719D}" type="datetimeFigureOut">
              <a:rPr lang="fr-FR" smtClean="0"/>
              <a:t>11/12/2024</a:t>
            </a:fld>
            <a:endParaRPr lang="fr-FR"/>
          </a:p>
        </p:txBody>
      </p:sp>
      <p:sp>
        <p:nvSpPr>
          <p:cNvPr id="6" name="Espace réservé du pied de page 5">
            <a:extLst>
              <a:ext uri="{FF2B5EF4-FFF2-40B4-BE49-F238E27FC236}">
                <a16:creationId xmlns:a16="http://schemas.microsoft.com/office/drawing/2014/main" id="{00CA9B7A-4D4E-67D0-42C3-E63671A243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CD6534-013F-E86F-D485-05059F98A88D}"/>
              </a:ext>
            </a:extLst>
          </p:cNvPr>
          <p:cNvSpPr>
            <a:spLocks noGrp="1"/>
          </p:cNvSpPr>
          <p:nvPr>
            <p:ph type="sldNum" sz="quarter" idx="12"/>
          </p:nvPr>
        </p:nvSpPr>
        <p:spPr/>
        <p:txBody>
          <a:bodyPr/>
          <a:lstStyle/>
          <a:p>
            <a:fld id="{EF5536E0-048E-4AEB-8E9B-81A5E6BB06B1}" type="slidenum">
              <a:rPr lang="fr-FR" smtClean="0"/>
              <a:t>‹N°›</a:t>
            </a:fld>
            <a:endParaRPr lang="fr-FR"/>
          </a:p>
        </p:txBody>
      </p:sp>
    </p:spTree>
    <p:extLst>
      <p:ext uri="{BB962C8B-B14F-4D97-AF65-F5344CB8AC3E}">
        <p14:creationId xmlns:p14="http://schemas.microsoft.com/office/powerpoint/2010/main" val="162732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37B71-1F32-18E4-F30D-2D3A8A4624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65304E0-6005-20D4-E18E-A4E6132BF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5B301DE-8D80-6F07-1956-324F47295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C2479B2-A117-E8AB-0549-58465B9DD67D}"/>
              </a:ext>
            </a:extLst>
          </p:cNvPr>
          <p:cNvSpPr>
            <a:spLocks noGrp="1"/>
          </p:cNvSpPr>
          <p:nvPr>
            <p:ph type="dt" sz="half" idx="10"/>
          </p:nvPr>
        </p:nvSpPr>
        <p:spPr/>
        <p:txBody>
          <a:bodyPr/>
          <a:lstStyle/>
          <a:p>
            <a:fld id="{F9D5FF61-A3F3-4731-8394-70507F4A719D}" type="datetimeFigureOut">
              <a:rPr lang="fr-FR" smtClean="0"/>
              <a:t>11/12/2024</a:t>
            </a:fld>
            <a:endParaRPr lang="fr-FR"/>
          </a:p>
        </p:txBody>
      </p:sp>
      <p:sp>
        <p:nvSpPr>
          <p:cNvPr id="6" name="Espace réservé du pied de page 5">
            <a:extLst>
              <a:ext uri="{FF2B5EF4-FFF2-40B4-BE49-F238E27FC236}">
                <a16:creationId xmlns:a16="http://schemas.microsoft.com/office/drawing/2014/main" id="{C65F6C6F-A62C-ECF7-AD85-7D8166BCCF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BD2437-6F6F-D5A1-4263-C60E96FE0AF8}"/>
              </a:ext>
            </a:extLst>
          </p:cNvPr>
          <p:cNvSpPr>
            <a:spLocks noGrp="1"/>
          </p:cNvSpPr>
          <p:nvPr>
            <p:ph type="sldNum" sz="quarter" idx="12"/>
          </p:nvPr>
        </p:nvSpPr>
        <p:spPr/>
        <p:txBody>
          <a:bodyPr/>
          <a:lstStyle/>
          <a:p>
            <a:fld id="{EF5536E0-048E-4AEB-8E9B-81A5E6BB06B1}" type="slidenum">
              <a:rPr lang="fr-FR" smtClean="0"/>
              <a:t>‹N°›</a:t>
            </a:fld>
            <a:endParaRPr lang="fr-FR"/>
          </a:p>
        </p:txBody>
      </p:sp>
    </p:spTree>
    <p:extLst>
      <p:ext uri="{BB962C8B-B14F-4D97-AF65-F5344CB8AC3E}">
        <p14:creationId xmlns:p14="http://schemas.microsoft.com/office/powerpoint/2010/main" val="340192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45499A-D060-A1DF-27AA-FBAF15CA7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D5ADFE4-3D08-50EB-61BB-289B00975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43CFFE-5D4A-EE75-A65C-B6BCB2DF38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D5FF61-A3F3-4731-8394-70507F4A719D}" type="datetimeFigureOut">
              <a:rPr lang="fr-FR" smtClean="0"/>
              <a:t>11/12/2024</a:t>
            </a:fld>
            <a:endParaRPr lang="fr-FR"/>
          </a:p>
        </p:txBody>
      </p:sp>
      <p:sp>
        <p:nvSpPr>
          <p:cNvPr id="5" name="Espace réservé du pied de page 4">
            <a:extLst>
              <a:ext uri="{FF2B5EF4-FFF2-40B4-BE49-F238E27FC236}">
                <a16:creationId xmlns:a16="http://schemas.microsoft.com/office/drawing/2014/main" id="{E3AF6392-1D0F-5C84-78E1-E3480A3556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3AB8DE0-2E59-BEAF-901F-C97C3AECB7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5536E0-048E-4AEB-8E9B-81A5E6BB06B1}" type="slidenum">
              <a:rPr lang="fr-FR" smtClean="0"/>
              <a:t>‹N°›</a:t>
            </a:fld>
            <a:endParaRPr lang="fr-FR"/>
          </a:p>
        </p:txBody>
      </p:sp>
    </p:spTree>
    <p:extLst>
      <p:ext uri="{BB962C8B-B14F-4D97-AF65-F5344CB8AC3E}">
        <p14:creationId xmlns:p14="http://schemas.microsoft.com/office/powerpoint/2010/main" val="194614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flickr.com/photos/pedrosz/1865449238/comment72157622021620391" TargetMode="External"/><Relationship Id="rId5" Type="http://schemas.openxmlformats.org/officeDocument/2006/relationships/image" Target="../media/image26.jpg"/><Relationship Id="rId4" Type="http://schemas.openxmlformats.org/officeDocument/2006/relationships/hyperlink" Target="https://www.especiesde.com/cetaceo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hyperlink" Target="https://noloseytu.blogspot.com/2013/01/emperadores-incas.html"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rimasdecolores.blogspot.com/2020/05/los-incas-para-ninos.html"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www.mipatriasonmiszapatos.com/memorias-de-machu-picchu/"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5" name="ZoneTexte 14">
            <a:extLst>
              <a:ext uri="{FF2B5EF4-FFF2-40B4-BE49-F238E27FC236}">
                <a16:creationId xmlns:a16="http://schemas.microsoft.com/office/drawing/2014/main" id="{0D6ED713-7BDE-3847-4D23-392E40792EFF}"/>
              </a:ext>
            </a:extLst>
          </p:cNvPr>
          <p:cNvSpPr txBox="1"/>
          <p:nvPr/>
        </p:nvSpPr>
        <p:spPr>
          <a:xfrm>
            <a:off x="7381812" y="728664"/>
            <a:ext cx="3970462" cy="1051691"/>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fr-FR" sz="5200" noProof="0" dirty="0">
                <a:latin typeface="+mj-lt"/>
                <a:ea typeface="+mj-ea"/>
                <a:cs typeface="+mj-cs"/>
              </a:rPr>
              <a:t>Le Pérou</a:t>
            </a:r>
          </a:p>
        </p:txBody>
      </p:sp>
      <p:sp>
        <p:nvSpPr>
          <p:cNvPr id="13" name="ZoneTexte 12">
            <a:extLst>
              <a:ext uri="{FF2B5EF4-FFF2-40B4-BE49-F238E27FC236}">
                <a16:creationId xmlns:a16="http://schemas.microsoft.com/office/drawing/2014/main" id="{B12CBFAD-D3FA-342F-CDF1-1893C7B88027}"/>
              </a:ext>
            </a:extLst>
          </p:cNvPr>
          <p:cNvSpPr txBox="1"/>
          <p:nvPr/>
        </p:nvSpPr>
        <p:spPr>
          <a:xfrm>
            <a:off x="9970561" y="6249409"/>
            <a:ext cx="2098309" cy="381505"/>
          </a:xfrm>
          <a:prstGeom prst="rect">
            <a:avLst/>
          </a:prstGeom>
          <a:noFill/>
        </p:spPr>
        <p:txBody>
          <a:bodyPr vert="horz" lIns="91440" tIns="45720" rIns="91440" bIns="45720" rtlCol="0">
            <a:normAutofit fontScale="92500" lnSpcReduction="10000"/>
          </a:bodyPr>
          <a:lstStyle/>
          <a:p>
            <a:pPr>
              <a:lnSpc>
                <a:spcPct val="90000"/>
              </a:lnSpc>
              <a:spcBef>
                <a:spcPts val="1000"/>
              </a:spcBef>
            </a:pPr>
            <a:r>
              <a:rPr lang="fr-FR" sz="2400" noProof="0" dirty="0"/>
              <a:t>Sarah et Anaïs </a:t>
            </a:r>
          </a:p>
        </p:txBody>
      </p:sp>
      <p:pic>
        <p:nvPicPr>
          <p:cNvPr id="17" name="Picture 16" descr="Deux alpagas bruns">
            <a:extLst>
              <a:ext uri="{FF2B5EF4-FFF2-40B4-BE49-F238E27FC236}">
                <a16:creationId xmlns:a16="http://schemas.microsoft.com/office/drawing/2014/main" id="{860EBD24-DC45-0AAA-1E02-C7AC9C1DDE67}"/>
              </a:ext>
            </a:extLst>
          </p:cNvPr>
          <p:cNvPicPr>
            <a:picLocks noChangeAspect="1"/>
          </p:cNvPicPr>
          <p:nvPr/>
        </p:nvPicPr>
        <p:blipFill>
          <a:blip r:embed="rId3"/>
          <a:srcRect l="26680" r="14867" b="-1"/>
          <a:stretch/>
        </p:blipFill>
        <p:spPr>
          <a:xfrm>
            <a:off x="1" y="10"/>
            <a:ext cx="6005512" cy="6857990"/>
          </a:xfrm>
          <a:prstGeom prst="rect">
            <a:avLst/>
          </a:prstGeom>
        </p:spPr>
      </p:pic>
    </p:spTree>
    <p:extLst>
      <p:ext uri="{BB962C8B-B14F-4D97-AF65-F5344CB8AC3E}">
        <p14:creationId xmlns:p14="http://schemas.microsoft.com/office/powerpoint/2010/main" val="375339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F8B48C-1133-EF77-C3DD-D710C421AD9E}"/>
              </a:ext>
            </a:extLst>
          </p:cNvPr>
          <p:cNvSpPr>
            <a:spLocks noGrp="1"/>
          </p:cNvSpPr>
          <p:nvPr>
            <p:ph type="title"/>
          </p:nvPr>
        </p:nvSpPr>
        <p:spPr/>
        <p:txBody>
          <a:bodyPr/>
          <a:lstStyle/>
          <a:p>
            <a:r>
              <a:rPr lang="fr-FR" noProof="0" dirty="0"/>
              <a:t>La musique et les instruments</a:t>
            </a:r>
          </a:p>
        </p:txBody>
      </p:sp>
      <p:sp>
        <p:nvSpPr>
          <p:cNvPr id="7" name="Titre 1">
            <a:extLst>
              <a:ext uri="{FF2B5EF4-FFF2-40B4-BE49-F238E27FC236}">
                <a16:creationId xmlns:a16="http://schemas.microsoft.com/office/drawing/2014/main" id="{A5A3DC3E-1B5A-79E1-60B0-3757F644C13D}"/>
              </a:ext>
            </a:extLst>
          </p:cNvPr>
          <p:cNvSpPr txBox="1">
            <a:spLocks/>
          </p:cNvSpPr>
          <p:nvPr/>
        </p:nvSpPr>
        <p:spPr>
          <a:xfrm>
            <a:off x="6801782" y="1201325"/>
            <a:ext cx="4526328" cy="12662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100" noProof="0" dirty="0"/>
              <a:t> </a:t>
            </a:r>
          </a:p>
        </p:txBody>
      </p:sp>
      <p:pic>
        <p:nvPicPr>
          <p:cNvPr id="8" name="Image 7">
            <a:extLst>
              <a:ext uri="{FF2B5EF4-FFF2-40B4-BE49-F238E27FC236}">
                <a16:creationId xmlns:a16="http://schemas.microsoft.com/office/drawing/2014/main" id="{510E6CB0-CA76-1301-32DF-5DA7FAC825BA}"/>
              </a:ext>
            </a:extLst>
          </p:cNvPr>
          <p:cNvPicPr>
            <a:picLocks noChangeAspect="1"/>
          </p:cNvPicPr>
          <p:nvPr/>
        </p:nvPicPr>
        <p:blipFill>
          <a:blip r:embed="rId2"/>
          <a:stretch>
            <a:fillRect/>
          </a:stretch>
        </p:blipFill>
        <p:spPr>
          <a:xfrm>
            <a:off x="358136" y="1690688"/>
            <a:ext cx="5775212" cy="3667259"/>
          </a:xfrm>
          <a:prstGeom prst="rect">
            <a:avLst/>
          </a:prstGeom>
        </p:spPr>
      </p:pic>
      <p:sp>
        <p:nvSpPr>
          <p:cNvPr id="9" name="ZoneTexte 8">
            <a:extLst>
              <a:ext uri="{FF2B5EF4-FFF2-40B4-BE49-F238E27FC236}">
                <a16:creationId xmlns:a16="http://schemas.microsoft.com/office/drawing/2014/main" id="{07061AA8-7B95-022B-23BB-496BBA0DBC4A}"/>
              </a:ext>
            </a:extLst>
          </p:cNvPr>
          <p:cNvSpPr txBox="1"/>
          <p:nvPr/>
        </p:nvSpPr>
        <p:spPr>
          <a:xfrm>
            <a:off x="6594412" y="1690687"/>
            <a:ext cx="5239452" cy="4119393"/>
          </a:xfrm>
          <a:prstGeom prst="rect">
            <a:avLst/>
          </a:prstGeom>
        </p:spPr>
        <p:txBody>
          <a:bodyPr vert="horz" lIns="91440" tIns="45720" rIns="91440" bIns="45720" rtlCol="0" anchor="t">
            <a:normAutofit/>
          </a:bodyPr>
          <a:lstStyle/>
          <a:p>
            <a:r>
              <a:rPr lang="fr-FR" dirty="0"/>
              <a:t>Il existe plusieurs styles de musique traditionnelle au Pérou : </a:t>
            </a:r>
          </a:p>
          <a:p>
            <a:r>
              <a:rPr lang="fr-FR" b="1" dirty="0"/>
              <a:t>La musique andine </a:t>
            </a:r>
            <a:r>
              <a:rPr lang="fr-FR" dirty="0"/>
              <a:t>: Elle provient des montagnes des Andes et est jouée avec des instruments comme la quena et la </a:t>
            </a:r>
            <a:r>
              <a:rPr lang="fr-FR" dirty="0" err="1"/>
              <a:t>zampoña</a:t>
            </a:r>
            <a:r>
              <a:rPr lang="fr-FR" dirty="0"/>
              <a:t>. Elle a un son calme et mélodieux. La musique est très importante au Pérou. C’est le moyen d’expression pour raconter des histoires, célébrer des événements et honorer les ancêtres et la nature. </a:t>
            </a:r>
          </a:p>
          <a:p>
            <a:r>
              <a:rPr lang="fr-FR" b="1" dirty="0"/>
              <a:t>La musique afro-péruvienne </a:t>
            </a:r>
            <a:r>
              <a:rPr lang="fr-FR" dirty="0"/>
              <a:t>: Elle vient des personnes africaines amenées au Pérou pendant la colonisation. Ce genre est rythmé, avec des instruments comme le </a:t>
            </a:r>
            <a:r>
              <a:rPr lang="fr-FR" dirty="0" err="1"/>
              <a:t>cajón</a:t>
            </a:r>
            <a:r>
              <a:rPr lang="fr-FR" dirty="0"/>
              <a:t> et des chants très énergiques.</a:t>
            </a:r>
          </a:p>
          <a:p>
            <a:pPr indent="-228600" defTabSz="914400">
              <a:lnSpc>
                <a:spcPct val="110000"/>
              </a:lnSpc>
              <a:spcAft>
                <a:spcPts val="600"/>
              </a:spcAft>
              <a:buClr>
                <a:schemeClr val="accent1"/>
              </a:buClr>
              <a:buSzPct val="160000"/>
              <a:buFont typeface="Arial" panose="020B0604020202020204" pitchFamily="34" charset="0"/>
              <a:buChar char="•"/>
            </a:pPr>
            <a:endParaRPr lang="fr-FR" sz="900" cap="all" noProof="0" dirty="0"/>
          </a:p>
        </p:txBody>
      </p:sp>
    </p:spTree>
    <p:extLst>
      <p:ext uri="{BB962C8B-B14F-4D97-AF65-F5344CB8AC3E}">
        <p14:creationId xmlns:p14="http://schemas.microsoft.com/office/powerpoint/2010/main" val="374483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349E42-AA08-B95C-CD2F-2A4D0FDC8260}"/>
              </a:ext>
            </a:extLst>
          </p:cNvPr>
          <p:cNvSpPr>
            <a:spLocks noGrp="1"/>
          </p:cNvSpPr>
          <p:nvPr>
            <p:ph type="title"/>
          </p:nvPr>
        </p:nvSpPr>
        <p:spPr>
          <a:xfrm>
            <a:off x="479612" y="203761"/>
            <a:ext cx="3638176" cy="1027393"/>
          </a:xfrm>
        </p:spPr>
        <p:txBody>
          <a:bodyPr/>
          <a:lstStyle/>
          <a:p>
            <a:r>
              <a:rPr lang="fr-FR" noProof="0" dirty="0"/>
              <a:t>Les costumes</a:t>
            </a:r>
          </a:p>
        </p:txBody>
      </p:sp>
      <p:sp>
        <p:nvSpPr>
          <p:cNvPr id="3" name="Espace réservé du contenu 2">
            <a:extLst>
              <a:ext uri="{FF2B5EF4-FFF2-40B4-BE49-F238E27FC236}">
                <a16:creationId xmlns:a16="http://schemas.microsoft.com/office/drawing/2014/main" id="{28EF71CA-37D0-C79E-681B-FA780D731826}"/>
              </a:ext>
            </a:extLst>
          </p:cNvPr>
          <p:cNvSpPr>
            <a:spLocks noGrp="1"/>
          </p:cNvSpPr>
          <p:nvPr>
            <p:ph idx="1"/>
          </p:nvPr>
        </p:nvSpPr>
        <p:spPr>
          <a:xfrm>
            <a:off x="551330" y="1244413"/>
            <a:ext cx="10515600" cy="2184587"/>
          </a:xfrm>
        </p:spPr>
        <p:txBody>
          <a:bodyPr>
            <a:normAutofit/>
          </a:bodyPr>
          <a:lstStyle/>
          <a:p>
            <a:pPr marL="0" indent="0">
              <a:buNone/>
            </a:pPr>
            <a:r>
              <a:rPr lang="fr-FR" sz="1800" noProof="0" dirty="0"/>
              <a:t>Les vêtements traditionnels du Pérou sont généralement faits de laine d’alpaga et se caractérisent par leur épaisseur et leur chaleur  car dans les vallées et les montagnes, il fait froid. </a:t>
            </a:r>
          </a:p>
          <a:p>
            <a:pPr marL="0" indent="0">
              <a:buNone/>
            </a:pPr>
            <a:r>
              <a:rPr lang="fr-FR" sz="1800" noProof="0" dirty="0"/>
              <a:t>Les hommes portent généralement des ponchos en forme de losange et il en existe de nombreux types selon la zone. Ils sont reconnaissables de par leur gilet sans manche sur lequel est brodé une « </a:t>
            </a:r>
            <a:r>
              <a:rPr lang="fr-FR" sz="1800" noProof="0" dirty="0" err="1"/>
              <a:t>kantuta</a:t>
            </a:r>
            <a:r>
              <a:rPr lang="fr-FR" sz="1800" noProof="0" dirty="0"/>
              <a:t> » rose, la fleur nationale du Pérou.</a:t>
            </a:r>
          </a:p>
          <a:p>
            <a:pPr marL="0" indent="0">
              <a:buNone/>
            </a:pPr>
            <a:r>
              <a:rPr lang="fr-FR" sz="1800" noProof="0" dirty="0"/>
              <a:t>Les femmes portent un chapeau nommé « la montera » avec deux pompons de laine. Elles ont des jupes très colorées.</a:t>
            </a:r>
          </a:p>
        </p:txBody>
      </p:sp>
      <p:pic>
        <p:nvPicPr>
          <p:cNvPr id="3074" name="Picture 2" descr="Les chapeaux traditionnels du Pérou : un marqueur de la culture Andine">
            <a:extLst>
              <a:ext uri="{FF2B5EF4-FFF2-40B4-BE49-F238E27FC236}">
                <a16:creationId xmlns:a16="http://schemas.microsoft.com/office/drawing/2014/main" id="{0ECBA95D-3AFD-4D20-995B-F132EF93F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364" y="3744876"/>
            <a:ext cx="4332941" cy="27802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ostumes traditionnels du perou - Paperblog">
            <a:extLst>
              <a:ext uri="{FF2B5EF4-FFF2-40B4-BE49-F238E27FC236}">
                <a16:creationId xmlns:a16="http://schemas.microsoft.com/office/drawing/2014/main" id="{8644119F-DED1-F068-3FD0-335A6B553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30" y="3830918"/>
            <a:ext cx="3697941" cy="277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55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09631E-D613-D9AC-0844-F8B3592BC654}"/>
              </a:ext>
            </a:extLst>
          </p:cNvPr>
          <p:cNvSpPr>
            <a:spLocks noGrp="1"/>
          </p:cNvSpPr>
          <p:nvPr>
            <p:ph type="title"/>
          </p:nvPr>
        </p:nvSpPr>
        <p:spPr>
          <a:xfrm>
            <a:off x="598715" y="116220"/>
            <a:ext cx="10515600" cy="1325563"/>
          </a:xfrm>
        </p:spPr>
        <p:txBody>
          <a:bodyPr/>
          <a:lstStyle/>
          <a:p>
            <a:r>
              <a:rPr lang="fr-FR" noProof="0" dirty="0"/>
              <a:t>La faune</a:t>
            </a:r>
          </a:p>
        </p:txBody>
      </p:sp>
      <p:sp>
        <p:nvSpPr>
          <p:cNvPr id="4" name="Titre 1">
            <a:extLst>
              <a:ext uri="{FF2B5EF4-FFF2-40B4-BE49-F238E27FC236}">
                <a16:creationId xmlns:a16="http://schemas.microsoft.com/office/drawing/2014/main" id="{F135EA57-3DDD-A6F1-135D-92F20FED4052}"/>
              </a:ext>
            </a:extLst>
          </p:cNvPr>
          <p:cNvSpPr txBox="1">
            <a:spLocks/>
          </p:cNvSpPr>
          <p:nvPr/>
        </p:nvSpPr>
        <p:spPr>
          <a:xfrm>
            <a:off x="685800" y="1115007"/>
            <a:ext cx="4903637"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noProof="0" dirty="0"/>
          </a:p>
        </p:txBody>
      </p:sp>
      <p:sp>
        <p:nvSpPr>
          <p:cNvPr id="5" name="ZoneTexte 4">
            <a:extLst>
              <a:ext uri="{FF2B5EF4-FFF2-40B4-BE49-F238E27FC236}">
                <a16:creationId xmlns:a16="http://schemas.microsoft.com/office/drawing/2014/main" id="{1451EF14-8E06-CE2D-F446-9E4C625A2A98}"/>
              </a:ext>
            </a:extLst>
          </p:cNvPr>
          <p:cNvSpPr txBox="1"/>
          <p:nvPr/>
        </p:nvSpPr>
        <p:spPr>
          <a:xfrm>
            <a:off x="444106" y="1690688"/>
            <a:ext cx="5540235" cy="4600384"/>
          </a:xfrm>
          <a:prstGeom prst="rect">
            <a:avLst/>
          </a:prstGeom>
        </p:spPr>
        <p:txBody>
          <a:bodyPr vert="horz" lIns="91440" tIns="45720" rIns="91440" bIns="45720" rtlCol="0" anchor="ctr">
            <a:normAutofit fontScale="92500" lnSpcReduction="20000"/>
          </a:bodyPr>
          <a:lstStyle/>
          <a:p>
            <a:pPr marL="171450" indent="-171450">
              <a:buFont typeface="Arial" panose="020B0604020202020204" pitchFamily="34" charset="0"/>
              <a:buChar char="•"/>
            </a:pPr>
            <a:r>
              <a:rPr lang="fr-FR" sz="1600" b="1" dirty="0"/>
              <a:t>Le dauphin rose </a:t>
            </a:r>
            <a:r>
              <a:rPr lang="fr-FR" sz="1600" dirty="0"/>
              <a:t>est un dauphin de rivière. Il est l’emblème du Pérou. Il est l’un des rare à vivre en eau douce. Il peut mesurer 2,80m pour tous juste 150kg. Ses nageoires latérales sont plus importantes que son nageoir dorsal. Il doit son nom à sa couleur rose. Sa couleur est grise quand il est jeune puis rose lorsqu’il devient adulte. Les femelles sont plus roses que les mâles. Il est pourvu d’un museau pointu avec des dents pointues.</a:t>
            </a:r>
          </a:p>
          <a:p>
            <a:endParaRPr lang="fr-FR" sz="1600" dirty="0"/>
          </a:p>
          <a:p>
            <a:pPr marL="171450" indent="-171450">
              <a:buFont typeface="Arial" panose="020B0604020202020204" pitchFamily="34" charset="0"/>
              <a:buChar char="•"/>
            </a:pPr>
            <a:r>
              <a:rPr lang="fr-FR" sz="1600" b="1" dirty="0"/>
              <a:t>Le Condor des Andes </a:t>
            </a:r>
            <a:r>
              <a:rPr lang="fr-FR" sz="1600" dirty="0"/>
              <a:t>est un vautour, le plus grand des oiseaux de proie avec un envergure de 3 mètres pour 12 kg et quasiment 1 m de long. Son plumage est noir et blanc et laisse voir sa peau ridée rose. Il a une crète et un bec puissant et courbé. Son odorat et sa vue très développés lui permette de voir ses prédateurs et de chasser des animaux. Ses larges ailes lui permettent de planer des heures. Le condor est un symbole de liberté et de puissance. </a:t>
            </a:r>
          </a:p>
          <a:p>
            <a:endParaRPr lang="fr-FR" sz="1600" dirty="0"/>
          </a:p>
          <a:p>
            <a:pPr marL="171450" indent="-171450">
              <a:buFont typeface="Arial" panose="020B0604020202020204" pitchFamily="34" charset="0"/>
              <a:buChar char="•"/>
            </a:pPr>
            <a:r>
              <a:rPr lang="fr-FR" sz="1600" dirty="0"/>
              <a:t>Souvent confondu avec le Lama (autre camélidé qui vit au Pérou</a:t>
            </a:r>
            <a:r>
              <a:rPr lang="fr-FR" sz="1600" b="1" dirty="0"/>
              <a:t>), l’Alpaga</a:t>
            </a:r>
            <a:r>
              <a:rPr lang="fr-FR" sz="1600" dirty="0"/>
              <a:t> est plus petit que celui-ci (moins d’un mètre au </a:t>
            </a:r>
            <a:r>
              <a:rPr lang="fr-FR" sz="1600" dirty="0" err="1"/>
              <a:t>garot</a:t>
            </a:r>
            <a:r>
              <a:rPr lang="fr-FR" sz="1600" dirty="0"/>
              <a:t>) et il a une tête plus fine et des oreilles plus courtes. Il se caractérise par un pelage aussi doux qu’une peluche. Il est d’ailleurs élevé principalement pour sa laine prisée pour fabriquer des vêtements doux, légers et chauds. </a:t>
            </a:r>
          </a:p>
          <a:p>
            <a:r>
              <a:rPr lang="fr-FR" sz="1000" dirty="0"/>
              <a:t> </a:t>
            </a:r>
          </a:p>
        </p:txBody>
      </p:sp>
      <p:pic>
        <p:nvPicPr>
          <p:cNvPr id="6" name="Image 5" descr="Une image contenant mammifère, dauphin, mammifère aquatiques, Mammifère marin">
            <a:extLst>
              <a:ext uri="{FF2B5EF4-FFF2-40B4-BE49-F238E27FC236}">
                <a16:creationId xmlns:a16="http://schemas.microsoft.com/office/drawing/2014/main" id="{CCC24C16-98A0-8661-E958-806FC05735B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581" b="4300"/>
          <a:stretch/>
        </p:blipFill>
        <p:spPr>
          <a:xfrm>
            <a:off x="6090330" y="1211089"/>
            <a:ext cx="2534026" cy="1422841"/>
          </a:xfrm>
          <a:prstGeom prst="rect">
            <a:avLst/>
          </a:prstGeom>
          <a:ln w="57150" cmpd="thinThick">
            <a:solidFill>
              <a:schemeClr val="bg1">
                <a:lumMod val="50000"/>
              </a:schemeClr>
            </a:solidFill>
            <a:miter lim="800000"/>
          </a:ln>
        </p:spPr>
      </p:pic>
      <p:pic>
        <p:nvPicPr>
          <p:cNvPr id="7" name="Image 6" descr="Une image contenant oiseau, Oiseau de proie, plein air, bec">
            <a:extLst>
              <a:ext uri="{FF2B5EF4-FFF2-40B4-BE49-F238E27FC236}">
                <a16:creationId xmlns:a16="http://schemas.microsoft.com/office/drawing/2014/main" id="{D2F1017F-0E30-2912-1909-E182FDB4E4F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5650"/>
          <a:stretch/>
        </p:blipFill>
        <p:spPr>
          <a:xfrm>
            <a:off x="8866222" y="1210748"/>
            <a:ext cx="2534026" cy="1426748"/>
          </a:xfrm>
          <a:prstGeom prst="rect">
            <a:avLst/>
          </a:prstGeom>
          <a:ln w="57150" cmpd="thinThick">
            <a:solidFill>
              <a:schemeClr val="bg1">
                <a:lumMod val="50000"/>
              </a:schemeClr>
            </a:solidFill>
            <a:miter lim="800000"/>
          </a:ln>
        </p:spPr>
      </p:pic>
      <p:sp>
        <p:nvSpPr>
          <p:cNvPr id="8" name="ZoneTexte 7">
            <a:extLst>
              <a:ext uri="{FF2B5EF4-FFF2-40B4-BE49-F238E27FC236}">
                <a16:creationId xmlns:a16="http://schemas.microsoft.com/office/drawing/2014/main" id="{6C6A6574-FBEA-9940-1F3F-53B3F59891E9}"/>
              </a:ext>
            </a:extLst>
          </p:cNvPr>
          <p:cNvSpPr txBox="1"/>
          <p:nvPr/>
        </p:nvSpPr>
        <p:spPr>
          <a:xfrm>
            <a:off x="9498635" y="7087152"/>
            <a:ext cx="2693365" cy="200055"/>
          </a:xfrm>
          <a:prstGeom prst="rect">
            <a:avLst/>
          </a:prstGeom>
          <a:solidFill>
            <a:srgbClr val="000000"/>
          </a:solidFill>
        </p:spPr>
        <p:txBody>
          <a:bodyPr wrap="none" rtlCol="0">
            <a:spAutoFit/>
          </a:bodyPr>
          <a:lstStyle/>
          <a:p>
            <a:pPr algn="r">
              <a:spcAft>
                <a:spcPts val="600"/>
              </a:spcAft>
            </a:pPr>
            <a:r>
              <a:rPr lang="fr-FR" sz="700" noProof="0" dirty="0">
                <a:solidFill>
                  <a:srgbClr val="FFFFFF"/>
                </a:solidFill>
                <a:hlinkClick r:id="rId6" tooltip="https://flickr.com/photos/pedrosz/1865449238/comment72157622021620391">
                  <a:extLst>
                    <a:ext uri="{A12FA001-AC4F-418D-AE19-62706E023703}">
                      <ahyp:hlinkClr xmlns:ahyp="http://schemas.microsoft.com/office/drawing/2018/hyperlinkcolor" val="tx"/>
                    </a:ext>
                  </a:extLst>
                </a:hlinkClick>
              </a:rPr>
              <a:t>Cette photo</a:t>
            </a:r>
            <a:r>
              <a:rPr lang="fr-FR" sz="700" noProof="0" dirty="0">
                <a:solidFill>
                  <a:srgbClr val="FFFFFF"/>
                </a:solidFill>
              </a:rPr>
              <a:t> par Auteur inconnu est soumise à la licence </a:t>
            </a:r>
            <a:r>
              <a:rPr lang="fr-FR" sz="700" noProof="0" dirty="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fr-FR" sz="700" noProof="0" dirty="0">
              <a:solidFill>
                <a:srgbClr val="FFFFFF"/>
              </a:solidFill>
            </a:endParaRPr>
          </a:p>
        </p:txBody>
      </p:sp>
      <p:pic>
        <p:nvPicPr>
          <p:cNvPr id="9" name="Image 8" descr="Une image contenant mammifère, montagne, plein air, herbe">
            <a:extLst>
              <a:ext uri="{FF2B5EF4-FFF2-40B4-BE49-F238E27FC236}">
                <a16:creationId xmlns:a16="http://schemas.microsoft.com/office/drawing/2014/main" id="{40122032-07FB-6539-C20D-0EBC4BC879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8438" y="3356289"/>
            <a:ext cx="3798051" cy="2373782"/>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403418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E2B3F-7E61-F529-EB89-292797B1943C}"/>
              </a:ext>
            </a:extLst>
          </p:cNvPr>
          <p:cNvSpPr>
            <a:spLocks noGrp="1"/>
          </p:cNvSpPr>
          <p:nvPr>
            <p:ph type="title"/>
          </p:nvPr>
        </p:nvSpPr>
        <p:spPr>
          <a:xfrm>
            <a:off x="778435" y="93849"/>
            <a:ext cx="2018553" cy="800847"/>
          </a:xfrm>
        </p:spPr>
        <p:txBody>
          <a:bodyPr/>
          <a:lstStyle/>
          <a:p>
            <a:r>
              <a:rPr lang="fr-FR" noProof="0" dirty="0"/>
              <a:t>La flore</a:t>
            </a:r>
          </a:p>
        </p:txBody>
      </p:sp>
      <p:sp>
        <p:nvSpPr>
          <p:cNvPr id="3" name="Espace réservé du contenu 2">
            <a:extLst>
              <a:ext uri="{FF2B5EF4-FFF2-40B4-BE49-F238E27FC236}">
                <a16:creationId xmlns:a16="http://schemas.microsoft.com/office/drawing/2014/main" id="{5196FDC4-C756-3054-4D24-AFDCB37BE833}"/>
              </a:ext>
            </a:extLst>
          </p:cNvPr>
          <p:cNvSpPr>
            <a:spLocks noGrp="1"/>
          </p:cNvSpPr>
          <p:nvPr>
            <p:ph idx="1"/>
          </p:nvPr>
        </p:nvSpPr>
        <p:spPr>
          <a:xfrm>
            <a:off x="309004" y="1056341"/>
            <a:ext cx="11684000" cy="2250033"/>
          </a:xfrm>
        </p:spPr>
        <p:txBody>
          <a:bodyPr>
            <a:normAutofit/>
          </a:bodyPr>
          <a:lstStyle/>
          <a:p>
            <a:pPr marL="0" indent="0">
              <a:buNone/>
            </a:pPr>
            <a:r>
              <a:rPr lang="fr-FR" sz="1800" noProof="0" dirty="0"/>
              <a:t>Le Pérou à l’instar des pays équatoriaux dispose d’une richesse botanique étonnante. Il abriterait près de 25 000 espèces soit 10 % de la biodiversité mondiale. Il comptabilise 3 000 espèces d’ orchidées. </a:t>
            </a:r>
          </a:p>
          <a:p>
            <a:pPr marL="0" indent="0">
              <a:buNone/>
            </a:pPr>
            <a:r>
              <a:rPr lang="fr-FR" sz="1800" noProof="0" dirty="0"/>
              <a:t>La végétation andine plus chiche s’étage en fonction de l’altitude. La forêt naine occupe les espaces entre 2 500 et 3 500 m ; la puna (steppe) entre 3 500 et 4 500 m. </a:t>
            </a:r>
          </a:p>
          <a:p>
            <a:pPr marL="0" indent="0">
              <a:buNone/>
            </a:pPr>
            <a:r>
              <a:rPr lang="fr-FR" sz="1800" noProof="0" dirty="0"/>
              <a:t>La forêt amazonienne, réservoir sans fin d’espèces répertoriées ou non, est le domaine des arbres géants (fromager), de l’hévéa et des essences nobles comme l’ébène ou le palissandre. À partir de 1 200 m, la forêt des brouillards se distingue par ses mousses et lichens, fougères et orchidées, quantité de fleurs, bambous et plantes médicinales.</a:t>
            </a:r>
          </a:p>
        </p:txBody>
      </p:sp>
      <p:pic>
        <p:nvPicPr>
          <p:cNvPr id="6146" name="Picture 2" descr="Flore du Pérou : arbres, fleurs, plantes, fruits, graines...">
            <a:extLst>
              <a:ext uri="{FF2B5EF4-FFF2-40B4-BE49-F238E27FC236}">
                <a16:creationId xmlns:a16="http://schemas.microsoft.com/office/drawing/2014/main" id="{94165CC3-BAB0-B36F-1940-BB81F229D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5498" y="4206128"/>
            <a:ext cx="18097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 flore péruvienne">
            <a:extLst>
              <a:ext uri="{FF2B5EF4-FFF2-40B4-BE49-F238E27FC236}">
                <a16:creationId xmlns:a16="http://schemas.microsoft.com/office/drawing/2014/main" id="{4138607F-E4AF-85C6-B619-7F481E199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980" y="3631383"/>
            <a:ext cx="3104123" cy="232509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eru flora Banque de photographies et d'images à haute résolution - Alamy">
            <a:extLst>
              <a:ext uri="{FF2B5EF4-FFF2-40B4-BE49-F238E27FC236}">
                <a16:creationId xmlns:a16="http://schemas.microsoft.com/office/drawing/2014/main" id="{B7E5FD94-DC1B-5501-4F71-3830466312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890"/>
          <a:stretch/>
        </p:blipFill>
        <p:spPr bwMode="auto">
          <a:xfrm>
            <a:off x="3247161" y="4632045"/>
            <a:ext cx="3016344" cy="201393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érou: Faune et Flore... - Site de safari-floflo !">
            <a:extLst>
              <a:ext uri="{FF2B5EF4-FFF2-40B4-BE49-F238E27FC236}">
                <a16:creationId xmlns:a16="http://schemas.microsoft.com/office/drawing/2014/main" id="{9DA4F906-A441-C3F0-AECF-A0735642E7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48" y="3429000"/>
            <a:ext cx="2725016" cy="181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8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F51D6-79B1-1B62-8D42-96642C016786}"/>
              </a:ext>
            </a:extLst>
          </p:cNvPr>
          <p:cNvSpPr>
            <a:spLocks noGrp="1"/>
          </p:cNvSpPr>
          <p:nvPr>
            <p:ph type="title"/>
          </p:nvPr>
        </p:nvSpPr>
        <p:spPr>
          <a:xfrm>
            <a:off x="838200" y="392557"/>
            <a:ext cx="10515600" cy="1325563"/>
          </a:xfrm>
        </p:spPr>
        <p:txBody>
          <a:bodyPr/>
          <a:lstStyle/>
          <a:p>
            <a:r>
              <a:rPr lang="fr-FR" noProof="0" dirty="0"/>
              <a:t>Quizz</a:t>
            </a:r>
          </a:p>
        </p:txBody>
      </p:sp>
      <p:sp>
        <p:nvSpPr>
          <p:cNvPr id="3" name="Espace réservé du contenu 2">
            <a:extLst>
              <a:ext uri="{FF2B5EF4-FFF2-40B4-BE49-F238E27FC236}">
                <a16:creationId xmlns:a16="http://schemas.microsoft.com/office/drawing/2014/main" id="{1060A7BD-8ED5-9FBB-EE36-D3C13ABAF4E4}"/>
              </a:ext>
            </a:extLst>
          </p:cNvPr>
          <p:cNvSpPr>
            <a:spLocks noGrp="1"/>
          </p:cNvSpPr>
          <p:nvPr>
            <p:ph idx="1"/>
          </p:nvPr>
        </p:nvSpPr>
        <p:spPr/>
        <p:txBody>
          <a:bodyPr/>
          <a:lstStyle/>
          <a:p>
            <a:r>
              <a:rPr lang="fr-FR" dirty="0"/>
              <a:t>Quelle est la capitale du Pérou ?</a:t>
            </a:r>
          </a:p>
          <a:p>
            <a:r>
              <a:rPr lang="fr-FR" dirty="0"/>
              <a:t>Qu’est ce que le Pérou a gagné après l’arrivée des Espagnols ?</a:t>
            </a:r>
          </a:p>
          <a:p>
            <a:r>
              <a:rPr lang="fr-FR" dirty="0"/>
              <a:t>Où est situé le Lac Titicaca ?</a:t>
            </a:r>
          </a:p>
          <a:p>
            <a:r>
              <a:rPr lang="fr-FR" dirty="0"/>
              <a:t>Quel est l’emblème du Pérou ?</a:t>
            </a:r>
          </a:p>
          <a:p>
            <a:r>
              <a:rPr lang="fr-FR" dirty="0"/>
              <a:t>Quels sont les pays voisins du Pérou ? </a:t>
            </a:r>
          </a:p>
          <a:p>
            <a:r>
              <a:rPr lang="fr-FR" dirty="0"/>
              <a:t>Est ce que la musique est importante au Pérou ?</a:t>
            </a:r>
          </a:p>
          <a:p>
            <a:endParaRPr lang="fr-FR" dirty="0"/>
          </a:p>
          <a:p>
            <a:endParaRPr lang="fr-FR" dirty="0"/>
          </a:p>
          <a:p>
            <a:endParaRPr lang="fr-FR" dirty="0"/>
          </a:p>
          <a:p>
            <a:endParaRPr lang="fr-FR" noProof="0" dirty="0"/>
          </a:p>
        </p:txBody>
      </p:sp>
    </p:spTree>
    <p:extLst>
      <p:ext uri="{BB962C8B-B14F-4D97-AF65-F5344CB8AC3E}">
        <p14:creationId xmlns:p14="http://schemas.microsoft.com/office/powerpoint/2010/main" val="426156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39CF76E9-DF5E-7E12-1A06-A0BDFB532696}"/>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kern="1200">
                <a:solidFill>
                  <a:srgbClr val="FFFFFF"/>
                </a:solidFill>
                <a:latin typeface="+mj-lt"/>
                <a:ea typeface="+mj-ea"/>
                <a:cs typeface="+mj-cs"/>
              </a:rPr>
              <a:t>Merci de nous avoir écoutés</a:t>
            </a: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91814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C461883-8547-8E7D-AD08-8A87DED4B5B8}"/>
              </a:ext>
            </a:extLst>
          </p:cNvPr>
          <p:cNvPicPr>
            <a:picLocks noChangeAspect="1"/>
          </p:cNvPicPr>
          <p:nvPr/>
        </p:nvPicPr>
        <p:blipFill>
          <a:blip r:embed="rId2"/>
          <a:stretch>
            <a:fillRect/>
          </a:stretch>
        </p:blipFill>
        <p:spPr>
          <a:xfrm>
            <a:off x="423511" y="243037"/>
            <a:ext cx="4954031" cy="4954031"/>
          </a:xfrm>
          <a:prstGeom prst="rect">
            <a:avLst/>
          </a:prstGeom>
        </p:spPr>
      </p:pic>
    </p:spTree>
    <p:extLst>
      <p:ext uri="{BB962C8B-B14F-4D97-AF65-F5344CB8AC3E}">
        <p14:creationId xmlns:p14="http://schemas.microsoft.com/office/powerpoint/2010/main" val="285357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9C5D918-8FC9-A206-A4EB-C557D6BBFD79}"/>
              </a:ext>
            </a:extLst>
          </p:cNvPr>
          <p:cNvPicPr>
            <a:picLocks noChangeAspect="1"/>
          </p:cNvPicPr>
          <p:nvPr/>
        </p:nvPicPr>
        <p:blipFill>
          <a:blip r:embed="rId2"/>
          <a:stretch>
            <a:fillRect/>
          </a:stretch>
        </p:blipFill>
        <p:spPr>
          <a:xfrm>
            <a:off x="385011" y="318836"/>
            <a:ext cx="4463916" cy="2499793"/>
          </a:xfrm>
          <a:prstGeom prst="rect">
            <a:avLst/>
          </a:prstGeom>
        </p:spPr>
      </p:pic>
      <p:pic>
        <p:nvPicPr>
          <p:cNvPr id="5" name="Image 4">
            <a:extLst>
              <a:ext uri="{FF2B5EF4-FFF2-40B4-BE49-F238E27FC236}">
                <a16:creationId xmlns:a16="http://schemas.microsoft.com/office/drawing/2014/main" id="{78701CB1-7E13-38EB-4813-66617F453217}"/>
              </a:ext>
            </a:extLst>
          </p:cNvPr>
          <p:cNvPicPr>
            <a:picLocks noChangeAspect="1"/>
          </p:cNvPicPr>
          <p:nvPr/>
        </p:nvPicPr>
        <p:blipFill>
          <a:blip r:embed="rId3"/>
          <a:stretch>
            <a:fillRect/>
          </a:stretch>
        </p:blipFill>
        <p:spPr>
          <a:xfrm>
            <a:off x="5332969" y="318836"/>
            <a:ext cx="1810669" cy="2536156"/>
          </a:xfrm>
          <a:prstGeom prst="rect">
            <a:avLst/>
          </a:prstGeom>
        </p:spPr>
      </p:pic>
      <p:pic>
        <p:nvPicPr>
          <p:cNvPr id="6" name="Image 5">
            <a:extLst>
              <a:ext uri="{FF2B5EF4-FFF2-40B4-BE49-F238E27FC236}">
                <a16:creationId xmlns:a16="http://schemas.microsoft.com/office/drawing/2014/main" id="{4F4933EE-7C5F-C2C2-D174-C6E5274B3A41}"/>
              </a:ext>
            </a:extLst>
          </p:cNvPr>
          <p:cNvPicPr>
            <a:picLocks noChangeAspect="1"/>
          </p:cNvPicPr>
          <p:nvPr/>
        </p:nvPicPr>
        <p:blipFill>
          <a:blip r:embed="rId4"/>
          <a:stretch>
            <a:fillRect/>
          </a:stretch>
        </p:blipFill>
        <p:spPr>
          <a:xfrm>
            <a:off x="7343075" y="3747205"/>
            <a:ext cx="4168428" cy="2651457"/>
          </a:xfrm>
          <a:prstGeom prst="rect">
            <a:avLst/>
          </a:prstGeom>
        </p:spPr>
      </p:pic>
      <p:pic>
        <p:nvPicPr>
          <p:cNvPr id="7" name="Image 6">
            <a:extLst>
              <a:ext uri="{FF2B5EF4-FFF2-40B4-BE49-F238E27FC236}">
                <a16:creationId xmlns:a16="http://schemas.microsoft.com/office/drawing/2014/main" id="{70BF35F0-4F8D-7CE1-AF45-F1BCDA9A33A6}"/>
              </a:ext>
            </a:extLst>
          </p:cNvPr>
          <p:cNvPicPr>
            <a:picLocks noChangeAspect="1"/>
          </p:cNvPicPr>
          <p:nvPr/>
        </p:nvPicPr>
        <p:blipFill>
          <a:blip r:embed="rId5"/>
          <a:stretch>
            <a:fillRect/>
          </a:stretch>
        </p:blipFill>
        <p:spPr>
          <a:xfrm>
            <a:off x="7627681" y="318836"/>
            <a:ext cx="3926831" cy="2943505"/>
          </a:xfrm>
          <a:prstGeom prst="rect">
            <a:avLst/>
          </a:prstGeom>
        </p:spPr>
      </p:pic>
      <p:pic>
        <p:nvPicPr>
          <p:cNvPr id="8" name="Image 7">
            <a:extLst>
              <a:ext uri="{FF2B5EF4-FFF2-40B4-BE49-F238E27FC236}">
                <a16:creationId xmlns:a16="http://schemas.microsoft.com/office/drawing/2014/main" id="{53F5E107-B6F9-13B3-EEA6-CDAA5F21C855}"/>
              </a:ext>
            </a:extLst>
          </p:cNvPr>
          <p:cNvPicPr>
            <a:picLocks noChangeAspect="1"/>
          </p:cNvPicPr>
          <p:nvPr/>
        </p:nvPicPr>
        <p:blipFill>
          <a:blip r:embed="rId6"/>
          <a:stretch>
            <a:fillRect/>
          </a:stretch>
        </p:blipFill>
        <p:spPr>
          <a:xfrm>
            <a:off x="928230" y="3525637"/>
            <a:ext cx="4577421" cy="2999285"/>
          </a:xfrm>
          <a:prstGeom prst="rect">
            <a:avLst/>
          </a:prstGeom>
        </p:spPr>
      </p:pic>
    </p:spTree>
    <p:extLst>
      <p:ext uri="{BB962C8B-B14F-4D97-AF65-F5344CB8AC3E}">
        <p14:creationId xmlns:p14="http://schemas.microsoft.com/office/powerpoint/2010/main" val="60091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9B159-1FD1-E771-55AE-EE414DF9CD58}"/>
              </a:ext>
            </a:extLst>
          </p:cNvPr>
          <p:cNvSpPr>
            <a:spLocks noGrp="1"/>
          </p:cNvSpPr>
          <p:nvPr>
            <p:ph type="title"/>
          </p:nvPr>
        </p:nvSpPr>
        <p:spPr/>
        <p:txBody>
          <a:bodyPr/>
          <a:lstStyle/>
          <a:p>
            <a:endParaRPr lang="en-GB"/>
          </a:p>
        </p:txBody>
      </p:sp>
      <p:pic>
        <p:nvPicPr>
          <p:cNvPr id="1026" name="Picture 2" descr="La chute de l'empire Inca | Histoire du Pérou | Terra Peru">
            <a:extLst>
              <a:ext uri="{FF2B5EF4-FFF2-40B4-BE49-F238E27FC236}">
                <a16:creationId xmlns:a16="http://schemas.microsoft.com/office/drawing/2014/main" id="{F34FDB67-AD9F-F718-0549-97DB5F0CA6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296" y="237163"/>
            <a:ext cx="5400552" cy="3037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uphins d'eau douce – une espèce sensible | WWF Suisse">
            <a:extLst>
              <a:ext uri="{FF2B5EF4-FFF2-40B4-BE49-F238E27FC236}">
                <a16:creationId xmlns:a16="http://schemas.microsoft.com/office/drawing/2014/main" id="{83339E9B-DB22-7333-17EC-C5590536D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4703"/>
            <a:ext cx="5400552" cy="283529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a:extLst>
              <a:ext uri="{FF2B5EF4-FFF2-40B4-BE49-F238E27FC236}">
                <a16:creationId xmlns:a16="http://schemas.microsoft.com/office/drawing/2014/main" id="{FE8C87C6-457D-4527-0D7E-6D96A8A63B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a:extLst>
              <a:ext uri="{FF2B5EF4-FFF2-40B4-BE49-F238E27FC236}">
                <a16:creationId xmlns:a16="http://schemas.microsoft.com/office/drawing/2014/main" id="{D0C71950-73E0-2844-087E-5568E3CB429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a:extLst>
              <a:ext uri="{FF2B5EF4-FFF2-40B4-BE49-F238E27FC236}">
                <a16:creationId xmlns:a16="http://schemas.microsoft.com/office/drawing/2014/main" id="{7CD99186-33E9-61C4-6896-045D144E6ED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a:extLst>
              <a:ext uri="{FF2B5EF4-FFF2-40B4-BE49-F238E27FC236}">
                <a16:creationId xmlns:a16="http://schemas.microsoft.com/office/drawing/2014/main" id="{7336A6F1-0BF7-B58E-2760-E0C2FED57F7C}"/>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4">
            <a:extLst>
              <a:ext uri="{FF2B5EF4-FFF2-40B4-BE49-F238E27FC236}">
                <a16:creationId xmlns:a16="http://schemas.microsoft.com/office/drawing/2014/main" id="{F642E92F-CCF0-7475-1D71-3A7A43500A7C}"/>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Condor des Andes (Vultur gryphus) - Monde Animal">
            <a:extLst>
              <a:ext uri="{FF2B5EF4-FFF2-40B4-BE49-F238E27FC236}">
                <a16:creationId xmlns:a16="http://schemas.microsoft.com/office/drawing/2014/main" id="{32F852DE-0CE2-89D6-C03F-EAE1C3C3A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559" y="3098135"/>
            <a:ext cx="3645162" cy="364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6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9" name="Picture 8" descr="Tentes sous le coucher du soleil">
            <a:extLst>
              <a:ext uri="{FF2B5EF4-FFF2-40B4-BE49-F238E27FC236}">
                <a16:creationId xmlns:a16="http://schemas.microsoft.com/office/drawing/2014/main" id="{F8C6ECC8-0B8B-95C9-B901-198C58077FB5}"/>
              </a:ext>
            </a:extLst>
          </p:cNvPr>
          <p:cNvPicPr>
            <a:picLocks noChangeAspect="1"/>
          </p:cNvPicPr>
          <p:nvPr/>
        </p:nvPicPr>
        <p:blipFill>
          <a:blip r:embed="rId2"/>
          <a:srcRect l="18926" r="-1" b="-1"/>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4" name="ZoneTexte 3">
            <a:extLst>
              <a:ext uri="{FF2B5EF4-FFF2-40B4-BE49-F238E27FC236}">
                <a16:creationId xmlns:a16="http://schemas.microsoft.com/office/drawing/2014/main" id="{8D87C735-6F0A-DC90-C0F6-D1CC33696BFF}"/>
              </a:ext>
            </a:extLst>
          </p:cNvPr>
          <p:cNvSpPr txBox="1"/>
          <p:nvPr/>
        </p:nvSpPr>
        <p:spPr>
          <a:xfrm>
            <a:off x="753161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fr-FR" sz="4000" noProof="0" dirty="0">
                <a:latin typeface="+mj-lt"/>
                <a:ea typeface="+mj-ea"/>
                <a:cs typeface="+mj-cs"/>
              </a:rPr>
              <a:t>Sommaire</a:t>
            </a:r>
          </a:p>
        </p:txBody>
      </p:sp>
      <p:sp>
        <p:nvSpPr>
          <p:cNvPr id="7" name="ZoneTexte 6">
            <a:extLst>
              <a:ext uri="{FF2B5EF4-FFF2-40B4-BE49-F238E27FC236}">
                <a16:creationId xmlns:a16="http://schemas.microsoft.com/office/drawing/2014/main" id="{F926ED87-C264-7DE0-6995-87DFDFB21DAD}"/>
              </a:ext>
            </a:extLst>
          </p:cNvPr>
          <p:cNvSpPr txBox="1"/>
          <p:nvPr/>
        </p:nvSpPr>
        <p:spPr>
          <a:xfrm>
            <a:off x="7531610" y="2434201"/>
            <a:ext cx="4657341" cy="3742762"/>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fr-FR" sz="2800" noProof="0" dirty="0"/>
              <a:t>La carte d’identité</a:t>
            </a:r>
          </a:p>
          <a:p>
            <a:pPr marL="285750" indent="-228600">
              <a:lnSpc>
                <a:spcPct val="90000"/>
              </a:lnSpc>
              <a:spcAft>
                <a:spcPts val="600"/>
              </a:spcAft>
              <a:buFont typeface="Arial" panose="020B0604020202020204" pitchFamily="34" charset="0"/>
              <a:buChar char="•"/>
            </a:pPr>
            <a:r>
              <a:rPr lang="fr-FR" sz="2800" noProof="0" dirty="0"/>
              <a:t>L’histoire du Pérou</a:t>
            </a:r>
          </a:p>
          <a:p>
            <a:pPr marL="285750" indent="-228600">
              <a:lnSpc>
                <a:spcPct val="90000"/>
              </a:lnSpc>
              <a:spcAft>
                <a:spcPts val="600"/>
              </a:spcAft>
              <a:buFont typeface="Arial" panose="020B0604020202020204" pitchFamily="34" charset="0"/>
              <a:buChar char="•"/>
            </a:pPr>
            <a:r>
              <a:rPr lang="fr-FR" sz="2800" noProof="0" dirty="0"/>
              <a:t>Le Machu Picchu, la ville Cusco  et le Lac Titicaca</a:t>
            </a:r>
          </a:p>
          <a:p>
            <a:pPr marL="285750" indent="-228600">
              <a:lnSpc>
                <a:spcPct val="90000"/>
              </a:lnSpc>
              <a:spcAft>
                <a:spcPts val="600"/>
              </a:spcAft>
              <a:buFont typeface="Arial" panose="020B0604020202020204" pitchFamily="34" charset="0"/>
              <a:buChar char="•"/>
            </a:pPr>
            <a:r>
              <a:rPr lang="fr-FR" sz="2800" noProof="0" dirty="0"/>
              <a:t>Les traditions,les plats, la musique et les costumes</a:t>
            </a:r>
          </a:p>
          <a:p>
            <a:pPr marL="285750" indent="-228600">
              <a:lnSpc>
                <a:spcPct val="90000"/>
              </a:lnSpc>
              <a:spcAft>
                <a:spcPts val="600"/>
              </a:spcAft>
              <a:buFont typeface="Arial" panose="020B0604020202020204" pitchFamily="34" charset="0"/>
              <a:buChar char="•"/>
            </a:pPr>
            <a:r>
              <a:rPr lang="fr-FR" sz="2800" noProof="0" dirty="0"/>
              <a:t>La faune et la flore</a:t>
            </a:r>
          </a:p>
          <a:p>
            <a:pPr marL="285750" indent="-228600">
              <a:lnSpc>
                <a:spcPct val="90000"/>
              </a:lnSpc>
              <a:spcAft>
                <a:spcPts val="600"/>
              </a:spcAft>
              <a:buFont typeface="Arial" panose="020B0604020202020204" pitchFamily="34" charset="0"/>
              <a:buChar char="•"/>
            </a:pPr>
            <a:r>
              <a:rPr lang="fr-FR" sz="2800" noProof="0" dirty="0"/>
              <a:t>Quizz</a:t>
            </a:r>
          </a:p>
        </p:txBody>
      </p:sp>
    </p:spTree>
    <p:extLst>
      <p:ext uri="{BB962C8B-B14F-4D97-AF65-F5344CB8AC3E}">
        <p14:creationId xmlns:p14="http://schemas.microsoft.com/office/powerpoint/2010/main" val="320411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92BA0-DA1B-6545-A6D7-5D75481E6AEA}"/>
              </a:ext>
            </a:extLst>
          </p:cNvPr>
          <p:cNvSpPr>
            <a:spLocks noGrp="1"/>
          </p:cNvSpPr>
          <p:nvPr>
            <p:ph type="title"/>
          </p:nvPr>
        </p:nvSpPr>
        <p:spPr>
          <a:xfrm>
            <a:off x="784412" y="211288"/>
            <a:ext cx="10515600" cy="1058977"/>
          </a:xfrm>
        </p:spPr>
        <p:txBody>
          <a:bodyPr/>
          <a:lstStyle/>
          <a:p>
            <a:r>
              <a:rPr lang="fr-FR" noProof="0" dirty="0"/>
              <a:t>La carte d’identité</a:t>
            </a:r>
          </a:p>
        </p:txBody>
      </p:sp>
      <p:sp>
        <p:nvSpPr>
          <p:cNvPr id="4" name="ZoneTexte 3">
            <a:extLst>
              <a:ext uri="{FF2B5EF4-FFF2-40B4-BE49-F238E27FC236}">
                <a16:creationId xmlns:a16="http://schemas.microsoft.com/office/drawing/2014/main" id="{ED5725DB-7A18-75BC-B6CA-D4F4C2CFA364}"/>
              </a:ext>
            </a:extLst>
          </p:cNvPr>
          <p:cNvSpPr txBox="1"/>
          <p:nvPr/>
        </p:nvSpPr>
        <p:spPr>
          <a:xfrm>
            <a:off x="309871" y="1106557"/>
            <a:ext cx="11705531" cy="3416320"/>
          </a:xfrm>
          <a:prstGeom prst="rect">
            <a:avLst/>
          </a:prstGeom>
          <a:noFill/>
        </p:spPr>
        <p:txBody>
          <a:bodyPr wrap="square" rtlCol="0">
            <a:spAutoFit/>
          </a:bodyPr>
          <a:lstStyle/>
          <a:p>
            <a:r>
              <a:rPr lang="fr-FR" sz="1800" kern="1200" noProof="0" dirty="0">
                <a:solidFill>
                  <a:schemeClr val="tx1"/>
                </a:solidFill>
                <a:latin typeface="+mn-lt"/>
                <a:ea typeface="+mn-ea"/>
                <a:cs typeface="+mn-cs"/>
              </a:rPr>
              <a:t>Sa capitale est Lima. </a:t>
            </a:r>
          </a:p>
          <a:p>
            <a:r>
              <a:rPr lang="fr-FR" noProof="0" dirty="0"/>
              <a:t>Le Pérou est situé à l’Ouest de l’Amérique du Sud près de l’Océan Pacifique.  Le Pérou est entouré de la Colombie, la Bolivie, l’Equateur, le Brésil et le Chili. </a:t>
            </a:r>
          </a:p>
          <a:p>
            <a:r>
              <a:rPr lang="fr-FR" noProof="0" dirty="0"/>
              <a:t>La population est un peu près : 35 millions d’habitants. </a:t>
            </a:r>
          </a:p>
          <a:p>
            <a:r>
              <a:rPr lang="fr-FR" noProof="0" dirty="0"/>
              <a:t>Ce pays est volcanique et c’est une république présidentielle.</a:t>
            </a:r>
          </a:p>
          <a:p>
            <a:r>
              <a:rPr lang="fr-FR" sz="1800" kern="1200" noProof="0" dirty="0">
                <a:solidFill>
                  <a:schemeClr val="tx1"/>
                </a:solidFill>
                <a:latin typeface="+mn-lt"/>
                <a:ea typeface="+mn-ea"/>
                <a:cs typeface="+mn-cs"/>
              </a:rPr>
              <a:t>Le Pérou est divisé en 26 régions et en 164 provinces.</a:t>
            </a:r>
            <a:r>
              <a:rPr lang="fr-FR" noProof="0" dirty="0"/>
              <a:t> </a:t>
            </a:r>
          </a:p>
          <a:p>
            <a:r>
              <a:rPr lang="fr-FR" noProof="0" dirty="0"/>
              <a:t>Les langues parlées là- bas sont : Espagnol et le </a:t>
            </a:r>
            <a:r>
              <a:rPr lang="fr-FR" noProof="0" dirty="0" err="1"/>
              <a:t>Quecha</a:t>
            </a:r>
            <a:r>
              <a:rPr lang="fr-FR" noProof="0" dirty="0"/>
              <a:t>. </a:t>
            </a:r>
          </a:p>
          <a:p>
            <a:r>
              <a:rPr lang="fr-FR" noProof="0" dirty="0"/>
              <a:t>La langue officielle est : Aymara. Les habitants s’appellent les Péruviens et Péruviennes.</a:t>
            </a:r>
          </a:p>
          <a:p>
            <a:r>
              <a:rPr lang="fr-FR" noProof="0" dirty="0"/>
              <a:t>Le Pérou a eu l’indépendance en 1824 , en menant plusieurs guerres.</a:t>
            </a:r>
          </a:p>
          <a:p>
            <a:r>
              <a:rPr lang="fr-FR" noProof="0" dirty="0"/>
              <a:t>L’été au Pérou est de décembre à fin mars, il fait de 21 à 23° et il y a peu de précipitations. L’automne est d’avril à juin, il y fait doux. L’hiver est de juin à octobre. Le printemps s’étend d’octobre à décembre. La température y est douce la journée et froide le soir.</a:t>
            </a:r>
          </a:p>
        </p:txBody>
      </p:sp>
      <p:pic>
        <p:nvPicPr>
          <p:cNvPr id="1026" name="Picture 2" descr="Trasal - drapeau Pérou - drapeau péruvien 150x90cm | bol">
            <a:extLst>
              <a:ext uri="{FF2B5EF4-FFF2-40B4-BE49-F238E27FC236}">
                <a16:creationId xmlns:a16="http://schemas.microsoft.com/office/drawing/2014/main" id="{8786309D-DB12-1BA3-339C-887516F73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61" y="4588321"/>
            <a:ext cx="3353785" cy="210208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écit de voyage au PÉROU - mars 2011">
            <a:extLst>
              <a:ext uri="{FF2B5EF4-FFF2-40B4-BE49-F238E27FC236}">
                <a16:creationId xmlns:a16="http://schemas.microsoft.com/office/drawing/2014/main" id="{C9FAA233-FAA4-F944-A696-6EA7462D3B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 t="5146" r="-154" b="5909"/>
          <a:stretch/>
        </p:blipFill>
        <p:spPr bwMode="auto">
          <a:xfrm>
            <a:off x="7355540" y="4432721"/>
            <a:ext cx="3377924" cy="221399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F02712CA-10DB-A0D5-F082-AB0735F5AD46}"/>
              </a:ext>
            </a:extLst>
          </p:cNvPr>
          <p:cNvPicPr>
            <a:picLocks noChangeAspect="1"/>
          </p:cNvPicPr>
          <p:nvPr/>
        </p:nvPicPr>
        <p:blipFill>
          <a:blip r:embed="rId5"/>
          <a:stretch>
            <a:fillRect/>
          </a:stretch>
        </p:blipFill>
        <p:spPr>
          <a:xfrm>
            <a:off x="4497812" y="4389153"/>
            <a:ext cx="2138962" cy="2352859"/>
          </a:xfrm>
          <a:prstGeom prst="rect">
            <a:avLst/>
          </a:prstGeom>
        </p:spPr>
      </p:pic>
    </p:spTree>
    <p:extLst>
      <p:ext uri="{BB962C8B-B14F-4D97-AF65-F5344CB8AC3E}">
        <p14:creationId xmlns:p14="http://schemas.microsoft.com/office/powerpoint/2010/main" val="398081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A21FA28-EA21-0D73-0F7B-129F491AE5CA}"/>
              </a:ext>
            </a:extLst>
          </p:cNvPr>
          <p:cNvSpPr>
            <a:spLocks noGrp="1"/>
          </p:cNvSpPr>
          <p:nvPr>
            <p:ph type="title"/>
          </p:nvPr>
        </p:nvSpPr>
        <p:spPr>
          <a:xfrm>
            <a:off x="685801" y="685800"/>
            <a:ext cx="6398496" cy="1151965"/>
          </a:xfrm>
        </p:spPr>
        <p:txBody>
          <a:bodyPr vert="horz" lIns="91440" tIns="45720" rIns="91440" bIns="45720" rtlCol="0" anchor="ctr">
            <a:normAutofit/>
          </a:bodyPr>
          <a:lstStyle/>
          <a:p>
            <a:pPr algn="l"/>
            <a:r>
              <a:rPr lang="fr-FR" sz="5400" noProof="0" dirty="0"/>
              <a:t>L’Histoire du Pérou</a:t>
            </a:r>
          </a:p>
        </p:txBody>
      </p:sp>
      <p:sp>
        <p:nvSpPr>
          <p:cNvPr id="5" name="Espace réservé du texte 3">
            <a:extLst>
              <a:ext uri="{FF2B5EF4-FFF2-40B4-BE49-F238E27FC236}">
                <a16:creationId xmlns:a16="http://schemas.microsoft.com/office/drawing/2014/main" id="{E6765A23-445C-FE20-1CB1-113C2D5EDF08}"/>
              </a:ext>
            </a:extLst>
          </p:cNvPr>
          <p:cNvSpPr txBox="1">
            <a:spLocks/>
          </p:cNvSpPr>
          <p:nvPr/>
        </p:nvSpPr>
        <p:spPr>
          <a:xfrm>
            <a:off x="685800" y="2063397"/>
            <a:ext cx="6397157" cy="3237468"/>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a:r>
              <a:rPr lang="fr-FR" noProof="0" dirty="0"/>
              <a:t>Les premières installations humaines datent il y a plus de 20 000 ans. L'histoire du Pérou est marquée par de grandes civilisations comme les Incas, qui ont construit un empire étonnant dans les Andes. La capitale des incas étaient Cuzco.</a:t>
            </a:r>
          </a:p>
          <a:p>
            <a:pPr marL="57150"/>
            <a:r>
              <a:rPr lang="fr-FR" noProof="0" dirty="0"/>
              <a:t> Après l'arrivée des Espagnols et la colonisation, le Pérou a gagné son indépendance au début du XIXe siècle. </a:t>
            </a:r>
          </a:p>
          <a:p>
            <a:pPr marL="0" indent="0">
              <a:buNone/>
            </a:pPr>
            <a:r>
              <a:rPr lang="fr-FR" noProof="0" dirty="0"/>
              <a:t>Aujourd'hui, c’est un pays qui garde une riche culture et une belle diversité géographique, tout en étant tourné vers l'avenir.</a:t>
            </a:r>
            <a:endParaRPr lang="fr-FR" b="1" noProof="0" dirty="0"/>
          </a:p>
        </p:txBody>
      </p:sp>
      <p:pic>
        <p:nvPicPr>
          <p:cNvPr id="6" name="Image 5" descr="Une image contenant peinture, Visage humain, habits, art&#10;&#10;Description générée automatiquement">
            <a:extLst>
              <a:ext uri="{FF2B5EF4-FFF2-40B4-BE49-F238E27FC236}">
                <a16:creationId xmlns:a16="http://schemas.microsoft.com/office/drawing/2014/main" id="{24EBC62C-88D3-AEC2-BD20-BF870644E1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47300" y="306412"/>
            <a:ext cx="1678122" cy="2373781"/>
          </a:xfrm>
          <a:prstGeom prst="rect">
            <a:avLst/>
          </a:prstGeom>
          <a:ln w="57150" cmpd="thinThick">
            <a:solidFill>
              <a:schemeClr val="bg1">
                <a:lumMod val="50000"/>
              </a:schemeClr>
            </a:solidFill>
            <a:miter lim="800000"/>
          </a:ln>
        </p:spPr>
      </p:pic>
      <p:pic>
        <p:nvPicPr>
          <p:cNvPr id="8" name="Image 7" descr="Une image contenant croquis, dessin, texte, motif&#10;&#10;Description générée automatiquement">
            <a:extLst>
              <a:ext uri="{FF2B5EF4-FFF2-40B4-BE49-F238E27FC236}">
                <a16:creationId xmlns:a16="http://schemas.microsoft.com/office/drawing/2014/main" id="{24079690-0D53-2433-279E-C099A57AD8A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68124" y="3150059"/>
            <a:ext cx="3836475" cy="1927828"/>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2441374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0190E8-698A-5A80-1935-09D91D51006C}"/>
              </a:ext>
            </a:extLst>
          </p:cNvPr>
          <p:cNvSpPr>
            <a:spLocks noGrp="1"/>
          </p:cNvSpPr>
          <p:nvPr>
            <p:ph type="title"/>
          </p:nvPr>
        </p:nvSpPr>
        <p:spPr>
          <a:xfrm>
            <a:off x="127167" y="116846"/>
            <a:ext cx="3697466" cy="736998"/>
          </a:xfrm>
        </p:spPr>
        <p:txBody>
          <a:bodyPr/>
          <a:lstStyle/>
          <a:p>
            <a:r>
              <a:rPr lang="fr-FR" noProof="0" dirty="0"/>
              <a:t>Le Lac Titicaca</a:t>
            </a:r>
          </a:p>
        </p:txBody>
      </p:sp>
      <p:sp>
        <p:nvSpPr>
          <p:cNvPr id="3" name="Espace réservé du contenu 2">
            <a:extLst>
              <a:ext uri="{FF2B5EF4-FFF2-40B4-BE49-F238E27FC236}">
                <a16:creationId xmlns:a16="http://schemas.microsoft.com/office/drawing/2014/main" id="{25E878DB-3C00-A87D-1C60-920F40D4188A}"/>
              </a:ext>
            </a:extLst>
          </p:cNvPr>
          <p:cNvSpPr>
            <a:spLocks noGrp="1"/>
          </p:cNvSpPr>
          <p:nvPr>
            <p:ph idx="1"/>
          </p:nvPr>
        </p:nvSpPr>
        <p:spPr>
          <a:xfrm>
            <a:off x="127167" y="853844"/>
            <a:ext cx="11808477" cy="2359264"/>
          </a:xfrm>
        </p:spPr>
        <p:txBody>
          <a:bodyPr>
            <a:noAutofit/>
          </a:bodyPr>
          <a:lstStyle/>
          <a:p>
            <a:pPr marL="0" indent="0">
              <a:buNone/>
            </a:pPr>
            <a:r>
              <a:rPr lang="fr-FR" sz="1800" noProof="0" dirty="0"/>
              <a:t>Le Lac Titicaca est situé à la frontière du Pérou et de la Bolivie. Le Lac Titicaca est la plus grande étendue d’eau fermée d’Amérique Latine. Il est le centre de la mythologie civilisation des Incas. </a:t>
            </a:r>
          </a:p>
          <a:p>
            <a:pPr marL="0" indent="0">
              <a:buNone/>
            </a:pPr>
            <a:r>
              <a:rPr lang="fr-FR" sz="1800" noProof="0" dirty="0"/>
              <a:t>Il est situé à une altitude de 3 809 m. Le Lac Titicaca a une superficie de  8 340 km² (4 648 km² pour le Pérou et 3 692 km² pour la Bolivie ). Il mesure 190 km de long sur 80 km de large. </a:t>
            </a:r>
          </a:p>
          <a:p>
            <a:pPr marL="0" indent="0">
              <a:buNone/>
            </a:pPr>
            <a:r>
              <a:rPr lang="fr-FR" sz="1800" noProof="0" dirty="0"/>
              <a:t>Le Lac Titicaca est le lieu des Indiens Aymaras. </a:t>
            </a:r>
          </a:p>
          <a:p>
            <a:pPr marL="0" indent="0">
              <a:buNone/>
            </a:pPr>
            <a:r>
              <a:rPr lang="fr-FR" sz="1800" noProof="0" dirty="0"/>
              <a:t>Les îles les plus célèbres sont les îles flottantes des </a:t>
            </a:r>
            <a:r>
              <a:rPr lang="fr-FR" sz="1800" noProof="0" dirty="0" err="1"/>
              <a:t>Uros</a:t>
            </a:r>
            <a:r>
              <a:rPr lang="fr-FR" sz="1800" noProof="0" dirty="0"/>
              <a:t> ( lieu touristique fréquenté ). Les habitants de ces îles ont tout construits en roseau : les maisons, les écoles, les meubles et même le sol ! Ces îles ne peuvent pas dériver, car elles sont retenues par des poteaux en eucalyptus et des cordages. Les Amérindiens y font pousser du quinoa et y élèvent des lamas. </a:t>
            </a:r>
          </a:p>
          <a:p>
            <a:pPr marL="0" indent="0">
              <a:buNone/>
            </a:pPr>
            <a:r>
              <a:rPr lang="fr-FR" sz="1800" noProof="0" dirty="0"/>
              <a:t>Les déplacements se font à l’aide des tortoras qui sont barques en jonc tressé.</a:t>
            </a:r>
          </a:p>
        </p:txBody>
      </p:sp>
      <p:pic>
        <p:nvPicPr>
          <p:cNvPr id="1026" name="Picture 2" descr="Le lac Titicaca, une autre victime de la pollution? ">
            <a:extLst>
              <a:ext uri="{FF2B5EF4-FFF2-40B4-BE49-F238E27FC236}">
                <a16:creationId xmlns:a16="http://schemas.microsoft.com/office/drawing/2014/main" id="{49C34E3B-89CE-57F9-1FFB-4B4058EA0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73" y="4139656"/>
            <a:ext cx="3948271" cy="26014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éfinition | Lac Titicaca">
            <a:extLst>
              <a:ext uri="{FF2B5EF4-FFF2-40B4-BE49-F238E27FC236}">
                <a16:creationId xmlns:a16="http://schemas.microsoft.com/office/drawing/2014/main" id="{7A678FFB-E18F-9C8B-C2BA-10F3F07FE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984" y="3951851"/>
            <a:ext cx="2724245" cy="273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5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725206A-1BBB-E062-1C9F-41B33806B602}"/>
              </a:ext>
            </a:extLst>
          </p:cNvPr>
          <p:cNvSpPr txBox="1">
            <a:spLocks/>
          </p:cNvSpPr>
          <p:nvPr/>
        </p:nvSpPr>
        <p:spPr>
          <a:xfrm>
            <a:off x="635003" y="365126"/>
            <a:ext cx="4951408"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5000" noProof="0" dirty="0"/>
              <a:t>Le Machu Picchu</a:t>
            </a:r>
          </a:p>
        </p:txBody>
      </p:sp>
      <p:sp>
        <p:nvSpPr>
          <p:cNvPr id="5" name="ZoneTexte 4">
            <a:extLst>
              <a:ext uri="{FF2B5EF4-FFF2-40B4-BE49-F238E27FC236}">
                <a16:creationId xmlns:a16="http://schemas.microsoft.com/office/drawing/2014/main" id="{5DCA3A15-4BF2-9716-70D3-313D437A8744}"/>
              </a:ext>
            </a:extLst>
          </p:cNvPr>
          <p:cNvSpPr txBox="1"/>
          <p:nvPr/>
        </p:nvSpPr>
        <p:spPr>
          <a:xfrm>
            <a:off x="635002" y="1690689"/>
            <a:ext cx="4951410" cy="3466527"/>
          </a:xfrm>
          <a:prstGeom prst="rect">
            <a:avLst/>
          </a:prstGeom>
        </p:spPr>
        <p:txBody>
          <a:bodyPr vert="horz" lIns="91440" tIns="45720" rIns="91440" bIns="45720" rtlCol="0" anchor="ctr">
            <a:normAutofit/>
          </a:bodyPr>
          <a:lstStyle/>
          <a:p>
            <a:r>
              <a:rPr lang="fr-FR" sz="1600" dirty="0"/>
              <a:t>Le Machu Picchu est une ancienne cité Inca du Pérou. Situé dans les Andes, à un peu près de 2 400 m d’altitudes.</a:t>
            </a:r>
          </a:p>
          <a:p>
            <a:r>
              <a:rPr lang="fr-FR" sz="1600" dirty="0"/>
              <a:t>Le site fut redécouvert que en 1911 par l’universitaire américain Hiram Bingham, qui prit des photos et entrepris des fouilles archéologiques. On ne sait pas s’il était pour le soleil ou pour le dernier incas. </a:t>
            </a:r>
          </a:p>
          <a:p>
            <a:r>
              <a:rPr lang="fr-FR" sz="1600" dirty="0"/>
              <a:t>On peut y accéder par de nombreux chemins construits par les incas. </a:t>
            </a:r>
          </a:p>
          <a:p>
            <a:r>
              <a:rPr lang="fr-FR" sz="1600" dirty="0"/>
              <a:t>Elle fait partie des 7 merveilles du monde. </a:t>
            </a:r>
          </a:p>
          <a:p>
            <a:r>
              <a:rPr lang="fr-FR" sz="1600" dirty="0"/>
              <a:t>Elle a une superficie de 325,92 km². </a:t>
            </a:r>
          </a:p>
          <a:p>
            <a:r>
              <a:rPr lang="fr-FR" sz="1600" dirty="0"/>
              <a:t>Cette région est très sismique.</a:t>
            </a:r>
          </a:p>
        </p:txBody>
      </p:sp>
      <p:pic>
        <p:nvPicPr>
          <p:cNvPr id="6" name="Image 5" descr="Une image contenant paysage, herbe, plein air, ciel&#10;&#10;Description générée automatiquement">
            <a:extLst>
              <a:ext uri="{FF2B5EF4-FFF2-40B4-BE49-F238E27FC236}">
                <a16:creationId xmlns:a16="http://schemas.microsoft.com/office/drawing/2014/main" id="{77EF8C01-6DE2-5B50-1E41-9A37CBB1F0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882" r="21510" b="1"/>
          <a:stretch/>
        </p:blipFill>
        <p:spPr>
          <a:xfrm>
            <a:off x="6043611" y="597170"/>
            <a:ext cx="5310189"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390899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31006-70E7-75EA-0A35-C59BACAB39BE}"/>
              </a:ext>
            </a:extLst>
          </p:cNvPr>
          <p:cNvSpPr>
            <a:spLocks noGrp="1"/>
          </p:cNvSpPr>
          <p:nvPr>
            <p:ph type="title"/>
          </p:nvPr>
        </p:nvSpPr>
        <p:spPr/>
        <p:txBody>
          <a:bodyPr/>
          <a:lstStyle/>
          <a:p>
            <a:r>
              <a:rPr lang="fr-FR" noProof="0" dirty="0"/>
              <a:t>Les traditions</a:t>
            </a:r>
          </a:p>
        </p:txBody>
      </p:sp>
      <p:sp>
        <p:nvSpPr>
          <p:cNvPr id="3" name="Espace réservé du contenu 2">
            <a:extLst>
              <a:ext uri="{FF2B5EF4-FFF2-40B4-BE49-F238E27FC236}">
                <a16:creationId xmlns:a16="http://schemas.microsoft.com/office/drawing/2014/main" id="{2A9BC3AD-8722-A14F-E944-2BAB9FCEB7E1}"/>
              </a:ext>
            </a:extLst>
          </p:cNvPr>
          <p:cNvSpPr>
            <a:spLocks noGrp="1"/>
          </p:cNvSpPr>
          <p:nvPr>
            <p:ph idx="1"/>
          </p:nvPr>
        </p:nvSpPr>
        <p:spPr>
          <a:xfrm>
            <a:off x="419847" y="1592543"/>
            <a:ext cx="10515600" cy="2788210"/>
          </a:xfrm>
        </p:spPr>
        <p:txBody>
          <a:bodyPr>
            <a:normAutofit lnSpcReduction="10000"/>
          </a:bodyPr>
          <a:lstStyle/>
          <a:p>
            <a:r>
              <a:rPr lang="fr-FR" noProof="0" dirty="0"/>
              <a:t>La fête de la Vierge de la </a:t>
            </a:r>
            <a:r>
              <a:rPr lang="fr-FR" noProof="0" dirty="0" err="1"/>
              <a:t>Candelaria</a:t>
            </a:r>
            <a:r>
              <a:rPr lang="fr-FR" noProof="0" dirty="0"/>
              <a:t> à Puno (début février )</a:t>
            </a:r>
          </a:p>
          <a:p>
            <a:r>
              <a:rPr lang="fr-FR" noProof="0" dirty="0"/>
              <a:t>Les carnavals du Pérou ( mi-février et mi-mars )</a:t>
            </a:r>
          </a:p>
          <a:p>
            <a:r>
              <a:rPr lang="fr-FR" noProof="0" dirty="0"/>
              <a:t>Le pèlerinage de </a:t>
            </a:r>
            <a:r>
              <a:rPr lang="fr-FR" noProof="0" dirty="0" err="1"/>
              <a:t>Qoyllority</a:t>
            </a:r>
            <a:r>
              <a:rPr lang="fr-FR" noProof="0" dirty="0"/>
              <a:t> ( mai )</a:t>
            </a:r>
          </a:p>
          <a:p>
            <a:r>
              <a:rPr lang="fr-FR" noProof="0" dirty="0"/>
              <a:t>La fête du Roi Soleil ou l’Inti </a:t>
            </a:r>
            <a:r>
              <a:rPr lang="fr-FR" noProof="0" dirty="0" err="1"/>
              <a:t>Raymi</a:t>
            </a:r>
            <a:r>
              <a:rPr lang="fr-FR" noProof="0" dirty="0"/>
              <a:t> ( 24 juin )</a:t>
            </a:r>
          </a:p>
          <a:p>
            <a:r>
              <a:rPr lang="fr-FR" noProof="0" dirty="0"/>
              <a:t>Le saint sacrement : Corpus Christi ( juin )</a:t>
            </a:r>
          </a:p>
          <a:p>
            <a:r>
              <a:rPr lang="fr-FR" noProof="0" dirty="0"/>
              <a:t>La Fête nationale ( 28 juillet )</a:t>
            </a:r>
          </a:p>
        </p:txBody>
      </p:sp>
      <p:pic>
        <p:nvPicPr>
          <p:cNvPr id="2050" name="Picture 2" descr="Les FETES AU PEROU">
            <a:extLst>
              <a:ext uri="{FF2B5EF4-FFF2-40B4-BE49-F238E27FC236}">
                <a16:creationId xmlns:a16="http://schemas.microsoft.com/office/drawing/2014/main" id="{4E8CB113-CF80-CD63-4AB4-41010BB78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765" y="2663544"/>
            <a:ext cx="3288552" cy="328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69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AED1C-1B34-97FD-4820-1B717499DBBC}"/>
              </a:ext>
            </a:extLst>
          </p:cNvPr>
          <p:cNvSpPr>
            <a:spLocks noGrp="1"/>
          </p:cNvSpPr>
          <p:nvPr>
            <p:ph type="title"/>
          </p:nvPr>
        </p:nvSpPr>
        <p:spPr/>
        <p:txBody>
          <a:bodyPr/>
          <a:lstStyle/>
          <a:p>
            <a:r>
              <a:rPr lang="fr-FR" noProof="0" dirty="0"/>
              <a:t>La ville de Cusco</a:t>
            </a:r>
          </a:p>
        </p:txBody>
      </p:sp>
      <p:sp>
        <p:nvSpPr>
          <p:cNvPr id="3" name="Espace réservé du contenu 2">
            <a:extLst>
              <a:ext uri="{FF2B5EF4-FFF2-40B4-BE49-F238E27FC236}">
                <a16:creationId xmlns:a16="http://schemas.microsoft.com/office/drawing/2014/main" id="{B6F31E35-E5A6-6777-8FFD-6797378DB1D4}"/>
              </a:ext>
            </a:extLst>
          </p:cNvPr>
          <p:cNvSpPr>
            <a:spLocks noGrp="1"/>
          </p:cNvSpPr>
          <p:nvPr>
            <p:ph idx="1"/>
          </p:nvPr>
        </p:nvSpPr>
        <p:spPr>
          <a:xfrm>
            <a:off x="838200" y="1771396"/>
            <a:ext cx="5955792" cy="3952748"/>
          </a:xfrm>
        </p:spPr>
        <p:txBody>
          <a:bodyPr>
            <a:normAutofit fontScale="92500" lnSpcReduction="20000"/>
          </a:bodyPr>
          <a:lstStyle/>
          <a:p>
            <a:r>
              <a:rPr lang="fr-FR" noProof="0" dirty="0"/>
              <a:t>Parfois appelée Cuzco - située dans la cordière des Andes  au Sud Est du Pérou (3 350 mètres altitude)</a:t>
            </a:r>
          </a:p>
          <a:p>
            <a:r>
              <a:rPr lang="fr-FR" noProof="0" dirty="0"/>
              <a:t>Elle est la capitale de l’empire Incas – fondée au XI ou XIIème siècle par </a:t>
            </a:r>
            <a:r>
              <a:rPr lang="fr-FR" noProof="0" dirty="0" err="1"/>
              <a:t>Manco</a:t>
            </a:r>
            <a:r>
              <a:rPr lang="fr-FR" noProof="0" dirty="0"/>
              <a:t> </a:t>
            </a:r>
            <a:r>
              <a:rPr lang="fr-FR" noProof="0" dirty="0" err="1"/>
              <a:t>Capac</a:t>
            </a:r>
            <a:r>
              <a:rPr lang="fr-FR" noProof="0" dirty="0"/>
              <a:t> et Mama </a:t>
            </a:r>
            <a:r>
              <a:rPr lang="fr-FR" noProof="0" dirty="0" err="1"/>
              <a:t>Ocillo</a:t>
            </a:r>
            <a:r>
              <a:rPr lang="fr-FR" noProof="0" dirty="0"/>
              <a:t> (selon la légende ils seraient nés dans le lac Titicaca)</a:t>
            </a:r>
          </a:p>
          <a:p>
            <a:r>
              <a:rPr lang="fr-FR" noProof="0" dirty="0"/>
              <a:t>Après conquête des Espagnols qui ont détruit une partie de la ville en 1534 : découverte du Temple du Soleil et du Machu Picchu.</a:t>
            </a:r>
          </a:p>
          <a:p>
            <a:endParaRPr lang="fr-FR" noProof="0" dirty="0"/>
          </a:p>
        </p:txBody>
      </p:sp>
      <p:pic>
        <p:nvPicPr>
          <p:cNvPr id="5" name="Image 4">
            <a:extLst>
              <a:ext uri="{FF2B5EF4-FFF2-40B4-BE49-F238E27FC236}">
                <a16:creationId xmlns:a16="http://schemas.microsoft.com/office/drawing/2014/main" id="{1CB2688F-3CBB-2DD8-1041-9E3C36262441}"/>
              </a:ext>
            </a:extLst>
          </p:cNvPr>
          <p:cNvPicPr>
            <a:picLocks noChangeAspect="1"/>
          </p:cNvPicPr>
          <p:nvPr/>
        </p:nvPicPr>
        <p:blipFill>
          <a:blip r:embed="rId2"/>
          <a:stretch>
            <a:fillRect/>
          </a:stretch>
        </p:blipFill>
        <p:spPr>
          <a:xfrm>
            <a:off x="7472136" y="3824578"/>
            <a:ext cx="3881664" cy="2173732"/>
          </a:xfrm>
          <a:prstGeom prst="rect">
            <a:avLst/>
          </a:prstGeom>
        </p:spPr>
      </p:pic>
      <p:pic>
        <p:nvPicPr>
          <p:cNvPr id="6" name="Image 5">
            <a:extLst>
              <a:ext uri="{FF2B5EF4-FFF2-40B4-BE49-F238E27FC236}">
                <a16:creationId xmlns:a16="http://schemas.microsoft.com/office/drawing/2014/main" id="{A9AC3267-090D-07CE-BCD9-45459998ECF9}"/>
              </a:ext>
            </a:extLst>
          </p:cNvPr>
          <p:cNvPicPr>
            <a:picLocks noChangeAspect="1"/>
          </p:cNvPicPr>
          <p:nvPr/>
        </p:nvPicPr>
        <p:blipFill>
          <a:blip r:embed="rId3"/>
          <a:stretch>
            <a:fillRect/>
          </a:stretch>
        </p:blipFill>
        <p:spPr>
          <a:xfrm>
            <a:off x="7492815" y="859691"/>
            <a:ext cx="3860985" cy="2569310"/>
          </a:xfrm>
          <a:prstGeom prst="rect">
            <a:avLst/>
          </a:prstGeom>
        </p:spPr>
      </p:pic>
    </p:spTree>
    <p:extLst>
      <p:ext uri="{BB962C8B-B14F-4D97-AF65-F5344CB8AC3E}">
        <p14:creationId xmlns:p14="http://schemas.microsoft.com/office/powerpoint/2010/main" val="118520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1653E-84A0-46AD-7414-AD2354F192A3}"/>
              </a:ext>
            </a:extLst>
          </p:cNvPr>
          <p:cNvSpPr>
            <a:spLocks noGrp="1"/>
          </p:cNvSpPr>
          <p:nvPr>
            <p:ph type="title"/>
          </p:nvPr>
        </p:nvSpPr>
        <p:spPr>
          <a:xfrm>
            <a:off x="581212" y="227107"/>
            <a:ext cx="2317376" cy="376517"/>
          </a:xfrm>
        </p:spPr>
        <p:txBody>
          <a:bodyPr>
            <a:normAutofit fontScale="90000"/>
          </a:bodyPr>
          <a:lstStyle/>
          <a:p>
            <a:r>
              <a:rPr lang="fr-FR" noProof="0" dirty="0"/>
              <a:t>Les plats</a:t>
            </a:r>
          </a:p>
        </p:txBody>
      </p:sp>
      <p:sp>
        <p:nvSpPr>
          <p:cNvPr id="3" name="Espace réservé du contenu 2">
            <a:extLst>
              <a:ext uri="{FF2B5EF4-FFF2-40B4-BE49-F238E27FC236}">
                <a16:creationId xmlns:a16="http://schemas.microsoft.com/office/drawing/2014/main" id="{7CAC58BA-10C6-3CC5-67D8-2F83FEE1A20B}"/>
              </a:ext>
            </a:extLst>
          </p:cNvPr>
          <p:cNvSpPr>
            <a:spLocks noGrp="1"/>
          </p:cNvSpPr>
          <p:nvPr>
            <p:ph idx="1"/>
          </p:nvPr>
        </p:nvSpPr>
        <p:spPr>
          <a:xfrm>
            <a:off x="234576" y="896471"/>
            <a:ext cx="6554695" cy="5564094"/>
          </a:xfrm>
        </p:spPr>
        <p:txBody>
          <a:bodyPr>
            <a:normAutofit lnSpcReduction="10000"/>
          </a:bodyPr>
          <a:lstStyle/>
          <a:p>
            <a:r>
              <a:rPr lang="fr-FR" noProof="0" dirty="0"/>
              <a:t>Causa </a:t>
            </a:r>
            <a:r>
              <a:rPr lang="fr-FR" noProof="0" dirty="0" err="1"/>
              <a:t>Limena</a:t>
            </a:r>
            <a:r>
              <a:rPr lang="fr-FR" noProof="0" dirty="0"/>
              <a:t> :Farcie avec du thon, des langoustines, du crabe ou encore avec du poulet, cette délicieuse entrée est à base de purée de pommes de terre, d’avocat, de piments et de citrons.</a:t>
            </a:r>
          </a:p>
          <a:p>
            <a:r>
              <a:rPr lang="fr-FR" noProof="0" dirty="0"/>
              <a:t>Ceviche</a:t>
            </a:r>
          </a:p>
          <a:p>
            <a:r>
              <a:rPr lang="fr-FR" noProof="0" dirty="0" err="1"/>
              <a:t>Lomo</a:t>
            </a:r>
            <a:r>
              <a:rPr lang="fr-FR" noProof="0" dirty="0"/>
              <a:t> </a:t>
            </a:r>
            <a:r>
              <a:rPr lang="fr-FR" noProof="0" dirty="0" err="1"/>
              <a:t>Saltado</a:t>
            </a:r>
            <a:endParaRPr lang="fr-FR" noProof="0" dirty="0"/>
          </a:p>
          <a:p>
            <a:r>
              <a:rPr lang="fr-FR" noProof="0" dirty="0" err="1"/>
              <a:t>Aji</a:t>
            </a:r>
            <a:r>
              <a:rPr lang="fr-FR" noProof="0" dirty="0"/>
              <a:t> de </a:t>
            </a:r>
            <a:r>
              <a:rPr lang="fr-FR" noProof="0" dirty="0" err="1"/>
              <a:t>Gallina</a:t>
            </a:r>
            <a:endParaRPr lang="fr-FR" noProof="0" dirty="0"/>
          </a:p>
          <a:p>
            <a:r>
              <a:rPr lang="fr-FR" noProof="0" dirty="0" err="1"/>
              <a:t>Tacu</a:t>
            </a:r>
            <a:r>
              <a:rPr lang="fr-FR" noProof="0" dirty="0"/>
              <a:t> </a:t>
            </a:r>
            <a:r>
              <a:rPr lang="fr-FR" noProof="0" dirty="0" err="1"/>
              <a:t>Tacu</a:t>
            </a:r>
            <a:endParaRPr lang="fr-FR" noProof="0" dirty="0"/>
          </a:p>
          <a:p>
            <a:r>
              <a:rPr lang="fr-FR" noProof="0" dirty="0" err="1"/>
              <a:t>Chupe</a:t>
            </a:r>
            <a:r>
              <a:rPr lang="fr-FR" noProof="0" dirty="0"/>
              <a:t> de </a:t>
            </a:r>
            <a:r>
              <a:rPr lang="fr-FR" noProof="0" dirty="0" err="1"/>
              <a:t>Camarones</a:t>
            </a:r>
            <a:endParaRPr lang="fr-FR" noProof="0" dirty="0"/>
          </a:p>
          <a:p>
            <a:r>
              <a:rPr lang="fr-FR" noProof="0" dirty="0"/>
              <a:t>Rocoto </a:t>
            </a:r>
            <a:r>
              <a:rPr lang="fr-FR" noProof="0" dirty="0" err="1"/>
              <a:t>Relleno</a:t>
            </a:r>
            <a:endParaRPr lang="fr-FR" noProof="0" dirty="0"/>
          </a:p>
          <a:p>
            <a:r>
              <a:rPr lang="fr-FR" noProof="0" dirty="0" err="1"/>
              <a:t>Cuy</a:t>
            </a:r>
            <a:endParaRPr lang="fr-FR" noProof="0" dirty="0"/>
          </a:p>
          <a:p>
            <a:endParaRPr lang="fr-FR" noProof="0" dirty="0"/>
          </a:p>
        </p:txBody>
      </p:sp>
      <p:pic>
        <p:nvPicPr>
          <p:cNvPr id="4100" name="Picture 4" descr="Causa limeña, receta fácil y tradicional peruana">
            <a:extLst>
              <a:ext uri="{FF2B5EF4-FFF2-40B4-BE49-F238E27FC236}">
                <a16:creationId xmlns:a16="http://schemas.microsoft.com/office/drawing/2014/main" id="{D3A099B8-99CA-9BD0-345C-655FA1717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980" y="125416"/>
            <a:ext cx="2317377" cy="15421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eviche péruvien authentique : découvrez les secrets de la recette">
            <a:extLst>
              <a:ext uri="{FF2B5EF4-FFF2-40B4-BE49-F238E27FC236}">
                <a16:creationId xmlns:a16="http://schemas.microsoft.com/office/drawing/2014/main" id="{DBE8B53D-F5C0-16D0-D89F-D6EE5C1F7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4119" y="75174"/>
            <a:ext cx="2402070" cy="164259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cette du Lomo saltado | Ramekin">
            <a:extLst>
              <a:ext uri="{FF2B5EF4-FFF2-40B4-BE49-F238E27FC236}">
                <a16:creationId xmlns:a16="http://schemas.microsoft.com/office/drawing/2014/main" id="{C4D1DA01-C734-D054-A510-7C35B3237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506" y="1742890"/>
            <a:ext cx="2331851" cy="154611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cette : Aji de gallina du Pérou (poulet au piment) ! -L'île aux épices">
            <a:extLst>
              <a:ext uri="{FF2B5EF4-FFF2-40B4-BE49-F238E27FC236}">
                <a16:creationId xmlns:a16="http://schemas.microsoft.com/office/drawing/2014/main" id="{DA063D3C-4D5F-AE97-6C57-5F82B722C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9036" y="1807426"/>
            <a:ext cx="2226423" cy="148158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acu Tacu (Peruvian Rice and Bean Cake) Recipe">
            <a:extLst>
              <a:ext uri="{FF2B5EF4-FFF2-40B4-BE49-F238E27FC236}">
                <a16:creationId xmlns:a16="http://schemas.microsoft.com/office/drawing/2014/main" id="{270CF870-F75E-3849-7D80-EB17BD6E3E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3228" y="3364374"/>
            <a:ext cx="2083313" cy="156047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 Chupe de Camarones【tradición peruana】 » Receta Venezolana">
            <a:extLst>
              <a:ext uri="{FF2B5EF4-FFF2-40B4-BE49-F238E27FC236}">
                <a16:creationId xmlns:a16="http://schemas.microsoft.com/office/drawing/2014/main" id="{662B990F-353B-83B6-1743-A869F3A7A4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4338" y="3429000"/>
            <a:ext cx="2331851" cy="130583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Rocoto Relleno - Fuego en la Boca | PERU DELICIAS">
            <a:extLst>
              <a:ext uri="{FF2B5EF4-FFF2-40B4-BE49-F238E27FC236}">
                <a16:creationId xmlns:a16="http://schemas.microsoft.com/office/drawing/2014/main" id="{9E36117B-0647-ADF0-3AD3-E2796E2AA5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0584" y="5155358"/>
            <a:ext cx="2378168" cy="147022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Le cuy : spécialité culinaire péruvienne">
            <a:extLst>
              <a:ext uri="{FF2B5EF4-FFF2-40B4-BE49-F238E27FC236}">
                <a16:creationId xmlns:a16="http://schemas.microsoft.com/office/drawing/2014/main" id="{1DFC7A23-B2BB-F179-19DD-B8B200E71F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14338" y="4931346"/>
            <a:ext cx="2604945" cy="169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851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812</TotalTime>
  <Words>1480</Words>
  <Application>Microsoft Office PowerPoint</Application>
  <PresentationFormat>Grand écran</PresentationFormat>
  <Paragraphs>92</Paragraphs>
  <Slides>18</Slides>
  <Notes>5</Notes>
  <HiddenSlides>3</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Aptos</vt:lpstr>
      <vt:lpstr>Aptos Display</vt:lpstr>
      <vt:lpstr>Arial</vt:lpstr>
      <vt:lpstr>Thème Office</vt:lpstr>
      <vt:lpstr>Présentation PowerPoint</vt:lpstr>
      <vt:lpstr>Présentation PowerPoint</vt:lpstr>
      <vt:lpstr>La carte d’identité</vt:lpstr>
      <vt:lpstr>L’Histoire du Pérou</vt:lpstr>
      <vt:lpstr>Le Lac Titicaca</vt:lpstr>
      <vt:lpstr>Présentation PowerPoint</vt:lpstr>
      <vt:lpstr>Les traditions</vt:lpstr>
      <vt:lpstr>La ville de Cusco</vt:lpstr>
      <vt:lpstr>Les plats</vt:lpstr>
      <vt:lpstr>La musique et les instruments</vt:lpstr>
      <vt:lpstr>Les costumes</vt:lpstr>
      <vt:lpstr>La faune</vt:lpstr>
      <vt:lpstr>La flore</vt:lpstr>
      <vt:lpstr>Quizz</vt:lpstr>
      <vt:lpstr>Merci de nous avoir écoutés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fabrice benede</dc:creator>
  <cp:lastModifiedBy>Matteo Benede</cp:lastModifiedBy>
  <cp:revision>24</cp:revision>
  <cp:lastPrinted>2024-12-11T09:05:06Z</cp:lastPrinted>
  <dcterms:created xsi:type="dcterms:W3CDTF">2024-11-23T16:36:15Z</dcterms:created>
  <dcterms:modified xsi:type="dcterms:W3CDTF">2024-12-11T10:31:00Z</dcterms:modified>
</cp:coreProperties>
</file>