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56" r:id="rId3"/>
    <p:sldId id="262" r:id="rId4"/>
    <p:sldId id="257" r:id="rId5"/>
    <p:sldId id="258" r:id="rId6"/>
    <p:sldId id="259" r:id="rId7"/>
    <p:sldId id="260" r:id="rId8"/>
    <p:sldId id="261" r:id="rId9"/>
    <p:sldId id="264" r:id="rId10"/>
    <p:sldId id="263" r:id="rId11"/>
    <p:sldId id="265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2" autoAdjust="0"/>
    <p:restoredTop sz="94660"/>
  </p:normalViewPr>
  <p:slideViewPr>
    <p:cSldViewPr>
      <p:cViewPr varScale="1">
        <p:scale>
          <a:sx n="82" d="100"/>
          <a:sy n="82" d="100"/>
        </p:scale>
        <p:origin x="8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57332-D126-4FE4-B59B-9764198F4FA9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892A0-4058-4BC9-A333-1286561D39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45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892A0-4058-4BC9-A333-1286561D396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03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54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63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66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74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30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50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32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56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45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6AADC-3A83-4531-ADD4-7F31BBDCD65F}" type="datetimeFigureOut">
              <a:rPr lang="fr-FR" smtClean="0"/>
              <a:t>22/02/2023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B407B-0EBE-4496-9563-D9F4D56DA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25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🗽 Visiter la Statue de la Liberté de New Y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90937" y="188640"/>
            <a:ext cx="6362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 statue de la liberté</a:t>
            </a:r>
            <a:endParaRPr lang="fr-FR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982469"/>
            <a:ext cx="76328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 cadeau de la France aux Etats-Unis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512" y="640203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CM1 B - Mathias &amp; Arthur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9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fr-FR" b="1" u="sng" dirty="0" smtClean="0"/>
              <a:t>Les dates à retenir</a:t>
            </a:r>
            <a:endParaRPr lang="fr-FR" b="1" u="sng" dirty="0"/>
          </a:p>
        </p:txBody>
      </p:sp>
      <p:sp>
        <p:nvSpPr>
          <p:cNvPr id="4" name="Flèche droite 3"/>
          <p:cNvSpPr/>
          <p:nvPr/>
        </p:nvSpPr>
        <p:spPr>
          <a:xfrm>
            <a:off x="251520" y="3573016"/>
            <a:ext cx="8784976" cy="792088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2303748" y="1100510"/>
            <a:ext cx="1836204" cy="2679738"/>
            <a:chOff x="2303748" y="1100510"/>
            <a:chExt cx="1836204" cy="2679738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3203848" y="3636232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303748" y="2814027"/>
              <a:ext cx="18362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En 1876, </a:t>
              </a:r>
              <a:r>
                <a:rPr lang="fr-FR" sz="1600" dirty="0"/>
                <a:t>l</a:t>
              </a:r>
              <a:r>
                <a:rPr lang="fr-FR" sz="1600" dirty="0" smtClean="0"/>
                <a:t>a main et la torche sont exposées à NYC  </a:t>
              </a:r>
              <a:endParaRPr lang="fr-FR" sz="1600" dirty="0"/>
            </a:p>
          </p:txBody>
        </p:sp>
        <p:pic>
          <p:nvPicPr>
            <p:cNvPr id="1026" name="Picture 2" descr="Pourquoi le bras et la torche de la Statue de la Liberté ont-ils été  présentés lors d'une exposition ? - Quor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809" y="1100510"/>
              <a:ext cx="1320082" cy="16775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e 23"/>
          <p:cNvGrpSpPr/>
          <p:nvPr/>
        </p:nvGrpSpPr>
        <p:grpSpPr>
          <a:xfrm>
            <a:off x="3203848" y="4172637"/>
            <a:ext cx="1836204" cy="2577942"/>
            <a:chOff x="3203848" y="4172637"/>
            <a:chExt cx="1836204" cy="2577942"/>
          </a:xfrm>
        </p:grpSpPr>
        <p:sp>
          <p:nvSpPr>
            <p:cNvPr id="10" name="ZoneTexte 9"/>
            <p:cNvSpPr txBox="1"/>
            <p:nvPr/>
          </p:nvSpPr>
          <p:spPr>
            <a:xfrm>
              <a:off x="3203848" y="4326195"/>
              <a:ext cx="18362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En 1878, </a:t>
              </a:r>
              <a:r>
                <a:rPr lang="fr-FR" sz="1600" dirty="0"/>
                <a:t>l</a:t>
              </a:r>
              <a:r>
                <a:rPr lang="fr-FR" sz="1600" dirty="0" smtClean="0"/>
                <a:t>a tête de la statue est exposée à Paris  </a:t>
              </a:r>
              <a:endParaRPr lang="fr-FR" sz="1600" dirty="0"/>
            </a:p>
          </p:txBody>
        </p:sp>
        <p:cxnSp>
          <p:nvCxnSpPr>
            <p:cNvPr id="16" name="Connecteur droit 15"/>
            <p:cNvCxnSpPr/>
            <p:nvPr/>
          </p:nvCxnSpPr>
          <p:spPr>
            <a:xfrm>
              <a:off x="4067944" y="4172637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Picture 6" descr="http://expositions.bnf.fr/universelles/images/3/1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9" y="5157192"/>
              <a:ext cx="1017112" cy="15933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e 20"/>
          <p:cNvGrpSpPr/>
          <p:nvPr/>
        </p:nvGrpSpPr>
        <p:grpSpPr>
          <a:xfrm>
            <a:off x="189937" y="1105097"/>
            <a:ext cx="2073817" cy="2675151"/>
            <a:chOff x="189937" y="1105097"/>
            <a:chExt cx="2073817" cy="2675151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1226845" y="3636232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189937" y="2567806"/>
              <a:ext cx="20738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En 1865</a:t>
              </a:r>
              <a:r>
                <a:rPr lang="fr-FR" sz="1600" dirty="0" smtClean="0"/>
                <a:t>, le sénateur Édouard </a:t>
              </a:r>
              <a:r>
                <a:rPr lang="fr-FR" sz="1600" dirty="0" err="1" smtClean="0"/>
                <a:t>Laboulaye</a:t>
              </a:r>
              <a:r>
                <a:rPr lang="fr-FR" sz="1600" dirty="0" smtClean="0"/>
                <a:t> eu l’idée d’offrir un cadeau aux États-Unis</a:t>
              </a:r>
              <a:endParaRPr lang="fr-FR" sz="1600" dirty="0"/>
            </a:p>
          </p:txBody>
        </p:sp>
        <p:pic>
          <p:nvPicPr>
            <p:cNvPr id="1032" name="Picture 8" descr="Un portrait d'Édouard Laboulaye (1811-1883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10" y="1105097"/>
              <a:ext cx="1123158" cy="14196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503596" y="4183685"/>
            <a:ext cx="2628244" cy="2566811"/>
            <a:chOff x="503596" y="4183685"/>
            <a:chExt cx="2628244" cy="2566811"/>
          </a:xfrm>
        </p:grpSpPr>
        <p:sp>
          <p:nvSpPr>
            <p:cNvPr id="7" name="ZoneTexte 6"/>
            <p:cNvSpPr txBox="1"/>
            <p:nvPr/>
          </p:nvSpPr>
          <p:spPr>
            <a:xfrm>
              <a:off x="503596" y="4326195"/>
              <a:ext cx="2628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En 1870</a:t>
              </a:r>
              <a:r>
                <a:rPr lang="fr-FR" sz="1600" dirty="0" smtClean="0"/>
                <a:t>, le sculpteur Auguste Bartholdi commence à dessiner la statue   </a:t>
              </a:r>
              <a:endParaRPr lang="fr-FR" sz="1600" dirty="0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1907704" y="4183685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306" y="5146268"/>
              <a:ext cx="1202795" cy="16042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5" name="Groupe 24"/>
          <p:cNvGrpSpPr/>
          <p:nvPr/>
        </p:nvGrpSpPr>
        <p:grpSpPr>
          <a:xfrm>
            <a:off x="4355976" y="1066368"/>
            <a:ext cx="1800200" cy="2713880"/>
            <a:chOff x="4355976" y="1066368"/>
            <a:chExt cx="1800200" cy="2713880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5220072" y="3636232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4355976" y="2814027"/>
              <a:ext cx="18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En 1880, </a:t>
              </a:r>
              <a:r>
                <a:rPr lang="fr-FR" sz="1600" dirty="0" smtClean="0"/>
                <a:t>l’ingénieur Gustave Eiffel vient aider  </a:t>
              </a:r>
              <a:endParaRPr lang="fr-FR" sz="1600" dirty="0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332" y="1066368"/>
              <a:ext cx="1357167" cy="17476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7" name="Groupe 26"/>
          <p:cNvGrpSpPr/>
          <p:nvPr/>
        </p:nvGrpSpPr>
        <p:grpSpPr>
          <a:xfrm>
            <a:off x="6346588" y="1066368"/>
            <a:ext cx="2041836" cy="2713880"/>
            <a:chOff x="6346588" y="1066368"/>
            <a:chExt cx="2041836" cy="2713880"/>
          </a:xfrm>
        </p:grpSpPr>
        <p:sp>
          <p:nvSpPr>
            <p:cNvPr id="12" name="ZoneTexte 11"/>
            <p:cNvSpPr txBox="1"/>
            <p:nvPr/>
          </p:nvSpPr>
          <p:spPr>
            <a:xfrm>
              <a:off x="6346588" y="2814027"/>
              <a:ext cx="2041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Le 28 octobre 1886</a:t>
              </a:r>
              <a:r>
                <a:rPr lang="fr-FR" sz="1600" dirty="0" smtClean="0"/>
                <a:t>, inauguration de la statue de la liberté</a:t>
              </a:r>
              <a:endParaRPr lang="fr-FR" sz="1600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7308304" y="3636232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34" name="Picture 10" descr="28 octobre 1886 : inauguration de la statue de la Liberté à New-York -  chezmamielucet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878" y="1066368"/>
              <a:ext cx="1142074" cy="16879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e 25"/>
          <p:cNvGrpSpPr/>
          <p:nvPr/>
        </p:nvGrpSpPr>
        <p:grpSpPr>
          <a:xfrm>
            <a:off x="5508104" y="4149080"/>
            <a:ext cx="2041836" cy="2627930"/>
            <a:chOff x="5508104" y="4149080"/>
            <a:chExt cx="2041836" cy="2627930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6516216" y="4149080"/>
              <a:ext cx="0" cy="144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5508104" y="4293096"/>
              <a:ext cx="2041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En 1885, </a:t>
              </a:r>
              <a:r>
                <a:rPr lang="fr-FR" sz="1600" dirty="0" smtClean="0"/>
                <a:t>la statue est transportée par bateau</a:t>
              </a:r>
              <a:endParaRPr lang="fr-FR" sz="1600" dirty="0"/>
            </a:p>
          </p:txBody>
        </p:sp>
        <p:pic>
          <p:nvPicPr>
            <p:cNvPr id="1036" name="Picture 12" descr="L'ISÈRE, LE TRANSPORT DE LA LIBERTÉ - Subaqu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479" y="5104557"/>
              <a:ext cx="1429817" cy="16724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1924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4759"/>
            <a:ext cx="9144000" cy="1470025"/>
          </a:xfrm>
        </p:spPr>
        <p:txBody>
          <a:bodyPr/>
          <a:lstStyle/>
          <a:p>
            <a:r>
              <a:rPr lang="fr-FR" b="1" u="sng" dirty="0" smtClean="0"/>
              <a:t>Quizz</a:t>
            </a:r>
            <a:endParaRPr lang="fr-FR" b="1" u="sng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71982F-0512-43C8-BCF5-C755C294AD8F}"/>
              </a:ext>
            </a:extLst>
          </p:cNvPr>
          <p:cNvSpPr txBox="1"/>
          <p:nvPr/>
        </p:nvSpPr>
        <p:spPr>
          <a:xfrm>
            <a:off x="827584" y="1484784"/>
            <a:ext cx="617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1. En </a:t>
            </a:r>
            <a:r>
              <a:rPr lang="fr-FR" dirty="0"/>
              <a:t>quelle année la statue de la liberté a-t-elle été inaugurée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9295A5-D81E-4CA7-89FF-3008AE30DC7D}"/>
              </a:ext>
            </a:extLst>
          </p:cNvPr>
          <p:cNvSpPr txBox="1"/>
          <p:nvPr/>
        </p:nvSpPr>
        <p:spPr>
          <a:xfrm>
            <a:off x="830000" y="1877277"/>
            <a:ext cx="2241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Le 28 octobre 1886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5DE3F6-E3BD-474D-BFF2-4D8275E44A37}"/>
              </a:ext>
            </a:extLst>
          </p:cNvPr>
          <p:cNvSpPr txBox="1"/>
          <p:nvPr/>
        </p:nvSpPr>
        <p:spPr>
          <a:xfrm>
            <a:off x="805678" y="2388588"/>
            <a:ext cx="700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 Combien </a:t>
            </a:r>
            <a:r>
              <a:rPr lang="fr-FR" dirty="0"/>
              <a:t>de pièces ont été transportées de la France vers l’Amérique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D1B597-555F-40DB-9D91-CD29AA7EC1E0}"/>
              </a:ext>
            </a:extLst>
          </p:cNvPr>
          <p:cNvSpPr txBox="1"/>
          <p:nvPr/>
        </p:nvSpPr>
        <p:spPr>
          <a:xfrm>
            <a:off x="809733" y="2785731"/>
            <a:ext cx="451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350 pièces ont été amenées en Amérique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BD9F85-AABC-4AE8-8435-6F5A6F852823}"/>
              </a:ext>
            </a:extLst>
          </p:cNvPr>
          <p:cNvSpPr txBox="1"/>
          <p:nvPr/>
        </p:nvSpPr>
        <p:spPr>
          <a:xfrm>
            <a:off x="830000" y="3297049"/>
            <a:ext cx="216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3. Qui </a:t>
            </a:r>
            <a:r>
              <a:rPr lang="fr-FR" dirty="0"/>
              <a:t>l’a construite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BDF346-1F88-430C-9E93-47319F3B77E7}"/>
              </a:ext>
            </a:extLst>
          </p:cNvPr>
          <p:cNvSpPr txBox="1"/>
          <p:nvPr/>
        </p:nvSpPr>
        <p:spPr>
          <a:xfrm>
            <a:off x="830000" y="3697282"/>
            <a:ext cx="379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Auguste Bartholdi et Gustave Eiffel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FCF2E26-7626-4D4E-96BD-3388DAA177DD}"/>
              </a:ext>
            </a:extLst>
          </p:cNvPr>
          <p:cNvSpPr txBox="1"/>
          <p:nvPr/>
        </p:nvSpPr>
        <p:spPr>
          <a:xfrm>
            <a:off x="844604" y="4304809"/>
            <a:ext cx="315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4. Que </a:t>
            </a:r>
            <a:r>
              <a:rPr lang="fr-FR" dirty="0"/>
              <a:t>symbolise sa couronne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C945E6-7447-42F3-9C57-2E68CDF51786}"/>
              </a:ext>
            </a:extLst>
          </p:cNvPr>
          <p:cNvSpPr txBox="1"/>
          <p:nvPr/>
        </p:nvSpPr>
        <p:spPr>
          <a:xfrm>
            <a:off x="831216" y="4710803"/>
            <a:ext cx="575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Sa couronne représente les 7 mers et les 7 continents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B5C1C6-CE91-41B2-9874-995D5786A54A}"/>
              </a:ext>
            </a:extLst>
          </p:cNvPr>
          <p:cNvSpPr txBox="1"/>
          <p:nvPr/>
        </p:nvSpPr>
        <p:spPr>
          <a:xfrm>
            <a:off x="820890" y="5334122"/>
            <a:ext cx="537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5. Qu’est-ce </a:t>
            </a:r>
            <a:r>
              <a:rPr lang="fr-FR" dirty="0"/>
              <a:t>qui symbolise la liberté sur ce monument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D72C5-AF66-486E-9F51-A03150D3BDC6}"/>
              </a:ext>
            </a:extLst>
          </p:cNvPr>
          <p:cNvSpPr txBox="1"/>
          <p:nvPr/>
        </p:nvSpPr>
        <p:spPr>
          <a:xfrm>
            <a:off x="842754" y="5726608"/>
            <a:ext cx="5687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A ses pieds, les chaines brisées symbolisent la liberté</a:t>
            </a:r>
          </a:p>
        </p:txBody>
      </p:sp>
    </p:spTree>
    <p:extLst>
      <p:ext uri="{BB962C8B-B14F-4D97-AF65-F5344CB8AC3E}">
        <p14:creationId xmlns:p14="http://schemas.microsoft.com/office/powerpoint/2010/main" val="26147521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Merci de votre attention !!</a:t>
            </a:r>
            <a:br>
              <a:rPr lang="fr-F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fr-F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fr-F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fr-F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Mathias et Arthur</a:t>
            </a:r>
            <a:endParaRPr lang="fr-FR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87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69137" y="477385"/>
            <a:ext cx="7963303" cy="1053116"/>
            <a:chOff x="569137" y="477385"/>
            <a:chExt cx="7963303" cy="1053116"/>
          </a:xfrm>
        </p:grpSpPr>
        <p:pic>
          <p:nvPicPr>
            <p:cNvPr id="1026" name="Picture 2" descr="Flag Of USA Pics &amp; Wallpapers 2017 - My S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477385"/>
              <a:ext cx="1872208" cy="105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" t="22182" r="4335" b="25552"/>
            <a:stretch/>
          </p:blipFill>
          <p:spPr bwMode="auto">
            <a:xfrm>
              <a:off x="569137" y="477385"/>
              <a:ext cx="1876055" cy="10531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itre 1"/>
            <p:cNvSpPr txBox="1">
              <a:spLocks/>
            </p:cNvSpPr>
            <p:nvPr/>
          </p:nvSpPr>
          <p:spPr>
            <a:xfrm>
              <a:off x="693042" y="607175"/>
              <a:ext cx="7772400" cy="689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6600" dirty="0" smtClean="0"/>
                <a:t>Sommaire</a:t>
              </a:r>
              <a:endParaRPr lang="fr-FR" sz="6600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755576" y="2695835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  <a:r>
              <a:rPr lang="fr-FR" sz="2400" b="1" dirty="0" smtClean="0"/>
              <a:t>. Où se trouve-t-elle?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55576" y="3183358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  <a:r>
              <a:rPr lang="fr-FR" sz="2400" b="1" dirty="0" smtClean="0"/>
              <a:t>. Que symbolise-t-elle?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5576" y="3652764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</a:t>
            </a:r>
            <a:r>
              <a:rPr lang="fr-FR" sz="2400" b="1" dirty="0" smtClean="0"/>
              <a:t>. Qui l’a </a:t>
            </a:r>
            <a:r>
              <a:rPr lang="fr-FR" sz="2400" b="1" dirty="0" smtClean="0"/>
              <a:t>réalisée?</a:t>
            </a:r>
            <a:endParaRPr lang="fr-FR" sz="2400" b="1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755576" y="4127203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5</a:t>
            </a:r>
            <a:r>
              <a:rPr lang="fr-FR" sz="2400" b="1" dirty="0" smtClean="0"/>
              <a:t>. Comment-a-t-elle été construite 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5576" y="4597660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6</a:t>
            </a:r>
            <a:r>
              <a:rPr lang="fr-FR" sz="2400" b="1" dirty="0" smtClean="0"/>
              <a:t>. Son voyage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55576" y="6000462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9</a:t>
            </a:r>
            <a:r>
              <a:rPr lang="fr-FR" sz="2400" b="1" dirty="0" smtClean="0"/>
              <a:t>. Quizz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5576" y="2213655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  <a:r>
              <a:rPr lang="fr-FR" sz="2400" b="1" dirty="0" smtClean="0"/>
              <a:t>. Sa carte d’identité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55576" y="5531574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8</a:t>
            </a:r>
            <a:r>
              <a:rPr lang="fr-FR" sz="2400" b="1" dirty="0" smtClean="0"/>
              <a:t>. Les dates à retenir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55576" y="5064358"/>
            <a:ext cx="5328592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7</a:t>
            </a:r>
            <a:r>
              <a:rPr lang="fr-FR" sz="2400" b="1" dirty="0" smtClean="0"/>
              <a:t>. Court-métrage</a:t>
            </a:r>
          </a:p>
        </p:txBody>
      </p:sp>
    </p:spTree>
    <p:extLst>
      <p:ext uri="{BB962C8B-B14F-4D97-AF65-F5344CB8AC3E}">
        <p14:creationId xmlns:p14="http://schemas.microsoft.com/office/powerpoint/2010/main" val="407577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4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fr-FR" b="1" u="sng" dirty="0" smtClean="0"/>
              <a:t>Sa carte d’identité</a:t>
            </a:r>
            <a:endParaRPr lang="fr-FR" b="1" u="sng" dirty="0"/>
          </a:p>
        </p:txBody>
      </p:sp>
      <p:sp>
        <p:nvSpPr>
          <p:cNvPr id="4" name="Rectangle 3"/>
          <p:cNvSpPr/>
          <p:nvPr/>
        </p:nvSpPr>
        <p:spPr>
          <a:xfrm>
            <a:off x="1619672" y="2060848"/>
            <a:ext cx="5976664" cy="360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u="sng" dirty="0" smtClean="0">
                <a:solidFill>
                  <a:schemeClr val="tx1"/>
                </a:solidFill>
              </a:rPr>
              <a:t>Nom + Prénom </a:t>
            </a:r>
            <a:r>
              <a:rPr lang="fr-FR" dirty="0" smtClean="0">
                <a:solidFill>
                  <a:schemeClr val="tx1"/>
                </a:solidFill>
              </a:rPr>
              <a:t>: Statue de la Liberté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u="sng" dirty="0" smtClean="0">
                <a:solidFill>
                  <a:schemeClr val="tx1"/>
                </a:solidFill>
              </a:rPr>
              <a:t>Date de naissance : </a:t>
            </a:r>
            <a:r>
              <a:rPr lang="fr-FR" dirty="0" smtClean="0">
                <a:solidFill>
                  <a:schemeClr val="tx1"/>
                </a:solidFill>
              </a:rPr>
              <a:t>1871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u="sng" dirty="0" smtClean="0">
                <a:solidFill>
                  <a:schemeClr val="tx1"/>
                </a:solidFill>
              </a:rPr>
              <a:t>Lieu de naissance : </a:t>
            </a:r>
            <a:r>
              <a:rPr lang="fr-FR" dirty="0" smtClean="0">
                <a:solidFill>
                  <a:schemeClr val="tx1"/>
                </a:solidFill>
              </a:rPr>
              <a:t>France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u="sng" dirty="0" smtClean="0">
                <a:solidFill>
                  <a:schemeClr val="tx1"/>
                </a:solidFill>
              </a:rPr>
              <a:t>Taille : </a:t>
            </a:r>
            <a:r>
              <a:rPr lang="fr-FR" dirty="0" smtClean="0">
                <a:solidFill>
                  <a:schemeClr val="tx1"/>
                </a:solidFill>
              </a:rPr>
              <a:t>93 m avec le piédestal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u="sng" dirty="0" smtClean="0">
                <a:solidFill>
                  <a:schemeClr val="tx1"/>
                </a:solidFill>
              </a:rPr>
              <a:t>Poids : </a:t>
            </a:r>
            <a:r>
              <a:rPr lang="fr-FR" dirty="0" smtClean="0">
                <a:solidFill>
                  <a:schemeClr val="tx1"/>
                </a:solidFill>
              </a:rPr>
              <a:t>254 000 kg – 254 Tonnes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u="sng" dirty="0" smtClean="0">
                <a:solidFill>
                  <a:schemeClr val="tx1"/>
                </a:solidFill>
              </a:rPr>
              <a:t>Lieu de résidence : </a:t>
            </a:r>
            <a:r>
              <a:rPr lang="fr-FR" dirty="0" smtClean="0">
                <a:solidFill>
                  <a:schemeClr val="tx1"/>
                </a:solidFill>
              </a:rPr>
              <a:t>Liberty Island - NYC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39" r="14084" b="16528"/>
          <a:stretch/>
        </p:blipFill>
        <p:spPr bwMode="auto">
          <a:xfrm>
            <a:off x="5484153" y="2204864"/>
            <a:ext cx="1926070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fr-FR" b="1" u="sng" dirty="0" smtClean="0"/>
              <a:t>Où se trouve-t-elle?</a:t>
            </a:r>
            <a:endParaRPr lang="fr-FR" b="1" u="sng" dirty="0"/>
          </a:p>
        </p:txBody>
      </p:sp>
      <p:pic>
        <p:nvPicPr>
          <p:cNvPr id="2054" name="Picture 6" descr="Amérique Du Nord Drapeaux Sur La Carte Stock Vecteur Libres de Droi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56" y="1369797"/>
            <a:ext cx="4823414" cy="48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tre d’impulsion | Lexique Histoire-Géographie-Enseignement Moral e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77" y="1772816"/>
            <a:ext cx="6984776" cy="43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om me to the Universe - carte NYC (avec images) | Géographie mondia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53" y="1500527"/>
            <a:ext cx="4543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ter dans la Statue de la Liberté | Le blog de Mathilde | Statue d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82" y="1593575"/>
            <a:ext cx="4872014" cy="399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Résultat d’images pour Liberty Island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16" descr="Résultat d’images pour Liberty Island Ma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6" name="Picture 18" descr="Vector Map Of Liberty Island, New York City Stock Vector - Illustration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6" y="1772816"/>
            <a:ext cx="7679502" cy="38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ew York - Statue de la Liberté | La statue de la Liberté, e… | Flick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34" y="1500527"/>
            <a:ext cx="3131787" cy="46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ld map with countries, country and city nam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380690" y="1484784"/>
            <a:ext cx="8439782" cy="4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es et information sur l'Amérique (Amérique du Nord, du Sud et centrale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46" y="1340768"/>
            <a:ext cx="3277606" cy="48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8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4625"/>
            <a:ext cx="9144000" cy="1132319"/>
          </a:xfrm>
        </p:spPr>
        <p:txBody>
          <a:bodyPr/>
          <a:lstStyle/>
          <a:p>
            <a:r>
              <a:rPr lang="fr-FR" b="1" u="sng" dirty="0" smtClean="0"/>
              <a:t>Que symbolise-t-elle?</a:t>
            </a:r>
            <a:endParaRPr lang="fr-FR" b="1" u="sng" dirty="0"/>
          </a:p>
        </p:txBody>
      </p:sp>
      <p:pic>
        <p:nvPicPr>
          <p:cNvPr id="8" name="Picture 2" descr="Statue De La Liberté Symbole Américain New York Usa | Photo Premi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76944"/>
            <a:ext cx="3672408" cy="5544616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grpSp>
        <p:nvGrpSpPr>
          <p:cNvPr id="27" name="Groupe 26"/>
          <p:cNvGrpSpPr/>
          <p:nvPr/>
        </p:nvGrpSpPr>
        <p:grpSpPr>
          <a:xfrm>
            <a:off x="539552" y="1200112"/>
            <a:ext cx="3384376" cy="923330"/>
            <a:chOff x="539552" y="1200112"/>
            <a:chExt cx="3384376" cy="923330"/>
          </a:xfrm>
        </p:grpSpPr>
        <p:cxnSp>
          <p:nvCxnSpPr>
            <p:cNvPr id="9" name="Connecteur droit avec flèche 8"/>
            <p:cNvCxnSpPr/>
            <p:nvPr/>
          </p:nvCxnSpPr>
          <p:spPr>
            <a:xfrm>
              <a:off x="2483768" y="1556792"/>
              <a:ext cx="1440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539552" y="1200112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Le flambeau symbolise la lumière</a:t>
              </a:r>
              <a:endParaRPr lang="fr-FR" dirty="0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5005140" y="1797048"/>
            <a:ext cx="3743324" cy="1477328"/>
            <a:chOff x="5005140" y="1797048"/>
            <a:chExt cx="3743324" cy="1477328"/>
          </a:xfrm>
        </p:grpSpPr>
        <p:cxnSp>
          <p:nvCxnSpPr>
            <p:cNvPr id="13" name="Connecteur droit avec flèche 12"/>
            <p:cNvCxnSpPr/>
            <p:nvPr/>
          </p:nvCxnSpPr>
          <p:spPr>
            <a:xfrm flipH="1">
              <a:off x="5005140" y="2060848"/>
              <a:ext cx="1799108" cy="5760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6732240" y="1797048"/>
              <a:ext cx="20162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Les 7 rayons de sa couronne symbolisent les 7 mers et les 7 continents</a:t>
              </a:r>
              <a:endParaRPr lang="fr-FR" dirty="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5616662" y="3789040"/>
            <a:ext cx="3204162" cy="2308324"/>
            <a:chOff x="5616662" y="3789040"/>
            <a:chExt cx="3204162" cy="2308324"/>
          </a:xfrm>
        </p:grpSpPr>
        <p:cxnSp>
          <p:nvCxnSpPr>
            <p:cNvPr id="16" name="Connecteur droit avec flèche 15"/>
            <p:cNvCxnSpPr/>
            <p:nvPr/>
          </p:nvCxnSpPr>
          <p:spPr>
            <a:xfrm flipH="1" flipV="1">
              <a:off x="5616662" y="3922132"/>
              <a:ext cx="1187586" cy="271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6804600" y="3789040"/>
              <a:ext cx="20162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Sur la tablette, la date de la déclaration d’indépendance des </a:t>
              </a:r>
              <a:r>
                <a:rPr lang="fr-FR" dirty="0"/>
                <a:t>Etats-Unis est gravée en chiffres </a:t>
              </a:r>
              <a:r>
                <a:rPr lang="fr-FR" dirty="0" smtClean="0"/>
                <a:t>romains </a:t>
              </a:r>
            </a:p>
            <a:p>
              <a:pPr algn="ctr"/>
              <a:r>
                <a:rPr lang="fr-FR" dirty="0" smtClean="0"/>
                <a:t>(4 juillet 1776)</a:t>
              </a:r>
              <a:endParaRPr lang="fr-FR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395536" y="4066039"/>
            <a:ext cx="4248472" cy="923330"/>
            <a:chOff x="395536" y="4066039"/>
            <a:chExt cx="4248472" cy="923330"/>
          </a:xfrm>
        </p:grpSpPr>
        <p:sp>
          <p:nvSpPr>
            <p:cNvPr id="19" name="ZoneTexte 18"/>
            <p:cNvSpPr txBox="1"/>
            <p:nvPr/>
          </p:nvSpPr>
          <p:spPr>
            <a:xfrm>
              <a:off x="395536" y="4066039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Sa toge représente la République de la Rome Antique</a:t>
              </a:r>
              <a:endParaRPr lang="fr-FR" dirty="0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V="1">
              <a:off x="2483768" y="4221088"/>
              <a:ext cx="2160240" cy="432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179512" y="5661248"/>
            <a:ext cx="4608512" cy="923330"/>
            <a:chOff x="179512" y="5661248"/>
            <a:chExt cx="4608512" cy="923330"/>
          </a:xfrm>
        </p:grpSpPr>
        <p:cxnSp>
          <p:nvCxnSpPr>
            <p:cNvPr id="23" name="Connecteur droit avec flèche 22"/>
            <p:cNvCxnSpPr>
              <a:stCxn id="25" idx="3"/>
            </p:cNvCxnSpPr>
            <p:nvPr/>
          </p:nvCxnSpPr>
          <p:spPr>
            <a:xfrm>
              <a:off x="2483768" y="6122913"/>
              <a:ext cx="2304256" cy="11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179512" y="5661248"/>
              <a:ext cx="230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A ses pieds, les chaines brisées symbolisent la liberté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fr-FR" b="1" u="sng" dirty="0" smtClean="0"/>
              <a:t>Qui l’a </a:t>
            </a:r>
            <a:r>
              <a:rPr lang="fr-FR" b="1" u="sng" dirty="0" smtClean="0"/>
              <a:t>réalisée</a:t>
            </a:r>
            <a:r>
              <a:rPr lang="fr-FR" b="1" u="sng" dirty="0" smtClean="0"/>
              <a:t>?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 smtClean="0"/>
              <a:t>La statue de la liberté a été construite par le sculpteur Auguste Bartholdi aidé par l’ingénieur Gustave Eiffel.</a:t>
            </a:r>
            <a:endParaRPr lang="fr-FR" sz="28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115616" y="2816280"/>
            <a:ext cx="6624736" cy="3709064"/>
            <a:chOff x="1115616" y="3036264"/>
            <a:chExt cx="6624736" cy="37090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072062"/>
              <a:ext cx="2754089" cy="36732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036264"/>
              <a:ext cx="2880320" cy="37090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726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4624"/>
            <a:ext cx="9144000" cy="1224136"/>
          </a:xfrm>
        </p:spPr>
        <p:txBody>
          <a:bodyPr>
            <a:noAutofit/>
          </a:bodyPr>
          <a:lstStyle/>
          <a:p>
            <a:r>
              <a:rPr lang="fr-FR" b="1" u="sng" dirty="0" smtClean="0"/>
              <a:t>Comment-a-t-elle été construite?</a:t>
            </a:r>
            <a:endParaRPr lang="fr-FR" b="1" u="sng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1124744"/>
            <a:ext cx="878497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En France :</a:t>
            </a:r>
          </a:p>
          <a:p>
            <a:pPr marL="457200" indent="-457200">
              <a:buFontTx/>
              <a:buChar char="-"/>
            </a:pPr>
            <a:r>
              <a:rPr lang="fr-FR" sz="2800" dirty="0" smtClean="0"/>
              <a:t>Auguste Bartholdi s’occupait à couler le plâtre destinée à recevoir un revêtement de cuivre</a:t>
            </a:r>
          </a:p>
          <a:p>
            <a:pPr marL="457200" indent="-457200">
              <a:buFontTx/>
              <a:buChar char="-"/>
            </a:pPr>
            <a:r>
              <a:rPr lang="fr-FR" sz="2800" dirty="0"/>
              <a:t>G</a:t>
            </a:r>
            <a:r>
              <a:rPr lang="fr-FR" sz="2800" dirty="0" smtClean="0"/>
              <a:t>ustave Eiffel réalisait la structure métallique interne,</a:t>
            </a:r>
          </a:p>
          <a:p>
            <a:endParaRPr lang="fr-FR" sz="1500" dirty="0"/>
          </a:p>
          <a:p>
            <a:r>
              <a:rPr lang="fr-FR" sz="2800" b="1" u="sng" dirty="0" smtClean="0"/>
              <a:t>Aux Etats-Unis </a:t>
            </a:r>
            <a:r>
              <a:rPr lang="fr-FR" sz="2800" dirty="0" smtClean="0"/>
              <a:t>: les Américains construisaient le piédestal sur Liberty Island</a:t>
            </a:r>
            <a:endParaRPr lang="fr-FR" sz="2800" dirty="0"/>
          </a:p>
        </p:txBody>
      </p:sp>
      <p:grpSp>
        <p:nvGrpSpPr>
          <p:cNvPr id="3" name="Groupe 2"/>
          <p:cNvGrpSpPr/>
          <p:nvPr/>
        </p:nvGrpSpPr>
        <p:grpSpPr>
          <a:xfrm>
            <a:off x="323528" y="3933056"/>
            <a:ext cx="8446728" cy="2808312"/>
            <a:chOff x="323528" y="3717032"/>
            <a:chExt cx="8446728" cy="2808312"/>
          </a:xfrm>
        </p:grpSpPr>
        <p:pic>
          <p:nvPicPr>
            <p:cNvPr id="2050" name="Picture 2" descr="https://static.nationalgeographic.fr/files/styles/image_3200/public/gettyimages-515347280.jpg?w=1900&amp;h=147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980733"/>
              <a:ext cx="3182893" cy="24726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Légende : le socle de la Statue de la Liberté est-il construit en pierre de  Cassis ? | Made in Marseil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077072"/>
              <a:ext cx="3334160" cy="24005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1884 - La Statue de la Liberté et la rue de Chazelles - Paris Unplugge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2" t="9302" r="11922"/>
            <a:stretch/>
          </p:blipFill>
          <p:spPr bwMode="auto">
            <a:xfrm>
              <a:off x="3592438" y="3717032"/>
              <a:ext cx="1771650" cy="28083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3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b="1" u="sng" dirty="0" smtClean="0"/>
              <a:t>Son voyage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La statue fut transportée par bateau sur la frégate Isère depuis la France en 350 morceaux répartis dans 214 caisses.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Il fallut 4 mois pour                                              l’assembler</a:t>
            </a:r>
            <a:endParaRPr lang="fr-FR" sz="2800" dirty="0"/>
          </a:p>
        </p:txBody>
      </p:sp>
      <p:pic>
        <p:nvPicPr>
          <p:cNvPr id="4098" name="Picture 2" descr="Il était une fois « Isère »... - Bretagne Transamer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4104456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fr-FR" b="1" u="sng" dirty="0" smtClean="0"/>
              <a:t>Court-métrage</a:t>
            </a:r>
            <a:endParaRPr lang="fr-FR" b="1" u="sng" dirty="0"/>
          </a:p>
        </p:txBody>
      </p:sp>
      <p:pic>
        <p:nvPicPr>
          <p:cNvPr id="3" name="La Statue de la Liberté, naissance d'un symbo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24" y="1268760"/>
            <a:ext cx="8600956" cy="48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0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445</Words>
  <Application>Microsoft Office PowerPoint</Application>
  <PresentationFormat>Affichage à l'écran (4:3)</PresentationFormat>
  <Paragraphs>67</Paragraphs>
  <Slides>12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5" baseType="lpstr">
      <vt:lpstr>Arial</vt:lpstr>
      <vt:lpstr>Calibri</vt:lpstr>
      <vt:lpstr>Thème Office</vt:lpstr>
      <vt:lpstr>Présentation PowerPoint</vt:lpstr>
      <vt:lpstr>Présentation PowerPoint</vt:lpstr>
      <vt:lpstr>Sa carte d’identité</vt:lpstr>
      <vt:lpstr>Où se trouve-t-elle?</vt:lpstr>
      <vt:lpstr>Que symbolise-t-elle?</vt:lpstr>
      <vt:lpstr>Qui l’a réalisée?</vt:lpstr>
      <vt:lpstr>Comment-a-t-elle été construite?</vt:lpstr>
      <vt:lpstr>Son voyage</vt:lpstr>
      <vt:lpstr>Court-métrage</vt:lpstr>
      <vt:lpstr>Les dates à retenir</vt:lpstr>
      <vt:lpstr>Quizz</vt:lpstr>
      <vt:lpstr>Merci de votre attention !!  Mathias et Arthur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statue de la  liberté</dc:title>
  <dc:creator>Vladimir HOSPITAL</dc:creator>
  <cp:lastModifiedBy>MENIGOZ Aline</cp:lastModifiedBy>
  <cp:revision>43</cp:revision>
  <dcterms:created xsi:type="dcterms:W3CDTF">2023-02-03T16:23:20Z</dcterms:created>
  <dcterms:modified xsi:type="dcterms:W3CDTF">2023-02-22T12:17:59Z</dcterms:modified>
</cp:coreProperties>
</file>