
<file path=[Content_Types].xml><?xml version="1.0" encoding="utf-8"?>
<Types xmlns="http://schemas.openxmlformats.org/package/2006/content-types">
  <Default Extension="jpeg" ContentType="image/jpeg"/>
  <Default Extension="mid" ContentType="audio/mid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7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048" autoAdjust="0"/>
  </p:normalViewPr>
  <p:slideViewPr>
    <p:cSldViewPr snapToGrid="0">
      <p:cViewPr varScale="1">
        <p:scale>
          <a:sx n="44" d="100"/>
          <a:sy n="44" d="100"/>
        </p:scale>
        <p:origin x="130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C93F6-9759-4F17-B78D-A42B9395CE4B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C1394-3D05-4A79-B3C3-4C8AB8BFD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6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C1394-3D05-4A79-B3C3-4C8AB8BFDC3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18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A6380-E550-8D12-3322-02790F6A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A94A5D-DAC0-3C6B-D9B4-FCCE98C2B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E2C6AC-4DFF-2495-90BC-DF0CC0C6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04DBA0-EFE7-AE31-1342-C6F45E90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E186D9-7AE3-51C2-E921-23E5FC52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81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DA1FE-0919-67C1-EEF4-094385C0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91DB82-74B4-6741-C862-6EF65025C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3B6F0A-1BD4-D570-5BE7-B487B193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3C729-22DC-251C-5015-FC613B6C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06550E-4C85-515B-11F1-5E61BE17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8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518C13-83F5-1909-1FCE-8DA39CB5C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15BA88-715C-5CE3-5A30-153F18716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CEA817-AF1D-7F84-B9B6-F2FCFEC5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B52129-B379-C4CF-4E07-57D26442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289B0-1E33-32A5-F6F7-91EE185A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51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42909-1D11-1CE1-C1AF-52CF021B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773FF-4CE7-A6DC-5C93-612C7279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FBC4F-394F-4DB0-845A-D4B04130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80EAC4-A689-4065-7D03-2A09129E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7B9EB8-FA37-64AC-6392-B9904552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B1DD1-94C1-20F6-DA5C-1CEE2C35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CCEF09-00E1-410D-A291-24EB70EB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087AB-FEE1-C018-F113-FE40225F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4D1560-4DF7-94C8-F2E7-64BBAF74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D7B688-C9D3-4E86-08E0-B27088A6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C3109-742C-6156-D1E8-CA3C3235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44934-CD65-3012-ABC1-544CF43F1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1D30C1-AE2B-04F7-1521-717FF5C23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B056A3-4571-C47C-9AE6-8F665661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08DFB1-DC03-729B-AA9E-D1DAAF85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3036F6-523D-BC99-DF9C-4D031257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06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388C0-85E1-4349-AF22-821A1257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2089CB-B8E6-38B3-C8D3-44185AB1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A4B2E7-7169-639C-9D21-CFE0810A8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F579DB-1DA7-D51E-DBF0-554428CF2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EDC03C-4DD0-F645-4429-EDA643748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BF8258-6F2C-8816-E88F-30582D60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F413FC-BE17-E837-3C9D-D73BE47D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B50EBE-0A36-CCC7-8293-C6C814EA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37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7BB9A-B9C1-8E2B-BDFA-D0114967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0BB577-65DE-E50F-B249-8EA3FF82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46190E-4924-51B7-62AF-0FABE6AB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513F8F-15E8-A0B0-79F7-BB161C3D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71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E23249-18BD-200C-CEB6-B07D6030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9A1CAD-C6CA-3DAC-28C6-E23F5629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C2C48B-8BE4-31A6-967A-880116A8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45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0547B-2668-948A-81AA-F73F22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1A96C-C3ED-D256-ED35-232182FDD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8684A7-5602-51C6-3C71-872B98E01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027D94-AEB4-E00D-FE80-F0F7564C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A92A55-96A0-F7B6-E2AC-73EC6FC7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42A90E-5263-65E8-5DC3-E9684848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8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A8BA58-864D-64A1-8B11-AC626755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CBF1AC-814D-AE2C-9E86-F33C2E936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4E9CBB-845C-9720-B611-6D5B7CF8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F68B59-B67A-D553-3791-AC6A1196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28C5C3-26DB-BF9D-6CA4-87CF8428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753AC0-0D6F-6D02-F1F3-999282E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74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510F6F-37D4-852D-BE89-3F647623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97D342-22E6-D566-8D9C-6366F6902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B86B01-E784-9AD5-EEEB-0E833FAAB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9AE1D-9041-4098-9D52-4199FE3E9965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716DA9-D630-26E0-24F7-13236B394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0C29D-DCED-A19B-D9AB-CD5799242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CE4A4-E47F-492A-BB72-DEA4D3EE2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6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10" Type="http://schemas.openxmlformats.org/officeDocument/2006/relationships/audio" Target="../media/audio2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1321E-EE7F-7801-AA04-B1AC1EDFE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395" y="1041400"/>
            <a:ext cx="4572000" cy="2387600"/>
          </a:xfrm>
        </p:spPr>
        <p:txBody>
          <a:bodyPr/>
          <a:lstStyle/>
          <a:p>
            <a:r>
              <a:rPr lang="fr-FR" dirty="0"/>
              <a:t>L’école aux USA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3B37FE-5543-EC23-EC94-8BBFFFD1B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2" y="3846967"/>
            <a:ext cx="3630386" cy="1655762"/>
          </a:xfrm>
        </p:spPr>
        <p:txBody>
          <a:bodyPr/>
          <a:lstStyle/>
          <a:p>
            <a:r>
              <a:rPr lang="fr-FR" dirty="0"/>
              <a:t>Par FATOU et LOUISE</a:t>
            </a:r>
          </a:p>
        </p:txBody>
      </p:sp>
      <p:pic>
        <p:nvPicPr>
          <p:cNvPr id="1026" name="Picture 2" descr="Dessins du drapeau américain : dessin Kawaii du drapeau américain">
            <a:extLst>
              <a:ext uri="{FF2B5EF4-FFF2-40B4-BE49-F238E27FC236}">
                <a16:creationId xmlns:a16="http://schemas.microsoft.com/office/drawing/2014/main" id="{FE2E6BF9-9C97-22DB-4980-5AFB9A17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432"/>
            <a:ext cx="6655504" cy="746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954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283542-AA9F-4C50-387D-2043A49508A6}"/>
              </a:ext>
            </a:extLst>
          </p:cNvPr>
          <p:cNvSpPr/>
          <p:nvPr/>
        </p:nvSpPr>
        <p:spPr>
          <a:xfrm>
            <a:off x="3493827" y="230188"/>
            <a:ext cx="5472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SOMMAIRE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D93D0-1AF7-AB55-EC01-C05FDBFF6F18}"/>
              </a:ext>
            </a:extLst>
          </p:cNvPr>
          <p:cNvSpPr/>
          <p:nvPr/>
        </p:nvSpPr>
        <p:spPr>
          <a:xfrm>
            <a:off x="1280225" y="1556098"/>
            <a:ext cx="60087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</a:t>
            </a:r>
            <a:r>
              <a:rPr lang="fr-F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 peu de géographie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0EB47-2986-C60C-8EDD-D716F4A0AB9E}"/>
              </a:ext>
            </a:extLst>
          </p:cNvPr>
          <p:cNvSpPr/>
          <p:nvPr/>
        </p:nvSpPr>
        <p:spPr>
          <a:xfrm>
            <a:off x="1152499" y="2515907"/>
            <a:ext cx="8965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fr-F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Les classes en France et aux USA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FA210-F58B-C84F-4C29-E7DFC2CBDBB2}"/>
              </a:ext>
            </a:extLst>
          </p:cNvPr>
          <p:cNvSpPr/>
          <p:nvPr/>
        </p:nvSpPr>
        <p:spPr>
          <a:xfrm>
            <a:off x="800997" y="3429000"/>
            <a:ext cx="105675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Un emploi du temps un peu différent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119C7-90D3-86C9-2EFD-CC02BF7A2D70}"/>
              </a:ext>
            </a:extLst>
          </p:cNvPr>
          <p:cNvSpPr/>
          <p:nvPr/>
        </p:nvSpPr>
        <p:spPr>
          <a:xfrm>
            <a:off x="994603" y="4499802"/>
            <a:ext cx="8654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Une journée selon BETTY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QUIZZ</a:t>
            </a:r>
          </a:p>
        </p:txBody>
      </p:sp>
    </p:spTree>
    <p:extLst>
      <p:ext uri="{BB962C8B-B14F-4D97-AF65-F5344CB8AC3E}">
        <p14:creationId xmlns:p14="http://schemas.microsoft.com/office/powerpoint/2010/main" val="203943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CCA5D713-0F88-F45E-E894-12DE7863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2" y="515005"/>
            <a:ext cx="8797547" cy="5370787"/>
          </a:xfrm>
          <a:prstGeom prst="rect">
            <a:avLst/>
          </a:prstGeom>
        </p:spPr>
      </p:pic>
      <p:pic>
        <p:nvPicPr>
          <p:cNvPr id="5" name="Image 4" descr="Une image contenant croquis, carte&#10;&#10;Description générée automatiquement">
            <a:extLst>
              <a:ext uri="{FF2B5EF4-FFF2-40B4-BE49-F238E27FC236}">
                <a16:creationId xmlns:a16="http://schemas.microsoft.com/office/drawing/2014/main" id="{F14F8EB3-DECE-8C02-D387-8E7A43FDD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18" y="4306163"/>
            <a:ext cx="2266211" cy="2317632"/>
          </a:xfrm>
          <a:prstGeom prst="rect">
            <a:avLst/>
          </a:prstGeom>
        </p:spPr>
      </p:pic>
      <p:sp>
        <p:nvSpPr>
          <p:cNvPr id="2" name="ZoneTexte 1" descr="50 Etats&#10;&#10;&#10;">
            <a:extLst>
              <a:ext uri="{FF2B5EF4-FFF2-40B4-BE49-F238E27FC236}">
                <a16:creationId xmlns:a16="http://schemas.microsoft.com/office/drawing/2014/main" id="{85EE9603-C7B2-B9D7-12C7-FBD085161E48}"/>
              </a:ext>
            </a:extLst>
          </p:cNvPr>
          <p:cNvSpPr txBox="1"/>
          <p:nvPr/>
        </p:nvSpPr>
        <p:spPr>
          <a:xfrm>
            <a:off x="9621670" y="594430"/>
            <a:ext cx="2266211" cy="1754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50 Etats</a:t>
            </a:r>
          </a:p>
          <a:p>
            <a:r>
              <a:rPr lang="fr-FR" dirty="0"/>
              <a:t>Superficie :</a:t>
            </a:r>
          </a:p>
          <a:p>
            <a:r>
              <a:rPr lang="fr-FR" dirty="0"/>
              <a:t>9,867 millions km²</a:t>
            </a:r>
          </a:p>
          <a:p>
            <a:r>
              <a:rPr lang="fr-FR" dirty="0"/>
              <a:t>Habitants :</a:t>
            </a:r>
          </a:p>
          <a:p>
            <a:r>
              <a:rPr lang="fr-FR" dirty="0"/>
              <a:t>347,275  millions</a:t>
            </a:r>
          </a:p>
          <a:p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224388F-5CA4-4344-CB90-0EB6B89BCDC9}"/>
              </a:ext>
            </a:extLst>
          </p:cNvPr>
          <p:cNvSpPr/>
          <p:nvPr/>
        </p:nvSpPr>
        <p:spPr>
          <a:xfrm rot="10800000">
            <a:off x="9621670" y="2046629"/>
            <a:ext cx="641445" cy="2488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 descr="50 Etats&#10;&#10;&#10;">
            <a:extLst>
              <a:ext uri="{FF2B5EF4-FFF2-40B4-BE49-F238E27FC236}">
                <a16:creationId xmlns:a16="http://schemas.microsoft.com/office/drawing/2014/main" id="{2FF3230C-C5C2-05E5-A233-A0F0D185F146}"/>
              </a:ext>
            </a:extLst>
          </p:cNvPr>
          <p:cNvSpPr txBox="1"/>
          <p:nvPr/>
        </p:nvSpPr>
        <p:spPr>
          <a:xfrm>
            <a:off x="9621670" y="2551837"/>
            <a:ext cx="2266211" cy="1754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 Etat</a:t>
            </a:r>
          </a:p>
          <a:p>
            <a:r>
              <a:rPr lang="fr-FR" dirty="0"/>
              <a:t>Superficie :</a:t>
            </a:r>
          </a:p>
          <a:p>
            <a:r>
              <a:rPr lang="fr-FR" dirty="0"/>
              <a:t>632 702 km²</a:t>
            </a:r>
          </a:p>
          <a:p>
            <a:r>
              <a:rPr lang="fr-FR" dirty="0"/>
              <a:t>Habitants :</a:t>
            </a:r>
          </a:p>
          <a:p>
            <a:r>
              <a:rPr lang="fr-FR" dirty="0"/>
              <a:t>68 millions</a:t>
            </a:r>
          </a:p>
          <a:p>
            <a:endParaRPr lang="fr-FR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93764BD-BFBA-8B0F-DBB7-2F1082B98A0C}"/>
              </a:ext>
            </a:extLst>
          </p:cNvPr>
          <p:cNvSpPr/>
          <p:nvPr/>
        </p:nvSpPr>
        <p:spPr>
          <a:xfrm rot="5400000">
            <a:off x="10963993" y="3670436"/>
            <a:ext cx="641445" cy="24887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8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menu, Police&#10;&#10;Description générée automatiquement">
            <a:extLst>
              <a:ext uri="{FF2B5EF4-FFF2-40B4-BE49-F238E27FC236}">
                <a16:creationId xmlns:a16="http://schemas.microsoft.com/office/drawing/2014/main" id="{B1D6F6A9-3943-0E32-8D68-54E86FBD0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21" y="437732"/>
            <a:ext cx="7582958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fenêtre, bâtiment&#10;&#10;Description générée automatiquement">
            <a:extLst>
              <a:ext uri="{FF2B5EF4-FFF2-40B4-BE49-F238E27FC236}">
                <a16:creationId xmlns:a16="http://schemas.microsoft.com/office/drawing/2014/main" id="{A1FBD17F-C07B-2466-B05E-71164A59E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4" y="2329543"/>
            <a:ext cx="5984643" cy="4158343"/>
          </a:xfrm>
          <a:prstGeom prst="rect">
            <a:avLst/>
          </a:prstGeom>
        </p:spPr>
      </p:pic>
      <p:pic>
        <p:nvPicPr>
          <p:cNvPr id="5" name="Image 4" descr="Une image contenant compétition sportive, sport, équipement sportif, personne&#10;&#10;Description générée automatiquement">
            <a:extLst>
              <a:ext uri="{FF2B5EF4-FFF2-40B4-BE49-F238E27FC236}">
                <a16:creationId xmlns:a16="http://schemas.microsoft.com/office/drawing/2014/main" id="{A60995AF-7289-73C8-34D8-18776E813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43" y="4226398"/>
            <a:ext cx="4239217" cy="2432028"/>
          </a:xfrm>
          <a:prstGeom prst="rect">
            <a:avLst/>
          </a:prstGeom>
        </p:spPr>
      </p:pic>
      <p:pic>
        <p:nvPicPr>
          <p:cNvPr id="7" name="Image 6" descr="Une image contenant plein air, transport, bus, Véhicule terrestre&#10;&#10;Description générée automatiquement">
            <a:extLst>
              <a:ext uri="{FF2B5EF4-FFF2-40B4-BE49-F238E27FC236}">
                <a16:creationId xmlns:a16="http://schemas.microsoft.com/office/drawing/2014/main" id="{79C9FA61-D8AC-C589-9D5D-5A3A373B9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42" y="852716"/>
            <a:ext cx="4239217" cy="3229426"/>
          </a:xfrm>
          <a:prstGeom prst="rect">
            <a:avLst/>
          </a:prstGeom>
        </p:spPr>
      </p:pic>
      <p:pic>
        <p:nvPicPr>
          <p:cNvPr id="4" name="2_Star_Spangled_Banner">
            <a:hlinkClick r:id="" action="ppaction://media"/>
            <a:extLst>
              <a:ext uri="{FF2B5EF4-FFF2-40B4-BE49-F238E27FC236}">
                <a16:creationId xmlns:a16="http://schemas.microsoft.com/office/drawing/2014/main" id="{9B0049A6-59F8-79C9-534F-BD76418FE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06475" y="547916"/>
            <a:ext cx="609600" cy="609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1B5C4E0-B2D0-D3D9-BCD4-63DE6D7A8474}"/>
              </a:ext>
            </a:extLst>
          </p:cNvPr>
          <p:cNvSpPr txBox="1"/>
          <p:nvPr/>
        </p:nvSpPr>
        <p:spPr>
          <a:xfrm>
            <a:off x="0" y="1406213"/>
            <a:ext cx="706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matins les écoliers américains écoutent ou récitent le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serment d’allégeance au drapeau</a:t>
            </a:r>
          </a:p>
          <a:p>
            <a:endParaRPr lang="fr-FR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3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5" name="camera.wav"/>
          </p:stSnd>
        </p:sndAc>
      </p:transition>
    </mc:Choice>
    <mc:Fallback xmlns="">
      <p:transition spd="slow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85474C-D8BC-EAF7-B5D7-F76C953EACC7}"/>
              </a:ext>
            </a:extLst>
          </p:cNvPr>
          <p:cNvSpPr txBox="1"/>
          <p:nvPr/>
        </p:nvSpPr>
        <p:spPr>
          <a:xfrm>
            <a:off x="5544404" y="1632887"/>
            <a:ext cx="60937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i="0" dirty="0">
                <a:solidFill>
                  <a:srgbClr val="00365F"/>
                </a:solidFill>
                <a:effectLst/>
                <a:latin typeface="circular-book"/>
              </a:rPr>
              <a:t>1. Une nouvelle journée commence</a:t>
            </a:r>
            <a:endParaRPr lang="fr-FR" b="0" i="0" dirty="0">
              <a:solidFill>
                <a:srgbClr val="00365F"/>
              </a:solidFill>
              <a:effectLst/>
              <a:latin typeface="circular-book"/>
            </a:endParaRPr>
          </a:p>
          <a:p>
            <a:pPr algn="just"/>
            <a:r>
              <a:rPr lang="fr-FR" b="0" i="0" dirty="0">
                <a:solidFill>
                  <a:srgbClr val="00365F"/>
                </a:solidFill>
                <a:effectLst/>
                <a:latin typeface="circular-book"/>
              </a:rPr>
              <a:t>Après un bon breakfast à l’américaine – pancakes, œufs et bacon au </a:t>
            </a:r>
            <a:r>
              <a:rPr lang="fr-FR" i="0" dirty="0">
                <a:solidFill>
                  <a:srgbClr val="00365F"/>
                </a:solidFill>
                <a:effectLst/>
                <a:latin typeface="circular-book"/>
              </a:rPr>
              <a:t>menu – tu grimpes dans le célèbre </a:t>
            </a:r>
            <a:r>
              <a:rPr lang="fr-FR" i="0" dirty="0" err="1">
                <a:solidFill>
                  <a:srgbClr val="00365F"/>
                </a:solidFill>
                <a:effectLst/>
                <a:latin typeface="circular-book"/>
              </a:rPr>
              <a:t>school</a:t>
            </a:r>
            <a:r>
              <a:rPr lang="fr-FR" i="0" dirty="0">
                <a:solidFill>
                  <a:srgbClr val="00365F"/>
                </a:solidFill>
                <a:effectLst/>
                <a:latin typeface="circular-book"/>
              </a:rPr>
              <a:t> bus jaune avec ta lunch box dans le sac à dos.</a:t>
            </a:r>
          </a:p>
          <a:p>
            <a:pPr algn="just"/>
            <a:endParaRPr lang="fr-FR" b="0" i="0" dirty="0">
              <a:solidFill>
                <a:srgbClr val="00365F"/>
              </a:solidFill>
              <a:effectLst/>
              <a:latin typeface="circular-book"/>
            </a:endParaRPr>
          </a:p>
        </p:txBody>
      </p:sp>
      <p:pic>
        <p:nvPicPr>
          <p:cNvPr id="5" name="Image 4" descr="Une image contenant dessin humoristique, clipart, illustration, Dessin animé&#10;&#10;Description générée automatiquement">
            <a:extLst>
              <a:ext uri="{FF2B5EF4-FFF2-40B4-BE49-F238E27FC236}">
                <a16:creationId xmlns:a16="http://schemas.microsoft.com/office/drawing/2014/main" id="{183C491C-7DB1-65BF-61C6-43BE1353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9" y="1036160"/>
            <a:ext cx="3214938" cy="4989107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671B571B-B497-3409-EB6F-DE89556A9172}"/>
              </a:ext>
            </a:extLst>
          </p:cNvPr>
          <p:cNvSpPr/>
          <p:nvPr/>
        </p:nvSpPr>
        <p:spPr>
          <a:xfrm>
            <a:off x="2533934" y="154085"/>
            <a:ext cx="3562066" cy="1569492"/>
          </a:xfrm>
          <a:prstGeom prst="wedgeEllipseCallout">
            <a:avLst>
              <a:gd name="adj1" fmla="val -44205"/>
              <a:gd name="adj2" fmla="val 711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Hello </a:t>
            </a:r>
            <a:r>
              <a:rPr lang="fr-FR" dirty="0" err="1">
                <a:solidFill>
                  <a:schemeClr val="accent1"/>
                </a:solidFill>
              </a:rPr>
              <a:t>my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name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is</a:t>
            </a:r>
            <a:r>
              <a:rPr lang="fr-FR" dirty="0">
                <a:solidFill>
                  <a:schemeClr val="accent1"/>
                </a:solidFill>
              </a:rPr>
              <a:t> BETTY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ECEC80-55EF-A0DD-310B-EAB1B161931B}"/>
              </a:ext>
            </a:extLst>
          </p:cNvPr>
          <p:cNvSpPr txBox="1"/>
          <p:nvPr/>
        </p:nvSpPr>
        <p:spPr>
          <a:xfrm>
            <a:off x="4314967" y="2995784"/>
            <a:ext cx="6093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0" dirty="0">
                <a:solidFill>
                  <a:srgbClr val="00365F"/>
                </a:solidFill>
                <a:effectLst/>
                <a:latin typeface="circular-book"/>
              </a:rPr>
              <a:t>2. Une école…différente</a:t>
            </a:r>
            <a:endParaRPr lang="fr-FR" b="0" i="0" dirty="0">
              <a:solidFill>
                <a:srgbClr val="00365F"/>
              </a:solidFill>
              <a:effectLst/>
              <a:latin typeface="circular-book"/>
            </a:endParaRPr>
          </a:p>
          <a:p>
            <a:pPr algn="just"/>
            <a:r>
              <a:rPr lang="fr-FR" b="0" i="0" dirty="0">
                <a:solidFill>
                  <a:srgbClr val="00365F"/>
                </a:solidFill>
                <a:effectLst/>
                <a:latin typeface="circular-book"/>
              </a:rPr>
              <a:t>Tu arrives dans un univers de casiers colorés, de couloirs animés et d’infrastructures sportives impressionnantes. Tu suis des matières inédites comme la photographie, le </a:t>
            </a:r>
            <a:r>
              <a:rPr lang="fr-FR" dirty="0">
                <a:solidFill>
                  <a:srgbClr val="00365F"/>
                </a:solidFill>
                <a:latin typeface="circular-book"/>
              </a:rPr>
              <a:t>bricolage, la cuisine ou le </a:t>
            </a:r>
            <a:r>
              <a:rPr lang="fr-FR" b="0" i="0" dirty="0">
                <a:solidFill>
                  <a:srgbClr val="00365F"/>
                </a:solidFill>
                <a:effectLst/>
                <a:latin typeface="circular-book"/>
              </a:rPr>
              <a:t>théâtre en plus des matières traditionnelles. Chaque jour t’apporte son lot de </a:t>
            </a:r>
            <a:r>
              <a:rPr lang="fr-FR" i="0" dirty="0">
                <a:solidFill>
                  <a:srgbClr val="00365F"/>
                </a:solidFill>
                <a:effectLst/>
                <a:latin typeface="circular-book"/>
              </a:rPr>
              <a:t>découvertes et d’expériences nouvelles.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087C5F-9DA4-BB31-0BE0-9C94BC5FBD30}"/>
              </a:ext>
            </a:extLst>
          </p:cNvPr>
          <p:cNvSpPr txBox="1"/>
          <p:nvPr/>
        </p:nvSpPr>
        <p:spPr>
          <a:xfrm>
            <a:off x="5544404" y="4949589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0" dirty="0">
                <a:solidFill>
                  <a:srgbClr val="00365F"/>
                </a:solidFill>
                <a:effectLst/>
                <a:latin typeface="circular-book"/>
              </a:rPr>
              <a:t>3. Place aux activités extrascolaires</a:t>
            </a:r>
            <a:endParaRPr lang="fr-FR" b="0" i="0" dirty="0">
              <a:solidFill>
                <a:srgbClr val="00365F"/>
              </a:solidFill>
              <a:effectLst/>
              <a:latin typeface="circular-book"/>
            </a:endParaRPr>
          </a:p>
          <a:p>
            <a:pPr algn="just"/>
            <a:r>
              <a:rPr lang="fr-FR" b="0" i="0" dirty="0">
                <a:solidFill>
                  <a:srgbClr val="00365F"/>
                </a:solidFill>
                <a:effectLst/>
                <a:latin typeface="circular-book"/>
              </a:rPr>
              <a:t>Les cours se terminent tôt, vers 14h. Ensuite, place au sport, aux clubs et aux activités artistiques. C’est l’occasion parfaite pour essayer quelque chose de nouveau et se faire plein </a:t>
            </a:r>
            <a:r>
              <a:rPr lang="fr-FR" dirty="0">
                <a:solidFill>
                  <a:srgbClr val="00365F"/>
                </a:solidFill>
                <a:latin typeface="circular-book"/>
              </a:rPr>
              <a:t>de </a:t>
            </a:r>
            <a:r>
              <a:rPr lang="fr-FR" dirty="0" err="1">
                <a:solidFill>
                  <a:srgbClr val="00365F"/>
                </a:solidFill>
                <a:latin typeface="circular-book"/>
              </a:rPr>
              <a:t>friends</a:t>
            </a:r>
            <a:r>
              <a:rPr lang="fr-FR" dirty="0">
                <a:solidFill>
                  <a:srgbClr val="00365F"/>
                </a:solidFill>
                <a:latin typeface="circular-book"/>
              </a:rPr>
              <a:t>!</a:t>
            </a:r>
            <a:endParaRPr lang="fr-FR" b="0" i="0" dirty="0">
              <a:solidFill>
                <a:srgbClr val="00365F"/>
              </a:solidFill>
              <a:effectLst/>
              <a:latin typeface="circular-book"/>
            </a:endParaRPr>
          </a:p>
          <a:p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611B4F-716F-D05B-504B-1423CC44E1E6}"/>
              </a:ext>
            </a:extLst>
          </p:cNvPr>
          <p:cNvSpPr txBox="1"/>
          <p:nvPr/>
        </p:nvSpPr>
        <p:spPr>
          <a:xfrm>
            <a:off x="668740" y="777922"/>
            <a:ext cx="887104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QUIZZ:</a:t>
            </a:r>
          </a:p>
          <a:p>
            <a:endParaRPr lang="fr-FR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d’états il y a aux Etats-Unis?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quelle couleur sont les bus scolaires américains?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sont les couleurs du drapeau des Etats-Unis?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appelle-t-on le Collège aux Etats-Unis?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activité extra-scolaire aimeriez-vous pratiquer l’après-midi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777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end images vectorielles, The end vecteurs libres de ...">
            <a:extLst>
              <a:ext uri="{FF2B5EF4-FFF2-40B4-BE49-F238E27FC236}">
                <a16:creationId xmlns:a16="http://schemas.microsoft.com/office/drawing/2014/main" id="{ACE3EDD4-6FED-90F3-F5DA-C357E9C4EE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143" y="203579"/>
            <a:ext cx="6537278" cy="65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 descr="Une image contenant cercle, Graphique, logo, Police&#10;&#10;Description générée automatiquement">
            <a:extLst>
              <a:ext uri="{FF2B5EF4-FFF2-40B4-BE49-F238E27FC236}">
                <a16:creationId xmlns:a16="http://schemas.microsoft.com/office/drawing/2014/main" id="{3C332E22-ABAE-23F5-C46E-F3B0BE8A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03579"/>
            <a:ext cx="11341290" cy="65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  <p:sndAc>
          <p:stSnd>
            <p:snd r:embed="rId2" name="drumroll.wav"/>
          </p:stSnd>
        </p:sndAc>
      </p:transition>
    </mc:Choice>
    <mc:Fallback xmlns="">
      <p:transition spd="slow">
        <p:circle/>
        <p:sndAc>
          <p:stSnd>
            <p:snd r:embed="rId4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260</Words>
  <Application>Microsoft Office PowerPoint</Application>
  <PresentationFormat>Grand écran</PresentationFormat>
  <Paragraphs>46</Paragraphs>
  <Slides>8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circular-book</vt:lpstr>
      <vt:lpstr>Thème Office</vt:lpstr>
      <vt:lpstr>L’école aux USA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</dc:creator>
  <cp:lastModifiedBy>h</cp:lastModifiedBy>
  <cp:revision>10</cp:revision>
  <dcterms:created xsi:type="dcterms:W3CDTF">2026-01-20T17:18:31Z</dcterms:created>
  <dcterms:modified xsi:type="dcterms:W3CDTF">2026-02-11T20:16:42Z</dcterms:modified>
</cp:coreProperties>
</file>