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5" r:id="rId7"/>
    <p:sldId id="260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leyha" initials="z" lastIdx="2" clrIdx="0">
    <p:extLst>
      <p:ext uri="{19B8F6BF-5375-455C-9EA6-DF929625EA0E}">
        <p15:presenceInfo xmlns:p15="http://schemas.microsoft.com/office/powerpoint/2012/main" userId="zuley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0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90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251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50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731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44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87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58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9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49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51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0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54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34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6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85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2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0BF413-5B2E-40CA-8779-09AC42B18C8E}" type="datetimeFigureOut">
              <a:rPr lang="fr-FR" smtClean="0"/>
              <a:t>10/02/2023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37FD48-D74A-4F9F-97A8-84B86490C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411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Grande-Bretagne" TargetMode="External"/><Relationship Id="rId3" Type="http://schemas.openxmlformats.org/officeDocument/2006/relationships/hyperlink" Target="https://www.google.com/search?rlz=1C1CHBF_frFR729FR729&amp;sxsrf=AJOqlzWjlIcn4b3Q27akTL3tFhAvYPTz0w:1674754666945&amp;q=%C3%A9cosse+animal+embl%C3%A9matique+du+pays&amp;stick=H4sIAAAAAAAAAOPgE-LQz9U3MCs0LNIyzk620s_JT04syczP0y_Njk_OzysuySwpTc0rAbJL80qKKq3ywLKJOQqJeZm5iTmLWFUOr0zOLy5OhQoopOYm5RxemQtUVliaqpBSqlCQWFkMAJfYK8toAAAA&amp;sa=X&amp;ved=2ahUKEwjPgYmo4-X8AhV_UaQEHZH7AUAQ6BMoAHoECGgQAg" TargetMode="External"/><Relationship Id="rId7" Type="http://schemas.openxmlformats.org/officeDocument/2006/relationships/hyperlink" Target="https://fr.vikidia.org/wiki/%C3%8Ele" TargetMode="External"/><Relationship Id="rId2" Type="http://schemas.openxmlformats.org/officeDocument/2006/relationships/hyperlink" Target="https://www.google.com/search?rlz=1C1CHBF_frFR729FR729&amp;sxsrf=AJOqlzWjlIcn4b3Q27akTL3tFhAvYPTz0w:1674754666945&amp;q=%C3%A9cosse+capitale&amp;stick=H4sIAAAAAAAAAOPgE-LQz9U3MCs0LNKSyU620s_JT04syczP00_OL80rKaq0Sk4syCxJzFnEKnB4ZXJ-cXGqAlQkFQDyv-fbPQAAAA&amp;sa=X&amp;ved=2ahUKEwjPgYmo4-X8AhV_UaQEHZH7AUAQ6BMoAHoECGsQA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.vikidia.org/wiki/Anglais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www.google.com/search?rlz=1C1CHBF_frFR729FR729&amp;sxsrf=AJOqlzWjlIcn4b3Q27akTL3tFhAvYPTz0w:1674754666945&amp;q=%C3%A9cosse+langues+officielles&amp;stick=H4sIAAAAAAAAAOPgE-LQz9U3MCs0LNKSzU620s_JT04syczP00_OL80rKaq0yknMSy9NTE9dxCp9eGVyfnFxqgJYKLVYIT8tLTM5MzUnJ7UYANpqjXtJAAAA&amp;sa=X&amp;ved=2ahUKEwjPgYmo4-X8AhV_UaQEHZH7AUAQ6BMoAHoECGQQAg" TargetMode="External"/><Relationship Id="rId10" Type="http://schemas.openxmlformats.org/officeDocument/2006/relationships/hyperlink" Target="https://fr.vikidia.org/wiki/Europe" TargetMode="External"/><Relationship Id="rId4" Type="http://schemas.openxmlformats.org/officeDocument/2006/relationships/hyperlink" Target="https://www.google.com/search?rlz=1C1CHBF_frFR729FR729&amp;sxsrf=AJOqlzWjlIcn4b3Q27akTL3tFhAvYPTz0w:1674754666945&amp;q=%C3%A9cosse+population&amp;stick=H4sIAAAAAAAAAOPgE-LQz9U3MCs0LNIyS0m20s9JTU9MroxPTixKscrJT04syczPiy8uAdLFJZnJiTnxRanpIKGC_ILSHLDsIlahwyuT84uLUxUQggDmoH2RWQAAAA&amp;sa=X&amp;ved=2ahUKEwjPgYmo4-X8AhV_UaQEHZH7AUAQ6BMoAHoECGYQAg" TargetMode="External"/><Relationship Id="rId9" Type="http://schemas.openxmlformats.org/officeDocument/2006/relationships/hyperlink" Target="https://fr.vikidia.org/wiki/Royaume-Un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94ED29-3336-8AA9-094D-81566A687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12" y="2349305"/>
            <a:ext cx="4743157" cy="284589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B5E7B7-BAF1-C3D8-01DB-0A8746B7F279}"/>
              </a:ext>
            </a:extLst>
          </p:cNvPr>
          <p:cNvSpPr txBox="1"/>
          <p:nvPr/>
        </p:nvSpPr>
        <p:spPr>
          <a:xfrm>
            <a:off x="3207434" y="28136"/>
            <a:ext cx="6752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800" dirty="0">
                <a:latin typeface="Bahnschrift" panose="020B0502040204020203" pitchFamily="34" charset="0"/>
              </a:rPr>
              <a:t>L’ECOSSE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9E35A4-1EF2-2BC1-A5DC-1892871F2B47}"/>
              </a:ext>
            </a:extLst>
          </p:cNvPr>
          <p:cNvSpPr txBox="1"/>
          <p:nvPr/>
        </p:nvSpPr>
        <p:spPr>
          <a:xfrm>
            <a:off x="323557" y="1241078"/>
            <a:ext cx="62601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Sommaire:</a:t>
            </a:r>
          </a:p>
          <a:p>
            <a:r>
              <a:rPr lang="fr-FR" sz="3200" b="1" dirty="0"/>
              <a:t>-La carte d’identité</a:t>
            </a:r>
          </a:p>
          <a:p>
            <a:r>
              <a:rPr lang="fr-FR" sz="3200" b="1" dirty="0"/>
              <a:t>-L’histoire</a:t>
            </a:r>
          </a:p>
          <a:p>
            <a:r>
              <a:rPr lang="fr-FR" sz="3200" b="1" dirty="0"/>
              <a:t>-La géographie</a:t>
            </a:r>
          </a:p>
          <a:p>
            <a:r>
              <a:rPr lang="fr-FR" sz="3200" b="1" dirty="0"/>
              <a:t>-Politique et économie </a:t>
            </a:r>
          </a:p>
          <a:p>
            <a:r>
              <a:rPr lang="fr-FR" sz="3200" b="1" dirty="0"/>
              <a:t>-Les écossais célèbres</a:t>
            </a:r>
          </a:p>
          <a:p>
            <a:r>
              <a:rPr lang="fr-FR" sz="3200" b="1" dirty="0"/>
              <a:t>-Les croyances et légendes</a:t>
            </a:r>
          </a:p>
          <a:p>
            <a:r>
              <a:rPr lang="fr-FR" sz="3200" b="1" dirty="0"/>
              <a:t>-Les habitudes vestimentaires, gastronomiques</a:t>
            </a:r>
          </a:p>
          <a:p>
            <a:r>
              <a:rPr lang="fr-FR" sz="3200" b="1" dirty="0"/>
              <a:t>-Le sport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4E3663-651B-1238-04D5-67C7EDC9A4AE}"/>
              </a:ext>
            </a:extLst>
          </p:cNvPr>
          <p:cNvSpPr txBox="1"/>
          <p:nvPr/>
        </p:nvSpPr>
        <p:spPr>
          <a:xfrm>
            <a:off x="7805225" y="6150114"/>
            <a:ext cx="4309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Defne ASLAN et Louise LANGLOIS</a:t>
            </a:r>
          </a:p>
          <a:p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0949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F0AE62-008D-9A09-5C37-2E80D36912FC}"/>
              </a:ext>
            </a:extLst>
          </p:cNvPr>
          <p:cNvSpPr txBox="1"/>
          <p:nvPr/>
        </p:nvSpPr>
        <p:spPr>
          <a:xfrm>
            <a:off x="3868616" y="76562"/>
            <a:ext cx="7540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LES SPORTS</a:t>
            </a:r>
          </a:p>
          <a:p>
            <a:endParaRPr lang="fr-FR" sz="40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9A29988-0B89-3F2B-9F8D-7CCE0BF73FA1}"/>
              </a:ext>
            </a:extLst>
          </p:cNvPr>
          <p:cNvSpPr txBox="1"/>
          <p:nvPr/>
        </p:nvSpPr>
        <p:spPr>
          <a:xfrm>
            <a:off x="4562474" y="1748838"/>
            <a:ext cx="2043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dirty="0">
                <a:effectLst/>
                <a:latin typeface="Arial" panose="020B0604020202020204" pitchFamily="34" charset="0"/>
              </a:rPr>
              <a:t>Rugby</a:t>
            </a:r>
            <a:endParaRPr lang="fr-FR" sz="2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225BD0-17AD-863D-574A-A1C92B9A9152}"/>
              </a:ext>
            </a:extLst>
          </p:cNvPr>
          <p:cNvSpPr txBox="1"/>
          <p:nvPr/>
        </p:nvSpPr>
        <p:spPr>
          <a:xfrm>
            <a:off x="3911111" y="4104689"/>
            <a:ext cx="22874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dirty="0">
                <a:effectLst/>
                <a:latin typeface="Arial" panose="020B0604020202020204" pitchFamily="34" charset="0"/>
              </a:rPr>
              <a:t>Curling: faire glisser sur la glace une pierre</a:t>
            </a:r>
            <a:endParaRPr lang="fr-FR" sz="2800" b="1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D3642D2-463D-AF4D-09F1-A16425C1908E}"/>
              </a:ext>
            </a:extLst>
          </p:cNvPr>
          <p:cNvSpPr txBox="1"/>
          <p:nvPr/>
        </p:nvSpPr>
        <p:spPr>
          <a:xfrm>
            <a:off x="9569755" y="2436780"/>
            <a:ext cx="22060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dirty="0">
                <a:effectLst/>
                <a:latin typeface="Arial" panose="020B0604020202020204" pitchFamily="34" charset="0"/>
              </a:rPr>
              <a:t>Le golf: inventé en Ecosse</a:t>
            </a:r>
            <a:endParaRPr lang="fr-FR" sz="2800" b="1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0FE0D85-0741-C338-E324-4E75DDF5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6" y="4104689"/>
            <a:ext cx="28575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AA3B1E7-E368-B8D0-6825-789913842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96" y="1400001"/>
            <a:ext cx="3657643" cy="23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C832BC9-B340-7FE6-1607-F13BC813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136" y="1830307"/>
            <a:ext cx="1905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F0AE62-008D-9A09-5C37-2E80D36912FC}"/>
              </a:ext>
            </a:extLst>
          </p:cNvPr>
          <p:cNvSpPr txBox="1"/>
          <p:nvPr/>
        </p:nvSpPr>
        <p:spPr>
          <a:xfrm>
            <a:off x="3938954" y="281353"/>
            <a:ext cx="530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LA CARTE D’IDENTITE</a:t>
            </a:r>
          </a:p>
          <a:p>
            <a:endParaRPr lang="fr-FR" sz="40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DD4DC3-A752-73D7-CA8C-A5AD8222CCD2}"/>
              </a:ext>
            </a:extLst>
          </p:cNvPr>
          <p:cNvSpPr txBox="1"/>
          <p:nvPr/>
        </p:nvSpPr>
        <p:spPr>
          <a:xfrm>
            <a:off x="397412" y="3596624"/>
            <a:ext cx="72835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Capitale</a:t>
            </a:r>
            <a:r>
              <a:rPr lang="fr-F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: Edimbourg</a:t>
            </a:r>
          </a:p>
          <a:p>
            <a:pPr algn="l"/>
            <a:r>
              <a:rPr lang="fr-FR" sz="240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Animal emblématique du pays</a:t>
            </a:r>
            <a:r>
              <a:rPr lang="fr-F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: Licorne</a:t>
            </a:r>
          </a:p>
          <a:p>
            <a:pPr algn="l"/>
            <a:r>
              <a:rPr lang="fr-FR" sz="2400" i="0" u="sng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Monnaie</a:t>
            </a:r>
            <a:r>
              <a:rPr lang="fr-F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: Livre sterling</a:t>
            </a:r>
          </a:p>
          <a:p>
            <a:pPr algn="l"/>
            <a:r>
              <a:rPr lang="fr-FR" sz="240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Population</a:t>
            </a:r>
            <a:r>
              <a:rPr lang="fr-F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: 5,454 millions (2019) </a:t>
            </a:r>
          </a:p>
          <a:p>
            <a:pPr algn="l"/>
            <a:r>
              <a:rPr lang="fr-FR" sz="240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Langues officielles</a:t>
            </a:r>
            <a:r>
              <a:rPr lang="fr-F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: </a:t>
            </a:r>
          </a:p>
          <a:p>
            <a:pPr algn="l"/>
            <a:r>
              <a:rPr lang="fr-F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Gaélique écossais, Scots, Anglais, </a:t>
            </a:r>
            <a:r>
              <a:rPr lang="fr-FR" sz="24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Doric</a:t>
            </a:r>
            <a:r>
              <a:rPr lang="fr-F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2C92F97-F380-0BC6-EE05-DC0CC139C8E8}"/>
              </a:ext>
            </a:extLst>
          </p:cNvPr>
          <p:cNvSpPr txBox="1"/>
          <p:nvPr/>
        </p:nvSpPr>
        <p:spPr>
          <a:xfrm>
            <a:off x="397412" y="1322385"/>
            <a:ext cx="59550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i="0" dirty="0">
                <a:effectLst/>
                <a:latin typeface="Arial" panose="020B0604020202020204" pitchFamily="34" charset="0"/>
              </a:rPr>
              <a:t>L'Écosse (en </a:t>
            </a: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6" tooltip="Angla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anglais</a:t>
            </a:r>
            <a:r>
              <a:rPr lang="fr-FR" sz="2400" i="0" dirty="0">
                <a:effectLst/>
                <a:latin typeface="Arial" panose="020B0604020202020204" pitchFamily="34" charset="0"/>
              </a:rPr>
              <a:t> : </a:t>
            </a:r>
            <a:r>
              <a:rPr lang="fr-FR" sz="2400" i="1" dirty="0">
                <a:effectLst/>
                <a:latin typeface="Arial" panose="020B0604020202020204" pitchFamily="34" charset="0"/>
              </a:rPr>
              <a:t>Scotland</a:t>
            </a:r>
            <a:r>
              <a:rPr lang="fr-FR" sz="2400" i="0" dirty="0">
                <a:effectLst/>
                <a:latin typeface="Arial" panose="020B0604020202020204" pitchFamily="34" charset="0"/>
              </a:rPr>
              <a:t>, en gaélique écossais : </a:t>
            </a:r>
            <a:r>
              <a:rPr lang="fr-FR" sz="2400" i="1" dirty="0">
                <a:effectLst/>
                <a:latin typeface="Arial" panose="020B0604020202020204" pitchFamily="34" charset="0"/>
              </a:rPr>
              <a:t>Alba</a:t>
            </a:r>
            <a:r>
              <a:rPr lang="fr-FR" sz="2400" i="0" dirty="0">
                <a:effectLst/>
                <a:latin typeface="Arial" panose="020B0604020202020204" pitchFamily="34" charset="0"/>
              </a:rPr>
              <a:t>) est l'une des trois parties de l'</a:t>
            </a: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7" tooltip="Î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île</a:t>
            </a:r>
            <a:r>
              <a:rPr lang="fr-FR" sz="2400" i="0" dirty="0">
                <a:effectLst/>
                <a:latin typeface="Arial" panose="020B0604020202020204" pitchFamily="34" charset="0"/>
              </a:rPr>
              <a:t> de </a:t>
            </a: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8" tooltip="Grande-Bretag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Grande-Bretagne</a:t>
            </a:r>
            <a:r>
              <a:rPr lang="fr-FR" sz="2400" i="0" dirty="0">
                <a:effectLst/>
                <a:latin typeface="Arial" panose="020B0604020202020204" pitchFamily="34" charset="0"/>
              </a:rPr>
              <a:t> et une des quatre nations du </a:t>
            </a: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9" tooltip="Royaume-Un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Royaume-Uni</a:t>
            </a:r>
            <a:r>
              <a:rPr lang="fr-FR" sz="2400" i="0" dirty="0">
                <a:effectLst/>
                <a:latin typeface="Arial" panose="020B0604020202020204" pitchFamily="34" charset="0"/>
              </a:rPr>
              <a:t>, située en </a:t>
            </a:r>
            <a:r>
              <a:rPr lang="fr-FR" sz="2400" i="0" u="none" strike="noStrike" dirty="0">
                <a:effectLst/>
                <a:latin typeface="Arial" panose="020B0604020202020204" pitchFamily="34" charset="0"/>
                <a:hlinkClick r:id="rId10" tooltip="Euro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</a:t>
            </a:r>
            <a:r>
              <a:rPr lang="fr-FR" sz="2400" i="0" dirty="0"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026" name="Picture 2" descr="Situation de l'Écosse au sein du Royaume-Uni et de l'Europe.">
            <a:extLst>
              <a:ext uri="{FF2B5EF4-FFF2-40B4-BE49-F238E27FC236}">
                <a16:creationId xmlns:a16="http://schemas.microsoft.com/office/drawing/2014/main" id="{B6701145-1631-E443-9959-344727AFF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714" y="1046559"/>
            <a:ext cx="4311748" cy="36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F0AE62-008D-9A09-5C37-2E80D36912FC}"/>
              </a:ext>
            </a:extLst>
          </p:cNvPr>
          <p:cNvSpPr txBox="1"/>
          <p:nvPr/>
        </p:nvSpPr>
        <p:spPr>
          <a:xfrm>
            <a:off x="3938954" y="281353"/>
            <a:ext cx="5303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L’HISTOIRE</a:t>
            </a:r>
          </a:p>
          <a:p>
            <a:endParaRPr lang="fr-FR" sz="4000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6DD4DC3-A752-73D7-CA8C-A5AD8222CCD2}"/>
              </a:ext>
            </a:extLst>
          </p:cNvPr>
          <p:cNvSpPr txBox="1"/>
          <p:nvPr/>
        </p:nvSpPr>
        <p:spPr>
          <a:xfrm>
            <a:off x="384523" y="943072"/>
            <a:ext cx="885795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800" b="0" i="0" dirty="0">
                <a:effectLst/>
                <a:latin typeface="Trebuchet MS" panose="020B0603020202020204" pitchFamily="34" charset="0"/>
              </a:rPr>
              <a:t>-Territoire habité par des hommes préhistoriques (village néolithique de Skara </a:t>
            </a:r>
            <a:r>
              <a:rPr lang="fr-FR" sz="2800" b="0" i="0" dirty="0" err="1">
                <a:effectLst/>
                <a:latin typeface="Trebuchet MS" panose="020B0603020202020204" pitchFamily="34" charset="0"/>
              </a:rPr>
              <a:t>Brae</a:t>
            </a:r>
            <a:r>
              <a:rPr lang="fr-FR" sz="2800" b="0" i="0" dirty="0">
                <a:effectLst/>
                <a:latin typeface="Trebuchet MS" panose="020B0603020202020204" pitchFamily="34" charset="0"/>
              </a:rPr>
              <a:t>)</a:t>
            </a:r>
          </a:p>
          <a:p>
            <a:pPr algn="l"/>
            <a:r>
              <a:rPr lang="fr-FR" sz="2800" dirty="0">
                <a:latin typeface="Trebuchet MS" panose="020B0603020202020204" pitchFamily="34" charset="0"/>
              </a:rPr>
              <a:t>-A partir de l’an 43 av JC, les romains l’envahissent et y restent 5 siècles</a:t>
            </a:r>
          </a:p>
          <a:p>
            <a:pPr algn="l"/>
            <a:r>
              <a:rPr lang="fr-FR" sz="2800" i="0" dirty="0">
                <a:effectLst/>
              </a:rPr>
              <a:t>-Invasion de différents peuples: Irlandais, Anglo-saxons , Vikings</a:t>
            </a:r>
          </a:p>
          <a:p>
            <a:pPr algn="l"/>
            <a:r>
              <a:rPr lang="fr-FR" sz="2800" dirty="0"/>
              <a:t>-1707 le traité de l’Acte d’Union réunit les royaumes  d’Ecosse et d’Angleterre</a:t>
            </a:r>
            <a:endParaRPr lang="fr-FR" sz="2800" i="0" dirty="0">
              <a:effectLst/>
            </a:endParaRPr>
          </a:p>
          <a:p>
            <a:pPr algn="l"/>
            <a:endParaRPr lang="fr-FR" sz="2800" i="0" dirty="0">
              <a:effectLst/>
            </a:endParaRPr>
          </a:p>
          <a:p>
            <a:pPr algn="l"/>
            <a:r>
              <a:rPr lang="fr-FR" sz="2800" i="0" dirty="0">
                <a:effectLst/>
              </a:rPr>
              <a:t>Le drapeau représente la Croix de Saint André (apparue dans le ciel bleu lors d’une bataille)</a:t>
            </a:r>
          </a:p>
          <a:p>
            <a:pPr algn="l"/>
            <a:endParaRPr lang="fr-FR" sz="2800" i="0" dirty="0">
              <a:effectLst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1F4227-E3EC-4CCE-6B48-65CF42B02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4" r="44452" b="4369"/>
          <a:stretch/>
        </p:blipFill>
        <p:spPr>
          <a:xfrm>
            <a:off x="9396040" y="1364566"/>
            <a:ext cx="2557031" cy="289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Écosse Royaume-Uni carte anglais">
            <a:extLst>
              <a:ext uri="{FF2B5EF4-FFF2-40B4-BE49-F238E27FC236}">
                <a16:creationId xmlns:a16="http://schemas.microsoft.com/office/drawing/2014/main" id="{8CD43DC6-7CDC-E4DA-1132-CD5B0DF3C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3" r="21438"/>
          <a:stretch/>
        </p:blipFill>
        <p:spPr bwMode="auto">
          <a:xfrm>
            <a:off x="6672778" y="1140021"/>
            <a:ext cx="5439507" cy="52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1F4CA8C-AC59-AFCF-7002-3B8CF3B1F2C8}"/>
              </a:ext>
            </a:extLst>
          </p:cNvPr>
          <p:cNvSpPr txBox="1"/>
          <p:nvPr/>
        </p:nvSpPr>
        <p:spPr>
          <a:xfrm>
            <a:off x="1631852" y="140678"/>
            <a:ext cx="4464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LA GEOGRAPHIE</a:t>
            </a:r>
          </a:p>
          <a:p>
            <a:endParaRPr lang="fr-FR" sz="40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1C2E22-33EA-D118-1194-B0E5A35277C5}"/>
              </a:ext>
            </a:extLst>
          </p:cNvPr>
          <p:cNvSpPr txBox="1"/>
          <p:nvPr/>
        </p:nvSpPr>
        <p:spPr>
          <a:xfrm>
            <a:off x="79715" y="1492790"/>
            <a:ext cx="70104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-Entouré par la mer du Nord et l’océan Atlantique</a:t>
            </a:r>
          </a:p>
          <a:p>
            <a:pPr algn="l"/>
            <a:endParaRPr lang="fr-FR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-L’Angleterre est sa seule frontière terrestre</a:t>
            </a: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-Superficie de 78 772 km2</a:t>
            </a: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-Densité de population de 65 habitants/km2</a:t>
            </a: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-800 îles dont les Shetlands, Orcades,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Hebrides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3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1F4CA8C-AC59-AFCF-7002-3B8CF3B1F2C8}"/>
              </a:ext>
            </a:extLst>
          </p:cNvPr>
          <p:cNvSpPr txBox="1"/>
          <p:nvPr/>
        </p:nvSpPr>
        <p:spPr>
          <a:xfrm>
            <a:off x="1631852" y="140678"/>
            <a:ext cx="4464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LA GEOGRAPHIE</a:t>
            </a:r>
          </a:p>
          <a:p>
            <a:endParaRPr lang="fr-FR" sz="40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1C2E22-33EA-D118-1194-B0E5A35277C5}"/>
              </a:ext>
            </a:extLst>
          </p:cNvPr>
          <p:cNvSpPr txBox="1"/>
          <p:nvPr/>
        </p:nvSpPr>
        <p:spPr>
          <a:xfrm>
            <a:off x="33744" y="760796"/>
            <a:ext cx="885795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Relief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-Les Highlands (Nord) sont des montagnes anciennes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-Les lochs sont des lacs d’eau douce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-Les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lowlands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(sud) sont des plaines</a:t>
            </a: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 océanique 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(température douce, beaucoup de pluie,)</a:t>
            </a: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4D08B7-4B33-6080-85DB-0394670A0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774" y="344781"/>
            <a:ext cx="4012578" cy="576352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3AF4663-48EF-96F5-BA8D-A7CECA3D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18" y="1647806"/>
            <a:ext cx="1188256" cy="206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A4043E6-6D1F-E91D-81E2-C6C761025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243" y="4867477"/>
            <a:ext cx="2146026" cy="166729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C98011-ED13-E7D8-DC3D-976938CCB79E}"/>
              </a:ext>
            </a:extLst>
          </p:cNvPr>
          <p:cNvSpPr txBox="1"/>
          <p:nvPr/>
        </p:nvSpPr>
        <p:spPr>
          <a:xfrm>
            <a:off x="33744" y="3429000"/>
            <a:ext cx="53682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Faune et flore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-Les phoques et grands dauphins peuplent les côtes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-Il y a des espèces d’oiseau endémique (qui n’existe que dans cette zone)… le bec-croisé, le balbuzard….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-Présence partout de mousses, de fougères</a:t>
            </a:r>
          </a:p>
        </p:txBody>
      </p:sp>
    </p:spTree>
    <p:extLst>
      <p:ext uri="{BB962C8B-B14F-4D97-AF65-F5344CB8AC3E}">
        <p14:creationId xmlns:p14="http://schemas.microsoft.com/office/powerpoint/2010/main" val="249087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1F4CA8C-AC59-AFCF-7002-3B8CF3B1F2C8}"/>
              </a:ext>
            </a:extLst>
          </p:cNvPr>
          <p:cNvSpPr txBox="1"/>
          <p:nvPr/>
        </p:nvSpPr>
        <p:spPr>
          <a:xfrm>
            <a:off x="1631851" y="140678"/>
            <a:ext cx="7259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POLITIQUE ET ECONOMIE</a:t>
            </a:r>
          </a:p>
          <a:p>
            <a:endParaRPr lang="fr-FR" sz="40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D1C2E22-33EA-D118-1194-B0E5A35277C5}"/>
              </a:ext>
            </a:extLst>
          </p:cNvPr>
          <p:cNvSpPr txBox="1"/>
          <p:nvPr/>
        </p:nvSpPr>
        <p:spPr>
          <a:xfrm>
            <a:off x="315098" y="1464117"/>
            <a:ext cx="982770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Même monnaie que le Royaume-Uni (Livre Sterling) mais L’Ecosse imprime ses propres billets.</a:t>
            </a: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Activités économiques: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-élevage de moutons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-céréales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-tourisme</a:t>
            </a: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-gaz naturel et pétrole dans la Mer du Nord</a:t>
            </a: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b="0" i="0" dirty="0">
                <a:effectLst/>
                <a:latin typeface="Arial" panose="020B0604020202020204" pitchFamily="34" charset="0"/>
              </a:rPr>
              <a:t>L'Écosse est sous l'autorité </a:t>
            </a:r>
          </a:p>
          <a:p>
            <a:pPr algn="l"/>
            <a:r>
              <a:rPr lang="fr-FR" sz="2400" dirty="0">
                <a:latin typeface="Arial" panose="020B0604020202020204" pitchFamily="34" charset="0"/>
              </a:rPr>
              <a:t>-</a:t>
            </a:r>
            <a:r>
              <a:rPr lang="fr-FR" sz="2400" b="0" i="0" dirty="0">
                <a:effectLst/>
                <a:latin typeface="Arial" panose="020B0604020202020204" pitchFamily="34" charset="0"/>
              </a:rPr>
              <a:t>du roi Charles III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-et des premiers ministres du Royaume-Uni et de l’Ecosse</a:t>
            </a: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BE4FF1-2639-FEEA-10F0-83B956188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442" y="2139495"/>
            <a:ext cx="2381250" cy="32194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D2DD443-A340-8743-49F9-3976D85AC695}"/>
              </a:ext>
            </a:extLst>
          </p:cNvPr>
          <p:cNvSpPr txBox="1"/>
          <p:nvPr/>
        </p:nvSpPr>
        <p:spPr>
          <a:xfrm>
            <a:off x="10348692" y="2302180"/>
            <a:ext cx="1322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chardon: symbole de l’Ecosse</a:t>
            </a:r>
          </a:p>
        </p:txBody>
      </p:sp>
    </p:spTree>
    <p:extLst>
      <p:ext uri="{BB962C8B-B14F-4D97-AF65-F5344CB8AC3E}">
        <p14:creationId xmlns:p14="http://schemas.microsoft.com/office/powerpoint/2010/main" val="38933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F0AE62-008D-9A09-5C37-2E80D36912FC}"/>
              </a:ext>
            </a:extLst>
          </p:cNvPr>
          <p:cNvSpPr txBox="1"/>
          <p:nvPr/>
        </p:nvSpPr>
        <p:spPr>
          <a:xfrm>
            <a:off x="3263705" y="281353"/>
            <a:ext cx="6555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LES ECOSSAIS CELEBRES</a:t>
            </a:r>
          </a:p>
          <a:p>
            <a:endParaRPr lang="fr-FR" sz="40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F27860D-C353-7F06-F4AE-3124E4667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560" y="1233470"/>
            <a:ext cx="6013279" cy="25055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3C84332-77AD-9F8C-9387-D257DC3A345D}"/>
              </a:ext>
            </a:extLst>
          </p:cNvPr>
          <p:cNvSpPr txBox="1"/>
          <p:nvPr/>
        </p:nvSpPr>
        <p:spPr>
          <a:xfrm>
            <a:off x="904" y="4180619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Alexander Graham Bell: </a:t>
            </a:r>
          </a:p>
          <a:p>
            <a:pPr algn="ctr"/>
            <a:r>
              <a:rPr lang="fr-FR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inventeur du téléphone</a:t>
            </a:r>
          </a:p>
        </p:txBody>
      </p:sp>
      <p:pic>
        <p:nvPicPr>
          <p:cNvPr id="4098" name="Picture 2" descr="Alexander Graham Bell">
            <a:extLst>
              <a:ext uri="{FF2B5EF4-FFF2-40B4-BE49-F238E27FC236}">
                <a16:creationId xmlns:a16="http://schemas.microsoft.com/office/drawing/2014/main" id="{DE19FBD4-26AA-4DF4-1C3B-68E8A65C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58" y="900323"/>
            <a:ext cx="23812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Monstre du loch Ness">
            <a:extLst>
              <a:ext uri="{FF2B5EF4-FFF2-40B4-BE49-F238E27FC236}">
                <a16:creationId xmlns:a16="http://schemas.microsoft.com/office/drawing/2014/main" id="{1F837F21-38DB-4B3A-EBFA-984C28B81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29" y="4009061"/>
            <a:ext cx="2043626" cy="272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9FFDCAF-A954-4B90-07F6-C0286674ED2E}"/>
              </a:ext>
            </a:extLst>
          </p:cNvPr>
          <p:cNvSpPr txBox="1"/>
          <p:nvPr/>
        </p:nvSpPr>
        <p:spPr>
          <a:xfrm>
            <a:off x="5711377" y="5820106"/>
            <a:ext cx="3762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Monstre du Loch Ness (</a:t>
            </a:r>
            <a:r>
              <a:rPr lang="fr-FR" b="1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Nessie</a:t>
            </a:r>
            <a:r>
              <a:rPr lang="fr-FR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pPr algn="ctr"/>
            <a:r>
              <a:rPr lang="fr-FR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créature imaginaire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22482C-7AC3-5BC1-8498-72782A601489}"/>
              </a:ext>
            </a:extLst>
          </p:cNvPr>
          <p:cNvSpPr txBox="1"/>
          <p:nvPr/>
        </p:nvSpPr>
        <p:spPr>
          <a:xfrm>
            <a:off x="6541477" y="3739003"/>
            <a:ext cx="4299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Robbie Coltrane, acteur connu pour son rôle d’Hagrid dans Harry Potter</a:t>
            </a:r>
          </a:p>
        </p:txBody>
      </p:sp>
    </p:spTree>
    <p:extLst>
      <p:ext uri="{BB962C8B-B14F-4D97-AF65-F5344CB8AC3E}">
        <p14:creationId xmlns:p14="http://schemas.microsoft.com/office/powerpoint/2010/main" val="20413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F0AE62-008D-9A09-5C37-2E80D36912FC}"/>
              </a:ext>
            </a:extLst>
          </p:cNvPr>
          <p:cNvSpPr txBox="1"/>
          <p:nvPr/>
        </p:nvSpPr>
        <p:spPr>
          <a:xfrm>
            <a:off x="1308295" y="222970"/>
            <a:ext cx="11985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LES CROYANCES, LEGENDES ET CHATEAUX</a:t>
            </a:r>
          </a:p>
          <a:p>
            <a:endParaRPr lang="fr-FR" sz="40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C84332-77AD-9F8C-9387-D257DC3A345D}"/>
              </a:ext>
            </a:extLst>
          </p:cNvPr>
          <p:cNvSpPr txBox="1"/>
          <p:nvPr/>
        </p:nvSpPr>
        <p:spPr>
          <a:xfrm>
            <a:off x="250873" y="4373358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Hogmanay</a:t>
            </a:r>
            <a:r>
              <a:rPr lang="fr-FR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réveillon écossais</a:t>
            </a:r>
          </a:p>
          <a:p>
            <a:pPr algn="ctr"/>
            <a:r>
              <a:rPr lang="fr-FR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correspond au nouvel an en France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2E9F6D3-60B3-1628-E45F-B2B5077D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608" y="1161204"/>
            <a:ext cx="3825824" cy="282918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8AF3C5-6CE9-CD7F-02BA-5B0F8514DB01}"/>
              </a:ext>
            </a:extLst>
          </p:cNvPr>
          <p:cNvSpPr txBox="1"/>
          <p:nvPr/>
        </p:nvSpPr>
        <p:spPr>
          <a:xfrm>
            <a:off x="9013432" y="1667287"/>
            <a:ext cx="2128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Mythe de Kelpie: créature mi-cheval  mi femme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4F3DFF1-CEE0-5692-8536-91A63D416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561" y="4201889"/>
            <a:ext cx="5143500" cy="17145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58E3A71-1889-26E2-2A0A-A518982AF43A}"/>
              </a:ext>
            </a:extLst>
          </p:cNvPr>
          <p:cNvSpPr txBox="1"/>
          <p:nvPr/>
        </p:nvSpPr>
        <p:spPr>
          <a:xfrm>
            <a:off x="5160790" y="5943227"/>
            <a:ext cx="491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Château du XIII siècle: </a:t>
            </a:r>
            <a:r>
              <a:rPr lang="fr-FR" b="1" i="0" dirty="0" err="1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Eilean</a:t>
            </a:r>
            <a:r>
              <a:rPr lang="fr-FR" b="1" i="0" dirty="0">
                <a:solidFill>
                  <a:schemeClr val="tx1">
                    <a:lumMod val="9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Donan Castle</a:t>
            </a:r>
          </a:p>
        </p:txBody>
      </p:sp>
      <p:pic>
        <p:nvPicPr>
          <p:cNvPr id="1026" name="Picture 2" descr="FÊTES : Réveillon en Écosse et happy Hogmanay !">
            <a:extLst>
              <a:ext uri="{FF2B5EF4-FFF2-40B4-BE49-F238E27FC236}">
                <a16:creationId xmlns:a16="http://schemas.microsoft.com/office/drawing/2014/main" id="{170C1A90-2E04-4EFA-E1D2-9688A17AF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17" y="1695995"/>
            <a:ext cx="3825825" cy="25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4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4F0AE62-008D-9A09-5C37-2E80D36912FC}"/>
              </a:ext>
            </a:extLst>
          </p:cNvPr>
          <p:cNvSpPr txBox="1"/>
          <p:nvPr/>
        </p:nvSpPr>
        <p:spPr>
          <a:xfrm>
            <a:off x="2384503" y="219090"/>
            <a:ext cx="9180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/>
              <a:t>LES HABITUDES VESTIMENTAIRES ET GASTRONOMIQUES</a:t>
            </a:r>
          </a:p>
          <a:p>
            <a:pPr algn="r"/>
            <a:endParaRPr lang="fr-FR" sz="4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2ACB75-81EE-75CC-E8D4-305AA3DB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08" y="1119698"/>
            <a:ext cx="2287465" cy="55153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9A29988-0B89-3F2B-9F8D-7CCE0BF73FA1}"/>
              </a:ext>
            </a:extLst>
          </p:cNvPr>
          <p:cNvSpPr txBox="1"/>
          <p:nvPr/>
        </p:nvSpPr>
        <p:spPr>
          <a:xfrm>
            <a:off x="3011511" y="1319540"/>
            <a:ext cx="20433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dirty="0">
                <a:effectLst/>
                <a:latin typeface="Arial" panose="020B0604020202020204" pitchFamily="34" charset="0"/>
              </a:rPr>
              <a:t>Kilts (jupe), tartans (étoffe de laine)</a:t>
            </a:r>
            <a:endParaRPr lang="fr-FR" sz="2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4225BD0-17AD-863D-574A-A1C92B9A9152}"/>
              </a:ext>
            </a:extLst>
          </p:cNvPr>
          <p:cNvSpPr txBox="1"/>
          <p:nvPr/>
        </p:nvSpPr>
        <p:spPr>
          <a:xfrm>
            <a:off x="3011511" y="3829109"/>
            <a:ext cx="22874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dirty="0">
                <a:effectLst/>
                <a:latin typeface="Arial" panose="020B0604020202020204" pitchFamily="34" charset="0"/>
              </a:rPr>
              <a:t>Cornemuse:</a:t>
            </a:r>
          </a:p>
          <a:p>
            <a:r>
              <a:rPr lang="fr-FR" sz="2800" b="1" dirty="0">
                <a:latin typeface="Arial" panose="020B0604020202020204" pitchFamily="34" charset="0"/>
              </a:rPr>
              <a:t>Instrument de musique</a:t>
            </a:r>
            <a:endParaRPr lang="fr-FR" sz="28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BA8036E-E315-DF79-13D0-3146F2752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567" y="1895286"/>
            <a:ext cx="2287465" cy="17102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FFDDFD4-7A1E-E2CC-57DC-56143535E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497" y="3605540"/>
            <a:ext cx="2821158" cy="188077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D3642D2-463D-AF4D-09F1-A16425C1908E}"/>
              </a:ext>
            </a:extLst>
          </p:cNvPr>
          <p:cNvSpPr txBox="1"/>
          <p:nvPr/>
        </p:nvSpPr>
        <p:spPr>
          <a:xfrm>
            <a:off x="9569755" y="2436780"/>
            <a:ext cx="22060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i="0" dirty="0">
                <a:effectLst/>
                <a:latin typeface="Arial" panose="020B0604020202020204" pitchFamily="34" charset="0"/>
              </a:rPr>
              <a:t>Les soupes et purées</a:t>
            </a:r>
            <a:endParaRPr lang="fr-FR" sz="2800" b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B1923AA-3D76-C99A-6C49-9E70DA073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1282" y="4768057"/>
            <a:ext cx="2206079" cy="16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331</TotalTime>
  <Words>477</Words>
  <Application>Microsoft Office PowerPoint</Application>
  <PresentationFormat>Grand écran</PresentationFormat>
  <Paragraphs>88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Bahnschrift</vt:lpstr>
      <vt:lpstr>Century Gothic</vt:lpstr>
      <vt:lpstr>Trebuchet MS</vt:lpstr>
      <vt:lpstr>Wingdings 3</vt:lpstr>
      <vt:lpstr>Secteur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zuleyha</dc:creator>
  <cp:lastModifiedBy>zuleyha</cp:lastModifiedBy>
  <cp:revision>14</cp:revision>
  <dcterms:created xsi:type="dcterms:W3CDTF">2023-01-26T17:25:54Z</dcterms:created>
  <dcterms:modified xsi:type="dcterms:W3CDTF">2023-02-10T06:18:59Z</dcterms:modified>
</cp:coreProperties>
</file>