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79" r:id="rId6"/>
    <p:sldId id="267" r:id="rId7"/>
    <p:sldId id="284" r:id="rId8"/>
    <p:sldId id="282" r:id="rId9"/>
    <p:sldId id="264" r:id="rId10"/>
    <p:sldId id="273" r:id="rId11"/>
    <p:sldId id="268" r:id="rId12"/>
    <p:sldId id="272" r:id="rId13"/>
    <p:sldId id="270" r:id="rId14"/>
    <p:sldId id="274" r:id="rId15"/>
    <p:sldId id="263" r:id="rId16"/>
    <p:sldId id="281" r:id="rId17"/>
    <p:sldId id="286" r:id="rId18"/>
    <p:sldId id="287" r:id="rId19"/>
    <p:sldId id="288" r:id="rId20"/>
    <p:sldId id="262" r:id="rId21"/>
    <p:sldId id="277" r:id="rId22"/>
    <p:sldId id="278" r:id="rId23"/>
    <p:sldId id="285" r:id="rId24"/>
    <p:sldId id="280" r:id="rId25"/>
  </p:sldIdLst>
  <p:sldSz cx="12192000" cy="6858000"/>
  <p:notesSz cx="6888163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34A95-EE6D-4F3E-A801-66FB226B4069}" v="88" dt="2024-04-23T17:32:2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90" autoAdjust="0"/>
  </p:normalViewPr>
  <p:slideViewPr>
    <p:cSldViewPr snapToGrid="0">
      <p:cViewPr>
        <p:scale>
          <a:sx n="90" d="100"/>
          <a:sy n="90" d="100"/>
        </p:scale>
        <p:origin x="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65B6B-D7E7-4425-85D8-AD5798CA1B2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BA1AF1D-5A9E-4365-8AA4-3246292A7B1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La carte d’identité de l’Ecosse</a:t>
          </a:r>
          <a:endParaRPr lang="en-US"/>
        </a:p>
      </dgm:t>
    </dgm:pt>
    <dgm:pt modelId="{BC46D41A-4C0D-453D-8D55-18A88B4893B5}" type="parTrans" cxnId="{35B11B5B-92C4-46BB-9833-EFE7513F3E8F}">
      <dgm:prSet/>
      <dgm:spPr/>
      <dgm:t>
        <a:bodyPr/>
        <a:lstStyle/>
        <a:p>
          <a:endParaRPr lang="en-US"/>
        </a:p>
      </dgm:t>
    </dgm:pt>
    <dgm:pt modelId="{5C50E2BD-01B8-4EA4-826C-6C78A36003BD}" type="sibTrans" cxnId="{35B11B5B-92C4-46BB-9833-EFE7513F3E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FF74E2-F645-453D-8744-89172637A32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Les traditions culturelles</a:t>
          </a:r>
          <a:endParaRPr lang="en-US" dirty="0"/>
        </a:p>
      </dgm:t>
    </dgm:pt>
    <dgm:pt modelId="{F1E029FB-EF49-4423-A789-03378DF02472}" type="parTrans" cxnId="{C35D4C71-89A7-4F9B-81C7-315E11DAAF0A}">
      <dgm:prSet/>
      <dgm:spPr/>
      <dgm:t>
        <a:bodyPr/>
        <a:lstStyle/>
        <a:p>
          <a:endParaRPr lang="en-US"/>
        </a:p>
      </dgm:t>
    </dgm:pt>
    <dgm:pt modelId="{85823868-1316-451F-BA42-258156F402C1}" type="sibTrans" cxnId="{C35D4C71-89A7-4F9B-81C7-315E11DAAF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30393E-B451-4B76-9D05-BC8B8EF772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Son histoire</a:t>
          </a:r>
        </a:p>
      </dgm:t>
    </dgm:pt>
    <dgm:pt modelId="{D16761C0-6CFC-4FD7-8B78-A01BD64659C7}" type="parTrans" cxnId="{5F7646B5-8450-4A50-B544-671433D6A1FA}">
      <dgm:prSet/>
      <dgm:spPr/>
      <dgm:t>
        <a:bodyPr/>
        <a:lstStyle/>
        <a:p>
          <a:endParaRPr lang="en-US"/>
        </a:p>
      </dgm:t>
    </dgm:pt>
    <dgm:pt modelId="{4282441B-CAA7-4E3C-A1A2-00A3CD9B5D8A}" type="sibTrans" cxnId="{5F7646B5-8450-4A50-B544-671433D6A1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67246C-D227-4EC5-AB05-6378B897D78D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La faune et la flore</a:t>
          </a:r>
          <a:endParaRPr lang="en-US" dirty="0"/>
        </a:p>
      </dgm:t>
    </dgm:pt>
    <dgm:pt modelId="{5F88A9C2-B26E-4AF2-9A0E-ACE43BE2EA25}" type="parTrans" cxnId="{D24E5777-4D77-467F-884D-A9C5104023C2}">
      <dgm:prSet/>
      <dgm:spPr/>
      <dgm:t>
        <a:bodyPr/>
        <a:lstStyle/>
        <a:p>
          <a:endParaRPr lang="en-US"/>
        </a:p>
      </dgm:t>
    </dgm:pt>
    <dgm:pt modelId="{B5D721D9-1FF4-4836-A78B-66F3FDE524C6}" type="sibTrans" cxnId="{D24E5777-4D77-467F-884D-A9C5104023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E9E2AD-5AEC-4AC9-B090-508D901674C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La capitale</a:t>
          </a:r>
          <a:endParaRPr lang="en-US" dirty="0"/>
        </a:p>
      </dgm:t>
    </dgm:pt>
    <dgm:pt modelId="{32E35848-2F18-44D1-A36E-96F38F287DBC}" type="parTrans" cxnId="{26EE9138-2A0F-4BB2-80E3-E068F19C20BB}">
      <dgm:prSet/>
      <dgm:spPr/>
      <dgm:t>
        <a:bodyPr/>
        <a:lstStyle/>
        <a:p>
          <a:endParaRPr lang="en-US"/>
        </a:p>
      </dgm:t>
    </dgm:pt>
    <dgm:pt modelId="{73E13349-AC96-49D0-8A31-16016657CBFE}" type="sibTrans" cxnId="{26EE9138-2A0F-4BB2-80E3-E068F19C20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CA13F1-5AD1-4CBC-97DC-0D3389F2404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Les monuments ecossais</a:t>
          </a:r>
          <a:endParaRPr lang="en-US"/>
        </a:p>
      </dgm:t>
    </dgm:pt>
    <dgm:pt modelId="{34402E3F-E847-43C9-BF33-B0F3EB3F9BB8}" type="parTrans" cxnId="{24BAC39D-71C0-4125-822B-CE531B11890F}">
      <dgm:prSet/>
      <dgm:spPr/>
      <dgm:t>
        <a:bodyPr/>
        <a:lstStyle/>
        <a:p>
          <a:endParaRPr lang="fr-FR"/>
        </a:p>
      </dgm:t>
    </dgm:pt>
    <dgm:pt modelId="{5E6B1F80-82BA-4C86-8B6B-E177B5D4D387}" type="sibTrans" cxnId="{24BAC39D-71C0-4125-822B-CE531B11890F}">
      <dgm:prSet/>
      <dgm:spPr/>
      <dgm:t>
        <a:bodyPr/>
        <a:lstStyle/>
        <a:p>
          <a:endParaRPr lang="fr-FR"/>
        </a:p>
      </dgm:t>
    </dgm:pt>
    <dgm:pt modelId="{4430DFA3-DF02-4A1D-B72C-B1071FE5E552}" type="pres">
      <dgm:prSet presAssocID="{0B065B6B-D7E7-4425-85D8-AD5798CA1B23}" presName="root" presStyleCnt="0">
        <dgm:presLayoutVars>
          <dgm:dir/>
          <dgm:resizeHandles val="exact"/>
        </dgm:presLayoutVars>
      </dgm:prSet>
      <dgm:spPr/>
    </dgm:pt>
    <dgm:pt modelId="{95D4BB87-3250-44E0-AABB-89DB3095CFD0}" type="pres">
      <dgm:prSet presAssocID="{0B065B6B-D7E7-4425-85D8-AD5798CA1B23}" presName="container" presStyleCnt="0">
        <dgm:presLayoutVars>
          <dgm:dir/>
          <dgm:resizeHandles val="exact"/>
        </dgm:presLayoutVars>
      </dgm:prSet>
      <dgm:spPr/>
    </dgm:pt>
    <dgm:pt modelId="{7C5BEFFF-2DB6-482C-987F-0DA9B1530F1E}" type="pres">
      <dgm:prSet presAssocID="{6BA1AF1D-5A9E-4365-8AA4-3246292A7B1A}" presName="compNode" presStyleCnt="0"/>
      <dgm:spPr/>
    </dgm:pt>
    <dgm:pt modelId="{A9CC98E2-B1D9-4332-98E9-76E828C890FC}" type="pres">
      <dgm:prSet presAssocID="{6BA1AF1D-5A9E-4365-8AA4-3246292A7B1A}" presName="iconBgRect" presStyleLbl="bgShp" presStyleIdx="0" presStyleCnt="6"/>
      <dgm:spPr/>
    </dgm:pt>
    <dgm:pt modelId="{6DAA3AB8-D868-46CC-B5CE-6F0261577C5B}" type="pres">
      <dgm:prSet presAssocID="{6BA1AF1D-5A9E-4365-8AA4-3246292A7B1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ère"/>
        </a:ext>
      </dgm:extLst>
    </dgm:pt>
    <dgm:pt modelId="{898D30DB-360A-4445-927D-E05514E408B8}" type="pres">
      <dgm:prSet presAssocID="{6BA1AF1D-5A9E-4365-8AA4-3246292A7B1A}" presName="spaceRect" presStyleCnt="0"/>
      <dgm:spPr/>
    </dgm:pt>
    <dgm:pt modelId="{29301228-0DBD-4AC7-A6AD-BCFBA30D73CD}" type="pres">
      <dgm:prSet presAssocID="{6BA1AF1D-5A9E-4365-8AA4-3246292A7B1A}" presName="textRect" presStyleLbl="revTx" presStyleIdx="0" presStyleCnt="6">
        <dgm:presLayoutVars>
          <dgm:chMax val="1"/>
          <dgm:chPref val="1"/>
        </dgm:presLayoutVars>
      </dgm:prSet>
      <dgm:spPr/>
    </dgm:pt>
    <dgm:pt modelId="{5CAC23DB-928E-42CA-A4DF-5C5DEDDC7A47}" type="pres">
      <dgm:prSet presAssocID="{5C50E2BD-01B8-4EA4-826C-6C78A36003BD}" presName="sibTrans" presStyleLbl="sibTrans2D1" presStyleIdx="0" presStyleCnt="0"/>
      <dgm:spPr/>
    </dgm:pt>
    <dgm:pt modelId="{CAD3AA39-759E-4AB4-BE68-887EE1073D2E}" type="pres">
      <dgm:prSet presAssocID="{6AFF74E2-F645-453D-8744-89172637A326}" presName="compNode" presStyleCnt="0"/>
      <dgm:spPr/>
    </dgm:pt>
    <dgm:pt modelId="{F5FFEDA5-07FB-45AE-B9D6-F1222B507090}" type="pres">
      <dgm:prSet presAssocID="{6AFF74E2-F645-453D-8744-89172637A326}" presName="iconBgRect" presStyleLbl="bgShp" presStyleIdx="1" presStyleCnt="6"/>
      <dgm:spPr/>
    </dgm:pt>
    <dgm:pt modelId="{6D710AA0-2E57-4102-BAA4-DF5E09FA1FA1}" type="pres">
      <dgm:prSet presAssocID="{6AFF74E2-F645-453D-8744-89172637A32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e avec un remplissage uni"/>
        </a:ext>
      </dgm:extLst>
    </dgm:pt>
    <dgm:pt modelId="{7F47F386-C010-4550-8F36-B754041810FD}" type="pres">
      <dgm:prSet presAssocID="{6AFF74E2-F645-453D-8744-89172637A326}" presName="spaceRect" presStyleCnt="0"/>
      <dgm:spPr/>
    </dgm:pt>
    <dgm:pt modelId="{5EC485CE-2E5B-4515-9AB7-5EBE3DC6AA61}" type="pres">
      <dgm:prSet presAssocID="{6AFF74E2-F645-453D-8744-89172637A326}" presName="textRect" presStyleLbl="revTx" presStyleIdx="1" presStyleCnt="6">
        <dgm:presLayoutVars>
          <dgm:chMax val="1"/>
          <dgm:chPref val="1"/>
        </dgm:presLayoutVars>
      </dgm:prSet>
      <dgm:spPr/>
    </dgm:pt>
    <dgm:pt modelId="{299C1406-1F33-4BC0-9C64-2AA19BF605F0}" type="pres">
      <dgm:prSet presAssocID="{85823868-1316-451F-BA42-258156F402C1}" presName="sibTrans" presStyleLbl="sibTrans2D1" presStyleIdx="0" presStyleCnt="0"/>
      <dgm:spPr/>
    </dgm:pt>
    <dgm:pt modelId="{A949B5EA-02F0-41AF-8666-F525915AF40A}" type="pres">
      <dgm:prSet presAssocID="{BF30393E-B451-4B76-9D05-BC8B8EF7721E}" presName="compNode" presStyleCnt="0"/>
      <dgm:spPr/>
    </dgm:pt>
    <dgm:pt modelId="{7EDCFE13-4043-464B-8495-F45253B4314C}" type="pres">
      <dgm:prSet presAssocID="{BF30393E-B451-4B76-9D05-BC8B8EF7721E}" presName="iconBgRect" presStyleLbl="bgShp" presStyleIdx="2" presStyleCnt="6"/>
      <dgm:spPr/>
    </dgm:pt>
    <dgm:pt modelId="{409A2226-A327-4EB5-BC82-93CECD74440B}" type="pres">
      <dgm:prSet presAssocID="{BF30393E-B451-4B76-9D05-BC8B8EF7721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ire défiler avec un remplissage uni"/>
        </a:ext>
      </dgm:extLst>
    </dgm:pt>
    <dgm:pt modelId="{8F79011E-F855-4E86-B820-1F2C69744160}" type="pres">
      <dgm:prSet presAssocID="{BF30393E-B451-4B76-9D05-BC8B8EF7721E}" presName="spaceRect" presStyleCnt="0"/>
      <dgm:spPr/>
    </dgm:pt>
    <dgm:pt modelId="{FF987561-7103-49CE-B165-2E6F7D85F5E6}" type="pres">
      <dgm:prSet presAssocID="{BF30393E-B451-4B76-9D05-BC8B8EF7721E}" presName="textRect" presStyleLbl="revTx" presStyleIdx="2" presStyleCnt="6">
        <dgm:presLayoutVars>
          <dgm:chMax val="1"/>
          <dgm:chPref val="1"/>
        </dgm:presLayoutVars>
      </dgm:prSet>
      <dgm:spPr/>
    </dgm:pt>
    <dgm:pt modelId="{AB4EAF85-7FE3-407F-909B-5DE2D93E6C99}" type="pres">
      <dgm:prSet presAssocID="{4282441B-CAA7-4E3C-A1A2-00A3CD9B5D8A}" presName="sibTrans" presStyleLbl="sibTrans2D1" presStyleIdx="0" presStyleCnt="0"/>
      <dgm:spPr/>
    </dgm:pt>
    <dgm:pt modelId="{1D583869-6E1E-4443-8F10-FCD661986112}" type="pres">
      <dgm:prSet presAssocID="{9267246C-D227-4EC5-AB05-6378B897D78D}" presName="compNode" presStyleCnt="0"/>
      <dgm:spPr/>
    </dgm:pt>
    <dgm:pt modelId="{6E6AF4EA-5C28-4926-B388-2719B8FF8E89}" type="pres">
      <dgm:prSet presAssocID="{9267246C-D227-4EC5-AB05-6378B897D78D}" presName="iconBgRect" presStyleLbl="bgShp" presStyleIdx="3" presStyleCnt="6"/>
      <dgm:spPr/>
    </dgm:pt>
    <dgm:pt modelId="{278CB3BB-6760-4B3D-B9CE-3F6CE75CF839}" type="pres">
      <dgm:prSet presAssocID="{9267246C-D227-4EC5-AB05-6378B897D78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êt tropicale avec un remplissage uni"/>
        </a:ext>
      </dgm:extLst>
    </dgm:pt>
    <dgm:pt modelId="{3F9B43DE-7E0C-4353-AADA-783253DC1E83}" type="pres">
      <dgm:prSet presAssocID="{9267246C-D227-4EC5-AB05-6378B897D78D}" presName="spaceRect" presStyleCnt="0"/>
      <dgm:spPr/>
    </dgm:pt>
    <dgm:pt modelId="{843D8A60-BAB6-4831-B0DC-F190AB664DE4}" type="pres">
      <dgm:prSet presAssocID="{9267246C-D227-4EC5-AB05-6378B897D78D}" presName="textRect" presStyleLbl="revTx" presStyleIdx="3" presStyleCnt="6">
        <dgm:presLayoutVars>
          <dgm:chMax val="1"/>
          <dgm:chPref val="1"/>
        </dgm:presLayoutVars>
      </dgm:prSet>
      <dgm:spPr/>
    </dgm:pt>
    <dgm:pt modelId="{2ED010BC-3E2C-42A8-B03A-D42B3530F145}" type="pres">
      <dgm:prSet presAssocID="{B5D721D9-1FF4-4836-A78B-66F3FDE524C6}" presName="sibTrans" presStyleLbl="sibTrans2D1" presStyleIdx="0" presStyleCnt="0"/>
      <dgm:spPr/>
    </dgm:pt>
    <dgm:pt modelId="{A04F22D6-EAAD-4809-87D5-8985EB019424}" type="pres">
      <dgm:prSet presAssocID="{CEE9E2AD-5AEC-4AC9-B090-508D901674CC}" presName="compNode" presStyleCnt="0"/>
      <dgm:spPr/>
    </dgm:pt>
    <dgm:pt modelId="{2B71B6DA-5C53-4267-A5CD-1AC039E9459B}" type="pres">
      <dgm:prSet presAssocID="{CEE9E2AD-5AEC-4AC9-B090-508D901674CC}" presName="iconBgRect" presStyleLbl="bgShp" presStyleIdx="4" presStyleCnt="6"/>
      <dgm:spPr/>
    </dgm:pt>
    <dgm:pt modelId="{0F9FB180-9165-4380-885F-8D80A6336FE1}" type="pres">
      <dgm:prSet presAssocID="{CEE9E2AD-5AEC-4AC9-B090-508D901674C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âtiment contour"/>
        </a:ext>
      </dgm:extLst>
    </dgm:pt>
    <dgm:pt modelId="{D7AF7E40-5D52-4517-AE2E-5434BEF26A2A}" type="pres">
      <dgm:prSet presAssocID="{CEE9E2AD-5AEC-4AC9-B090-508D901674CC}" presName="spaceRect" presStyleCnt="0"/>
      <dgm:spPr/>
    </dgm:pt>
    <dgm:pt modelId="{062E23C3-44C8-4080-A2DA-1C1621504F7F}" type="pres">
      <dgm:prSet presAssocID="{CEE9E2AD-5AEC-4AC9-B090-508D901674CC}" presName="textRect" presStyleLbl="revTx" presStyleIdx="4" presStyleCnt="6">
        <dgm:presLayoutVars>
          <dgm:chMax val="1"/>
          <dgm:chPref val="1"/>
        </dgm:presLayoutVars>
      </dgm:prSet>
      <dgm:spPr/>
    </dgm:pt>
    <dgm:pt modelId="{AA1A468C-4EF9-4DDD-B1E4-1702CF3022EE}" type="pres">
      <dgm:prSet presAssocID="{73E13349-AC96-49D0-8A31-16016657CBFE}" presName="sibTrans" presStyleLbl="sibTrans2D1" presStyleIdx="0" presStyleCnt="0"/>
      <dgm:spPr/>
    </dgm:pt>
    <dgm:pt modelId="{8F78F0EC-0A25-44C2-89AD-9CC75FE3DB2F}" type="pres">
      <dgm:prSet presAssocID="{DFCA13F1-5AD1-4CBC-97DC-0D3389F24045}" presName="compNode" presStyleCnt="0"/>
      <dgm:spPr/>
    </dgm:pt>
    <dgm:pt modelId="{339F9308-0D8F-4EAC-85B8-2A9762BE9DED}" type="pres">
      <dgm:prSet presAssocID="{DFCA13F1-5AD1-4CBC-97DC-0D3389F24045}" presName="iconBgRect" presStyleLbl="bgShp" presStyleIdx="5" presStyleCnt="6"/>
      <dgm:spPr/>
    </dgm:pt>
    <dgm:pt modelId="{BA5A3649-2DA2-4F12-99A3-1723357704F0}" type="pres">
      <dgm:prSet presAssocID="{DFCA13F1-5AD1-4CBC-97DC-0D3389F2404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ène de château contour"/>
        </a:ext>
      </dgm:extLst>
    </dgm:pt>
    <dgm:pt modelId="{E984031B-31D5-41CD-AEB7-5D0874820AAF}" type="pres">
      <dgm:prSet presAssocID="{DFCA13F1-5AD1-4CBC-97DC-0D3389F24045}" presName="spaceRect" presStyleCnt="0"/>
      <dgm:spPr/>
    </dgm:pt>
    <dgm:pt modelId="{0602CA1F-EE08-4667-935B-F16AA5DB5C40}" type="pres">
      <dgm:prSet presAssocID="{DFCA13F1-5AD1-4CBC-97DC-0D3389F2404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6EE9138-2A0F-4BB2-80E3-E068F19C20BB}" srcId="{0B065B6B-D7E7-4425-85D8-AD5798CA1B23}" destId="{CEE9E2AD-5AEC-4AC9-B090-508D901674CC}" srcOrd="4" destOrd="0" parTransId="{32E35848-2F18-44D1-A36E-96F38F287DBC}" sibTransId="{73E13349-AC96-49D0-8A31-16016657CBFE}"/>
    <dgm:cxn modelId="{918FBF3D-5F22-4BA5-9C17-D7ACD2932849}" type="presOf" srcId="{4282441B-CAA7-4E3C-A1A2-00A3CD9B5D8A}" destId="{AB4EAF85-7FE3-407F-909B-5DE2D93E6C99}" srcOrd="0" destOrd="0" presId="urn:microsoft.com/office/officeart/2018/2/layout/IconCircleList"/>
    <dgm:cxn modelId="{35B11B5B-92C4-46BB-9833-EFE7513F3E8F}" srcId="{0B065B6B-D7E7-4425-85D8-AD5798CA1B23}" destId="{6BA1AF1D-5A9E-4365-8AA4-3246292A7B1A}" srcOrd="0" destOrd="0" parTransId="{BC46D41A-4C0D-453D-8D55-18A88B4893B5}" sibTransId="{5C50E2BD-01B8-4EA4-826C-6C78A36003BD}"/>
    <dgm:cxn modelId="{C5E4835D-5192-46EE-B6F5-31C4723F1304}" type="presOf" srcId="{5C50E2BD-01B8-4EA4-826C-6C78A36003BD}" destId="{5CAC23DB-928E-42CA-A4DF-5C5DEDDC7A47}" srcOrd="0" destOrd="0" presId="urn:microsoft.com/office/officeart/2018/2/layout/IconCircleList"/>
    <dgm:cxn modelId="{B4F3CA5F-77CA-43E5-9C4E-E4D0385363E6}" type="presOf" srcId="{CEE9E2AD-5AEC-4AC9-B090-508D901674CC}" destId="{062E23C3-44C8-4080-A2DA-1C1621504F7F}" srcOrd="0" destOrd="0" presId="urn:microsoft.com/office/officeart/2018/2/layout/IconCircleList"/>
    <dgm:cxn modelId="{76BA4E61-6104-47A1-B465-EE66BE20A1F1}" type="presOf" srcId="{0B065B6B-D7E7-4425-85D8-AD5798CA1B23}" destId="{4430DFA3-DF02-4A1D-B72C-B1071FE5E552}" srcOrd="0" destOrd="0" presId="urn:microsoft.com/office/officeart/2018/2/layout/IconCircleList"/>
    <dgm:cxn modelId="{6750524A-A35D-4F04-872E-7EF40A248C02}" type="presOf" srcId="{BF30393E-B451-4B76-9D05-BC8B8EF7721E}" destId="{FF987561-7103-49CE-B165-2E6F7D85F5E6}" srcOrd="0" destOrd="0" presId="urn:microsoft.com/office/officeart/2018/2/layout/IconCircleList"/>
    <dgm:cxn modelId="{C35D4C71-89A7-4F9B-81C7-315E11DAAF0A}" srcId="{0B065B6B-D7E7-4425-85D8-AD5798CA1B23}" destId="{6AFF74E2-F645-453D-8744-89172637A326}" srcOrd="1" destOrd="0" parTransId="{F1E029FB-EF49-4423-A789-03378DF02472}" sibTransId="{85823868-1316-451F-BA42-258156F402C1}"/>
    <dgm:cxn modelId="{1194ED54-D131-4914-9C17-541316D93DFF}" type="presOf" srcId="{B5D721D9-1FF4-4836-A78B-66F3FDE524C6}" destId="{2ED010BC-3E2C-42A8-B03A-D42B3530F145}" srcOrd="0" destOrd="0" presId="urn:microsoft.com/office/officeart/2018/2/layout/IconCircleList"/>
    <dgm:cxn modelId="{D24E5777-4D77-467F-884D-A9C5104023C2}" srcId="{0B065B6B-D7E7-4425-85D8-AD5798CA1B23}" destId="{9267246C-D227-4EC5-AB05-6378B897D78D}" srcOrd="3" destOrd="0" parTransId="{5F88A9C2-B26E-4AF2-9A0E-ACE43BE2EA25}" sibTransId="{B5D721D9-1FF4-4836-A78B-66F3FDE524C6}"/>
    <dgm:cxn modelId="{906A1B9A-95F3-4F96-B373-6C20A9E039C1}" type="presOf" srcId="{6AFF74E2-F645-453D-8744-89172637A326}" destId="{5EC485CE-2E5B-4515-9AB7-5EBE3DC6AA61}" srcOrd="0" destOrd="0" presId="urn:microsoft.com/office/officeart/2018/2/layout/IconCircleList"/>
    <dgm:cxn modelId="{24BAC39D-71C0-4125-822B-CE531B11890F}" srcId="{0B065B6B-D7E7-4425-85D8-AD5798CA1B23}" destId="{DFCA13F1-5AD1-4CBC-97DC-0D3389F24045}" srcOrd="5" destOrd="0" parTransId="{34402E3F-E847-43C9-BF33-B0F3EB3F9BB8}" sibTransId="{5E6B1F80-82BA-4C86-8B6B-E177B5D4D387}"/>
    <dgm:cxn modelId="{B9400AA4-EBEC-4368-A334-DDEE7A9005C0}" type="presOf" srcId="{DFCA13F1-5AD1-4CBC-97DC-0D3389F24045}" destId="{0602CA1F-EE08-4667-935B-F16AA5DB5C40}" srcOrd="0" destOrd="0" presId="urn:microsoft.com/office/officeart/2018/2/layout/IconCircleList"/>
    <dgm:cxn modelId="{5F7646B5-8450-4A50-B544-671433D6A1FA}" srcId="{0B065B6B-D7E7-4425-85D8-AD5798CA1B23}" destId="{BF30393E-B451-4B76-9D05-BC8B8EF7721E}" srcOrd="2" destOrd="0" parTransId="{D16761C0-6CFC-4FD7-8B78-A01BD64659C7}" sibTransId="{4282441B-CAA7-4E3C-A1A2-00A3CD9B5D8A}"/>
    <dgm:cxn modelId="{5D0053BC-6F0B-4A4E-9897-D67727FF55A6}" type="presOf" srcId="{73E13349-AC96-49D0-8A31-16016657CBFE}" destId="{AA1A468C-4EF9-4DDD-B1E4-1702CF3022EE}" srcOrd="0" destOrd="0" presId="urn:microsoft.com/office/officeart/2018/2/layout/IconCircleList"/>
    <dgm:cxn modelId="{A7E828BD-69E6-47C3-977B-407FBE8D666D}" type="presOf" srcId="{85823868-1316-451F-BA42-258156F402C1}" destId="{299C1406-1F33-4BC0-9C64-2AA19BF605F0}" srcOrd="0" destOrd="0" presId="urn:microsoft.com/office/officeart/2018/2/layout/IconCircleList"/>
    <dgm:cxn modelId="{4D81E5D0-467F-47A3-BEC4-CA016BCF53EB}" type="presOf" srcId="{6BA1AF1D-5A9E-4365-8AA4-3246292A7B1A}" destId="{29301228-0DBD-4AC7-A6AD-BCFBA30D73CD}" srcOrd="0" destOrd="0" presId="urn:microsoft.com/office/officeart/2018/2/layout/IconCircleList"/>
    <dgm:cxn modelId="{CFA3B9D7-70E2-45E9-863F-4EE108D58558}" type="presOf" srcId="{9267246C-D227-4EC5-AB05-6378B897D78D}" destId="{843D8A60-BAB6-4831-B0DC-F190AB664DE4}" srcOrd="0" destOrd="0" presId="urn:microsoft.com/office/officeart/2018/2/layout/IconCircleList"/>
    <dgm:cxn modelId="{02AAEAAE-8FD0-4DA3-8950-0A183BFF7D96}" type="presParOf" srcId="{4430DFA3-DF02-4A1D-B72C-B1071FE5E552}" destId="{95D4BB87-3250-44E0-AABB-89DB3095CFD0}" srcOrd="0" destOrd="0" presId="urn:microsoft.com/office/officeart/2018/2/layout/IconCircleList"/>
    <dgm:cxn modelId="{225DBCA5-11AD-4269-BC63-D37F417E7673}" type="presParOf" srcId="{95D4BB87-3250-44E0-AABB-89DB3095CFD0}" destId="{7C5BEFFF-2DB6-482C-987F-0DA9B1530F1E}" srcOrd="0" destOrd="0" presId="urn:microsoft.com/office/officeart/2018/2/layout/IconCircleList"/>
    <dgm:cxn modelId="{9644386C-743E-4FB4-A389-2514336DF748}" type="presParOf" srcId="{7C5BEFFF-2DB6-482C-987F-0DA9B1530F1E}" destId="{A9CC98E2-B1D9-4332-98E9-76E828C890FC}" srcOrd="0" destOrd="0" presId="urn:microsoft.com/office/officeart/2018/2/layout/IconCircleList"/>
    <dgm:cxn modelId="{DDB7D720-FE14-4B01-B196-E5E32811AD8F}" type="presParOf" srcId="{7C5BEFFF-2DB6-482C-987F-0DA9B1530F1E}" destId="{6DAA3AB8-D868-46CC-B5CE-6F0261577C5B}" srcOrd="1" destOrd="0" presId="urn:microsoft.com/office/officeart/2018/2/layout/IconCircleList"/>
    <dgm:cxn modelId="{810008B7-07C0-4C7C-9E06-1AC89C719EA7}" type="presParOf" srcId="{7C5BEFFF-2DB6-482C-987F-0DA9B1530F1E}" destId="{898D30DB-360A-4445-927D-E05514E408B8}" srcOrd="2" destOrd="0" presId="urn:microsoft.com/office/officeart/2018/2/layout/IconCircleList"/>
    <dgm:cxn modelId="{00FDBF02-8E97-43B5-BB85-28B9381FBEE8}" type="presParOf" srcId="{7C5BEFFF-2DB6-482C-987F-0DA9B1530F1E}" destId="{29301228-0DBD-4AC7-A6AD-BCFBA30D73CD}" srcOrd="3" destOrd="0" presId="urn:microsoft.com/office/officeart/2018/2/layout/IconCircleList"/>
    <dgm:cxn modelId="{3231AAC1-B6F1-48B6-80DB-6BF7EACC8A9B}" type="presParOf" srcId="{95D4BB87-3250-44E0-AABB-89DB3095CFD0}" destId="{5CAC23DB-928E-42CA-A4DF-5C5DEDDC7A47}" srcOrd="1" destOrd="0" presId="urn:microsoft.com/office/officeart/2018/2/layout/IconCircleList"/>
    <dgm:cxn modelId="{F02C03B2-3697-47E6-ADAB-4DDE09535859}" type="presParOf" srcId="{95D4BB87-3250-44E0-AABB-89DB3095CFD0}" destId="{CAD3AA39-759E-4AB4-BE68-887EE1073D2E}" srcOrd="2" destOrd="0" presId="urn:microsoft.com/office/officeart/2018/2/layout/IconCircleList"/>
    <dgm:cxn modelId="{34B8CFCD-17F6-4395-8C34-CCC997CA57F1}" type="presParOf" srcId="{CAD3AA39-759E-4AB4-BE68-887EE1073D2E}" destId="{F5FFEDA5-07FB-45AE-B9D6-F1222B507090}" srcOrd="0" destOrd="0" presId="urn:microsoft.com/office/officeart/2018/2/layout/IconCircleList"/>
    <dgm:cxn modelId="{5E919923-08D3-4143-AEA9-2CE250B1A065}" type="presParOf" srcId="{CAD3AA39-759E-4AB4-BE68-887EE1073D2E}" destId="{6D710AA0-2E57-4102-BAA4-DF5E09FA1FA1}" srcOrd="1" destOrd="0" presId="urn:microsoft.com/office/officeart/2018/2/layout/IconCircleList"/>
    <dgm:cxn modelId="{68AF925B-6FA9-468E-BC99-9F2A1702F70A}" type="presParOf" srcId="{CAD3AA39-759E-4AB4-BE68-887EE1073D2E}" destId="{7F47F386-C010-4550-8F36-B754041810FD}" srcOrd="2" destOrd="0" presId="urn:microsoft.com/office/officeart/2018/2/layout/IconCircleList"/>
    <dgm:cxn modelId="{19500316-74AA-46B0-9F02-3B04BD0FA98E}" type="presParOf" srcId="{CAD3AA39-759E-4AB4-BE68-887EE1073D2E}" destId="{5EC485CE-2E5B-4515-9AB7-5EBE3DC6AA61}" srcOrd="3" destOrd="0" presId="urn:microsoft.com/office/officeart/2018/2/layout/IconCircleList"/>
    <dgm:cxn modelId="{13968060-BF38-458F-BE79-B95625DD860E}" type="presParOf" srcId="{95D4BB87-3250-44E0-AABB-89DB3095CFD0}" destId="{299C1406-1F33-4BC0-9C64-2AA19BF605F0}" srcOrd="3" destOrd="0" presId="urn:microsoft.com/office/officeart/2018/2/layout/IconCircleList"/>
    <dgm:cxn modelId="{20C73685-2642-4AF8-B8A4-C6AB9758DB08}" type="presParOf" srcId="{95D4BB87-3250-44E0-AABB-89DB3095CFD0}" destId="{A949B5EA-02F0-41AF-8666-F525915AF40A}" srcOrd="4" destOrd="0" presId="urn:microsoft.com/office/officeart/2018/2/layout/IconCircleList"/>
    <dgm:cxn modelId="{9D901308-94F3-434C-B0AD-23845A661AD9}" type="presParOf" srcId="{A949B5EA-02F0-41AF-8666-F525915AF40A}" destId="{7EDCFE13-4043-464B-8495-F45253B4314C}" srcOrd="0" destOrd="0" presId="urn:microsoft.com/office/officeart/2018/2/layout/IconCircleList"/>
    <dgm:cxn modelId="{014C69C2-B495-4D8F-9C80-984CB89B4B10}" type="presParOf" srcId="{A949B5EA-02F0-41AF-8666-F525915AF40A}" destId="{409A2226-A327-4EB5-BC82-93CECD74440B}" srcOrd="1" destOrd="0" presId="urn:microsoft.com/office/officeart/2018/2/layout/IconCircleList"/>
    <dgm:cxn modelId="{4D04CD5A-8B41-4199-8E02-63E76570A411}" type="presParOf" srcId="{A949B5EA-02F0-41AF-8666-F525915AF40A}" destId="{8F79011E-F855-4E86-B820-1F2C69744160}" srcOrd="2" destOrd="0" presId="urn:microsoft.com/office/officeart/2018/2/layout/IconCircleList"/>
    <dgm:cxn modelId="{58E7B72C-91F3-4DA5-A9A3-E913A87D3965}" type="presParOf" srcId="{A949B5EA-02F0-41AF-8666-F525915AF40A}" destId="{FF987561-7103-49CE-B165-2E6F7D85F5E6}" srcOrd="3" destOrd="0" presId="urn:microsoft.com/office/officeart/2018/2/layout/IconCircleList"/>
    <dgm:cxn modelId="{6CE9FB7C-2336-4336-9C3E-AA9928A94D77}" type="presParOf" srcId="{95D4BB87-3250-44E0-AABB-89DB3095CFD0}" destId="{AB4EAF85-7FE3-407F-909B-5DE2D93E6C99}" srcOrd="5" destOrd="0" presId="urn:microsoft.com/office/officeart/2018/2/layout/IconCircleList"/>
    <dgm:cxn modelId="{BCC34B25-D12B-4A22-A75F-6C459F34CE35}" type="presParOf" srcId="{95D4BB87-3250-44E0-AABB-89DB3095CFD0}" destId="{1D583869-6E1E-4443-8F10-FCD661986112}" srcOrd="6" destOrd="0" presId="urn:microsoft.com/office/officeart/2018/2/layout/IconCircleList"/>
    <dgm:cxn modelId="{76EB700B-A908-452B-97A1-3AFE096A9189}" type="presParOf" srcId="{1D583869-6E1E-4443-8F10-FCD661986112}" destId="{6E6AF4EA-5C28-4926-B388-2719B8FF8E89}" srcOrd="0" destOrd="0" presId="urn:microsoft.com/office/officeart/2018/2/layout/IconCircleList"/>
    <dgm:cxn modelId="{8CE48C19-D472-4D76-BD08-9BAD8F383560}" type="presParOf" srcId="{1D583869-6E1E-4443-8F10-FCD661986112}" destId="{278CB3BB-6760-4B3D-B9CE-3F6CE75CF839}" srcOrd="1" destOrd="0" presId="urn:microsoft.com/office/officeart/2018/2/layout/IconCircleList"/>
    <dgm:cxn modelId="{A665234F-6CBA-4F2E-8EC7-65A374C434BB}" type="presParOf" srcId="{1D583869-6E1E-4443-8F10-FCD661986112}" destId="{3F9B43DE-7E0C-4353-AADA-783253DC1E83}" srcOrd="2" destOrd="0" presId="urn:microsoft.com/office/officeart/2018/2/layout/IconCircleList"/>
    <dgm:cxn modelId="{D09C2838-F32A-4443-B60D-31EE4809BA94}" type="presParOf" srcId="{1D583869-6E1E-4443-8F10-FCD661986112}" destId="{843D8A60-BAB6-4831-B0DC-F190AB664DE4}" srcOrd="3" destOrd="0" presId="urn:microsoft.com/office/officeart/2018/2/layout/IconCircleList"/>
    <dgm:cxn modelId="{8F8BD6AD-50B3-4BF1-B0D1-B44F3112EA80}" type="presParOf" srcId="{95D4BB87-3250-44E0-AABB-89DB3095CFD0}" destId="{2ED010BC-3E2C-42A8-B03A-D42B3530F145}" srcOrd="7" destOrd="0" presId="urn:microsoft.com/office/officeart/2018/2/layout/IconCircleList"/>
    <dgm:cxn modelId="{A0F4CBFE-C8E0-42C7-B6DD-762B2A4FD525}" type="presParOf" srcId="{95D4BB87-3250-44E0-AABB-89DB3095CFD0}" destId="{A04F22D6-EAAD-4809-87D5-8985EB019424}" srcOrd="8" destOrd="0" presId="urn:microsoft.com/office/officeart/2018/2/layout/IconCircleList"/>
    <dgm:cxn modelId="{95C8999D-7AEF-462A-9A7F-F4CB1C7133CD}" type="presParOf" srcId="{A04F22D6-EAAD-4809-87D5-8985EB019424}" destId="{2B71B6DA-5C53-4267-A5CD-1AC039E9459B}" srcOrd="0" destOrd="0" presId="urn:microsoft.com/office/officeart/2018/2/layout/IconCircleList"/>
    <dgm:cxn modelId="{32AE3296-973E-4AB8-87D6-77687D42F687}" type="presParOf" srcId="{A04F22D6-EAAD-4809-87D5-8985EB019424}" destId="{0F9FB180-9165-4380-885F-8D80A6336FE1}" srcOrd="1" destOrd="0" presId="urn:microsoft.com/office/officeart/2018/2/layout/IconCircleList"/>
    <dgm:cxn modelId="{3A4D1313-C68A-4B1B-89DD-F457B6D0C062}" type="presParOf" srcId="{A04F22D6-EAAD-4809-87D5-8985EB019424}" destId="{D7AF7E40-5D52-4517-AE2E-5434BEF26A2A}" srcOrd="2" destOrd="0" presId="urn:microsoft.com/office/officeart/2018/2/layout/IconCircleList"/>
    <dgm:cxn modelId="{A86E3355-B714-403E-AB3F-DC67B95B4696}" type="presParOf" srcId="{A04F22D6-EAAD-4809-87D5-8985EB019424}" destId="{062E23C3-44C8-4080-A2DA-1C1621504F7F}" srcOrd="3" destOrd="0" presId="urn:microsoft.com/office/officeart/2018/2/layout/IconCircleList"/>
    <dgm:cxn modelId="{BE22B8D8-3CE0-4E7E-A0BD-19AB8B7540E9}" type="presParOf" srcId="{95D4BB87-3250-44E0-AABB-89DB3095CFD0}" destId="{AA1A468C-4EF9-4DDD-B1E4-1702CF3022EE}" srcOrd="9" destOrd="0" presId="urn:microsoft.com/office/officeart/2018/2/layout/IconCircleList"/>
    <dgm:cxn modelId="{CE34CFDE-21E3-4A37-899D-5943BDE03C5B}" type="presParOf" srcId="{95D4BB87-3250-44E0-AABB-89DB3095CFD0}" destId="{8F78F0EC-0A25-44C2-89AD-9CC75FE3DB2F}" srcOrd="10" destOrd="0" presId="urn:microsoft.com/office/officeart/2018/2/layout/IconCircleList"/>
    <dgm:cxn modelId="{3DD03C88-C162-48FB-A7B7-AF6BA769AF7E}" type="presParOf" srcId="{8F78F0EC-0A25-44C2-89AD-9CC75FE3DB2F}" destId="{339F9308-0D8F-4EAC-85B8-2A9762BE9DED}" srcOrd="0" destOrd="0" presId="urn:microsoft.com/office/officeart/2018/2/layout/IconCircleList"/>
    <dgm:cxn modelId="{B9D95324-6BF0-4153-B1F0-8F9F9BE84E16}" type="presParOf" srcId="{8F78F0EC-0A25-44C2-89AD-9CC75FE3DB2F}" destId="{BA5A3649-2DA2-4F12-99A3-1723357704F0}" srcOrd="1" destOrd="0" presId="urn:microsoft.com/office/officeart/2018/2/layout/IconCircleList"/>
    <dgm:cxn modelId="{8B93C7B7-AEE0-4E9D-AF73-C2FEFBAE62D0}" type="presParOf" srcId="{8F78F0EC-0A25-44C2-89AD-9CC75FE3DB2F}" destId="{E984031B-31D5-41CD-AEB7-5D0874820AAF}" srcOrd="2" destOrd="0" presId="urn:microsoft.com/office/officeart/2018/2/layout/IconCircleList"/>
    <dgm:cxn modelId="{A48C36E6-1D71-42C6-8160-26924ACFC692}" type="presParOf" srcId="{8F78F0EC-0A25-44C2-89AD-9CC75FE3DB2F}" destId="{0602CA1F-EE08-4667-935B-F16AA5DB5C4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C98E2-B1D9-4332-98E9-76E828C890FC}">
      <dsp:nvSpPr>
        <dsp:cNvPr id="0" name=""/>
        <dsp:cNvSpPr/>
      </dsp:nvSpPr>
      <dsp:spPr>
        <a:xfrm>
          <a:off x="36" y="180388"/>
          <a:ext cx="550462" cy="5504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A3AB8-D868-46CC-B5CE-6F0261577C5B}">
      <dsp:nvSpPr>
        <dsp:cNvPr id="0" name=""/>
        <dsp:cNvSpPr/>
      </dsp:nvSpPr>
      <dsp:spPr>
        <a:xfrm>
          <a:off x="115633" y="295985"/>
          <a:ext cx="319268" cy="3192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01228-0DBD-4AC7-A6AD-BCFBA30D73CD}">
      <dsp:nvSpPr>
        <dsp:cNvPr id="0" name=""/>
        <dsp:cNvSpPr/>
      </dsp:nvSpPr>
      <dsp:spPr>
        <a:xfrm>
          <a:off x="668455" y="180388"/>
          <a:ext cx="1297518" cy="55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La carte d’identité de l’Ecosse</a:t>
          </a:r>
          <a:endParaRPr lang="en-US" sz="1300" kern="1200"/>
        </a:p>
      </dsp:txBody>
      <dsp:txXfrm>
        <a:off x="668455" y="180388"/>
        <a:ext cx="1297518" cy="550462"/>
      </dsp:txXfrm>
    </dsp:sp>
    <dsp:sp modelId="{F5FFEDA5-07FB-45AE-B9D6-F1222B507090}">
      <dsp:nvSpPr>
        <dsp:cNvPr id="0" name=""/>
        <dsp:cNvSpPr/>
      </dsp:nvSpPr>
      <dsp:spPr>
        <a:xfrm>
          <a:off x="2192056" y="180388"/>
          <a:ext cx="550462" cy="5504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10AA0-2E57-4102-BAA4-DF5E09FA1FA1}">
      <dsp:nvSpPr>
        <dsp:cNvPr id="0" name=""/>
        <dsp:cNvSpPr/>
      </dsp:nvSpPr>
      <dsp:spPr>
        <a:xfrm>
          <a:off x="2307654" y="295985"/>
          <a:ext cx="319268" cy="3192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85CE-2E5B-4515-9AB7-5EBE3DC6AA61}">
      <dsp:nvSpPr>
        <dsp:cNvPr id="0" name=""/>
        <dsp:cNvSpPr/>
      </dsp:nvSpPr>
      <dsp:spPr>
        <a:xfrm>
          <a:off x="2860475" y="180388"/>
          <a:ext cx="1297518" cy="55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Les traditions culturelles</a:t>
          </a:r>
          <a:endParaRPr lang="en-US" sz="1300" kern="1200" dirty="0"/>
        </a:p>
      </dsp:txBody>
      <dsp:txXfrm>
        <a:off x="2860475" y="180388"/>
        <a:ext cx="1297518" cy="550462"/>
      </dsp:txXfrm>
    </dsp:sp>
    <dsp:sp modelId="{7EDCFE13-4043-464B-8495-F45253B4314C}">
      <dsp:nvSpPr>
        <dsp:cNvPr id="0" name=""/>
        <dsp:cNvSpPr/>
      </dsp:nvSpPr>
      <dsp:spPr>
        <a:xfrm>
          <a:off x="36" y="1181704"/>
          <a:ext cx="550462" cy="5504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A2226-A327-4EB5-BC82-93CECD74440B}">
      <dsp:nvSpPr>
        <dsp:cNvPr id="0" name=""/>
        <dsp:cNvSpPr/>
      </dsp:nvSpPr>
      <dsp:spPr>
        <a:xfrm>
          <a:off x="115633" y="1297301"/>
          <a:ext cx="319268" cy="3192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87561-7103-49CE-B165-2E6F7D85F5E6}">
      <dsp:nvSpPr>
        <dsp:cNvPr id="0" name=""/>
        <dsp:cNvSpPr/>
      </dsp:nvSpPr>
      <dsp:spPr>
        <a:xfrm>
          <a:off x="668455" y="1181704"/>
          <a:ext cx="1297518" cy="55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Son histoire</a:t>
          </a:r>
        </a:p>
      </dsp:txBody>
      <dsp:txXfrm>
        <a:off x="668455" y="1181704"/>
        <a:ext cx="1297518" cy="550462"/>
      </dsp:txXfrm>
    </dsp:sp>
    <dsp:sp modelId="{6E6AF4EA-5C28-4926-B388-2719B8FF8E89}">
      <dsp:nvSpPr>
        <dsp:cNvPr id="0" name=""/>
        <dsp:cNvSpPr/>
      </dsp:nvSpPr>
      <dsp:spPr>
        <a:xfrm>
          <a:off x="2192056" y="1181704"/>
          <a:ext cx="550462" cy="5504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CB3BB-6760-4B3D-B9CE-3F6CE75CF839}">
      <dsp:nvSpPr>
        <dsp:cNvPr id="0" name=""/>
        <dsp:cNvSpPr/>
      </dsp:nvSpPr>
      <dsp:spPr>
        <a:xfrm>
          <a:off x="2307654" y="1297301"/>
          <a:ext cx="319268" cy="3192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8A60-BAB6-4831-B0DC-F190AB664DE4}">
      <dsp:nvSpPr>
        <dsp:cNvPr id="0" name=""/>
        <dsp:cNvSpPr/>
      </dsp:nvSpPr>
      <dsp:spPr>
        <a:xfrm>
          <a:off x="2860475" y="1181704"/>
          <a:ext cx="1297518" cy="55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La faune et la flore</a:t>
          </a:r>
          <a:endParaRPr lang="en-US" sz="1300" kern="1200" dirty="0"/>
        </a:p>
      </dsp:txBody>
      <dsp:txXfrm>
        <a:off x="2860475" y="1181704"/>
        <a:ext cx="1297518" cy="550462"/>
      </dsp:txXfrm>
    </dsp:sp>
    <dsp:sp modelId="{2B71B6DA-5C53-4267-A5CD-1AC039E9459B}">
      <dsp:nvSpPr>
        <dsp:cNvPr id="0" name=""/>
        <dsp:cNvSpPr/>
      </dsp:nvSpPr>
      <dsp:spPr>
        <a:xfrm>
          <a:off x="36" y="2183020"/>
          <a:ext cx="550462" cy="5504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FB180-9165-4380-885F-8D80A6336FE1}">
      <dsp:nvSpPr>
        <dsp:cNvPr id="0" name=""/>
        <dsp:cNvSpPr/>
      </dsp:nvSpPr>
      <dsp:spPr>
        <a:xfrm>
          <a:off x="115633" y="2298617"/>
          <a:ext cx="319268" cy="3192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E23C3-44C8-4080-A2DA-1C1621504F7F}">
      <dsp:nvSpPr>
        <dsp:cNvPr id="0" name=""/>
        <dsp:cNvSpPr/>
      </dsp:nvSpPr>
      <dsp:spPr>
        <a:xfrm>
          <a:off x="668455" y="2183020"/>
          <a:ext cx="1297518" cy="55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La capitale</a:t>
          </a:r>
          <a:endParaRPr lang="en-US" sz="1300" kern="1200" dirty="0"/>
        </a:p>
      </dsp:txBody>
      <dsp:txXfrm>
        <a:off x="668455" y="2183020"/>
        <a:ext cx="1297518" cy="550462"/>
      </dsp:txXfrm>
    </dsp:sp>
    <dsp:sp modelId="{339F9308-0D8F-4EAC-85B8-2A9762BE9DED}">
      <dsp:nvSpPr>
        <dsp:cNvPr id="0" name=""/>
        <dsp:cNvSpPr/>
      </dsp:nvSpPr>
      <dsp:spPr>
        <a:xfrm>
          <a:off x="2192056" y="2183020"/>
          <a:ext cx="550462" cy="5504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3649-2DA2-4F12-99A3-1723357704F0}">
      <dsp:nvSpPr>
        <dsp:cNvPr id="0" name=""/>
        <dsp:cNvSpPr/>
      </dsp:nvSpPr>
      <dsp:spPr>
        <a:xfrm>
          <a:off x="2307654" y="2298617"/>
          <a:ext cx="319268" cy="3192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2CA1F-EE08-4667-935B-F16AA5DB5C40}">
      <dsp:nvSpPr>
        <dsp:cNvPr id="0" name=""/>
        <dsp:cNvSpPr/>
      </dsp:nvSpPr>
      <dsp:spPr>
        <a:xfrm>
          <a:off x="2860475" y="2183020"/>
          <a:ext cx="1297518" cy="55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Les monuments ecossais</a:t>
          </a:r>
          <a:endParaRPr lang="en-US" sz="1300" kern="1200"/>
        </a:p>
      </dsp:txBody>
      <dsp:txXfrm>
        <a:off x="2860475" y="2183020"/>
        <a:ext cx="1297518" cy="55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5232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5232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6A5966CE-DC55-43C5-A8F5-2AC0DEBA912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2313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654193"/>
            <a:ext cx="5510530" cy="3807976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4871" cy="4852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185820"/>
            <a:ext cx="2984871" cy="4852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5FAD7E19-A395-4FA6-91E6-0C7864F60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8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69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Décrire le drapeau : il est avec une croix bleue et le font est blanc</a:t>
            </a:r>
          </a:p>
          <a:p>
            <a:r>
              <a:rPr lang="fr-FR" dirty="0"/>
              <a:t>Les habitants sont appelés les écossais et les écossaises/</a:t>
            </a:r>
          </a:p>
          <a:p>
            <a:r>
              <a:rPr lang="fr-FR" dirty="0"/>
              <a:t>La capitale est Edimbourg et la plus grande ville est Glasgow.</a:t>
            </a:r>
          </a:p>
          <a:p>
            <a:r>
              <a:rPr lang="fr-FR" dirty="0"/>
              <a:t>L’Ecosse constitue le Royaume-Uni avec le Pays </a:t>
            </a:r>
            <a:r>
              <a:rPr lang="fr-FR"/>
              <a:t>de Galle et </a:t>
            </a:r>
            <a:r>
              <a:rPr lang="fr-FR" dirty="0"/>
              <a:t>L’Angleterre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66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77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8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Antonin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d’Antonin est une muraille que l’empereur romain Antonin Le Pieux fit construire.  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vers 140 en grande bretagne.) 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Il doublait au nord le mur d’Hadrien.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</a:t>
            </a:r>
            <a:r>
              <a:rPr lang="fr-FR" sz="1900" b="1" dirty="0" err="1">
                <a:solidFill>
                  <a:schemeClr val="bg1"/>
                </a:solidFill>
              </a:rPr>
              <a:t>dejà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par son père adoptif Hadrien. 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fut envahi par les invasion barbares pictes.(territoire d’Ecosse actuelle).à la fin du deuxième siècle.</a:t>
            </a:r>
          </a:p>
          <a:p>
            <a:pPr marL="295694" indent="-295694">
              <a:buFont typeface="Arial" panose="020B0604020202020204" pitchFamily="34" charset="0"/>
              <a:buChar char="•"/>
            </a:pPr>
            <a:endParaRPr lang="fr-FR" sz="1900" dirty="0">
              <a:solidFill>
                <a:schemeClr val="bg1"/>
              </a:solidFill>
            </a:endParaRPr>
          </a:p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Hadrien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 Hadrien est une fortification faite de pierre et de terre construit entre 122et127 </a:t>
            </a:r>
            <a:r>
              <a:rPr lang="fr-FR" sz="1900" b="1" dirty="0" err="1">
                <a:solidFill>
                  <a:schemeClr val="bg1"/>
                </a:solidFill>
              </a:rPr>
              <a:t>apres</a:t>
            </a:r>
            <a:r>
              <a:rPr lang="fr-FR" sz="1900" b="1" dirty="0">
                <a:solidFill>
                  <a:schemeClr val="bg1"/>
                </a:solidFill>
              </a:rPr>
              <a:t> J-C.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</a:t>
            </a:r>
            <a:r>
              <a:rPr lang="fr-FR" sz="1900" b="1" dirty="0" err="1">
                <a:solidFill>
                  <a:schemeClr val="bg1"/>
                </a:solidFill>
              </a:rPr>
              <a:t>Anais</a:t>
            </a:r>
            <a:r>
              <a:rPr lang="fr-FR" sz="1900" b="1" dirty="0">
                <a:solidFill>
                  <a:schemeClr val="bg1"/>
                </a:solidFill>
              </a:rPr>
              <a:t> &gt; L’</a:t>
            </a:r>
            <a:r>
              <a:rPr lang="fr-FR" sz="1900" b="1" dirty="0" err="1">
                <a:solidFill>
                  <a:schemeClr val="bg1"/>
                </a:solidFill>
              </a:rPr>
              <a:t>empreur</a:t>
            </a:r>
            <a:r>
              <a:rPr lang="fr-FR" sz="1900" b="1" dirty="0">
                <a:solidFill>
                  <a:schemeClr val="bg1"/>
                </a:solidFill>
              </a:rPr>
              <a:t> Hadrien fit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ce mur de </a:t>
            </a:r>
            <a:r>
              <a:rPr lang="fr-FR" sz="1900" b="1" dirty="0" err="1">
                <a:solidFill>
                  <a:schemeClr val="bg1"/>
                </a:solidFill>
              </a:rPr>
              <a:t>défence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surtoute</a:t>
            </a:r>
            <a:r>
              <a:rPr lang="fr-FR" sz="1900" b="1" dirty="0">
                <a:solidFill>
                  <a:schemeClr val="bg1"/>
                </a:solidFill>
              </a:rPr>
              <a:t> la largeur du nord de l’actuelle </a:t>
            </a:r>
            <a:r>
              <a:rPr lang="fr-FR" sz="1900" b="1" dirty="0" err="1">
                <a:solidFill>
                  <a:schemeClr val="bg1"/>
                </a:solidFill>
              </a:rPr>
              <a:t>Angleterre,qui</a:t>
            </a:r>
            <a:r>
              <a:rPr lang="fr-FR" sz="1900" b="1" dirty="0">
                <a:solidFill>
                  <a:schemeClr val="bg1"/>
                </a:solidFill>
              </a:rPr>
              <a:t> correspond à peu près à la frontière entre l’Ecosse- </a:t>
            </a:r>
            <a:r>
              <a:rPr lang="fr-FR" sz="1900" b="1" dirty="0" err="1">
                <a:solidFill>
                  <a:schemeClr val="bg1"/>
                </a:solidFill>
              </a:rPr>
              <a:t>Angletterre</a:t>
            </a:r>
            <a:r>
              <a:rPr lang="fr-FR" sz="1900" b="1" dirty="0">
                <a:solidFill>
                  <a:schemeClr val="bg1"/>
                </a:solidFill>
              </a:rPr>
              <a:t> actuelle.)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Ce mur long de 80 milles romains (soit environ 117,5km) traverse le nord de l’ile d’ouest en est, de la mer d’ Irlande à l’embouchure du fleuve Tyne, sur la mer du nord. Ce mur avait pour objectif de protéger la frontière du nord de la province romaine de Grande Bretagne  des attaques des « barbares » , c’est-à-dire des </a:t>
            </a:r>
            <a:r>
              <a:rPr lang="fr-FR" sz="1900" b="1" dirty="0" err="1">
                <a:solidFill>
                  <a:schemeClr val="bg1"/>
                </a:solidFill>
              </a:rPr>
              <a:t>Picts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60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Antonin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d’Antonin est une muraille que l’empereur romain Antonin Le Pieux fit construire.  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vers 140 en grande bretagne.) 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Il doublait au nord le mur d’Hadrien.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</a:t>
            </a:r>
            <a:r>
              <a:rPr lang="fr-FR" sz="1900" b="1" dirty="0" err="1">
                <a:solidFill>
                  <a:schemeClr val="bg1"/>
                </a:solidFill>
              </a:rPr>
              <a:t>dejà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par son père adoptif Hadrien. 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fut envahi par les invasion barbares pictes.(territoire d’Ecosse actuelle).à la fin du deuxième siècle.</a:t>
            </a:r>
          </a:p>
          <a:p>
            <a:pPr marL="295694" indent="-295694">
              <a:buFont typeface="Arial" panose="020B0604020202020204" pitchFamily="34" charset="0"/>
              <a:buChar char="•"/>
            </a:pPr>
            <a:endParaRPr lang="fr-FR" sz="1900" dirty="0">
              <a:solidFill>
                <a:schemeClr val="bg1"/>
              </a:solidFill>
            </a:endParaRPr>
          </a:p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Hadrien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 Hadrien est une fortification faite de pierre et de terre construit entre 122et127 </a:t>
            </a:r>
            <a:r>
              <a:rPr lang="fr-FR" sz="1900" b="1" dirty="0" err="1">
                <a:solidFill>
                  <a:schemeClr val="bg1"/>
                </a:solidFill>
              </a:rPr>
              <a:t>apres</a:t>
            </a:r>
            <a:r>
              <a:rPr lang="fr-FR" sz="1900" b="1" dirty="0">
                <a:solidFill>
                  <a:schemeClr val="bg1"/>
                </a:solidFill>
              </a:rPr>
              <a:t> J-C.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</a:t>
            </a:r>
            <a:r>
              <a:rPr lang="fr-FR" sz="1900" b="1" dirty="0" err="1">
                <a:solidFill>
                  <a:schemeClr val="bg1"/>
                </a:solidFill>
              </a:rPr>
              <a:t>Anais</a:t>
            </a:r>
            <a:r>
              <a:rPr lang="fr-FR" sz="1900" b="1" dirty="0">
                <a:solidFill>
                  <a:schemeClr val="bg1"/>
                </a:solidFill>
              </a:rPr>
              <a:t> &gt; L’</a:t>
            </a:r>
            <a:r>
              <a:rPr lang="fr-FR" sz="1900" b="1" dirty="0" err="1">
                <a:solidFill>
                  <a:schemeClr val="bg1"/>
                </a:solidFill>
              </a:rPr>
              <a:t>empreur</a:t>
            </a:r>
            <a:r>
              <a:rPr lang="fr-FR" sz="1900" b="1" dirty="0">
                <a:solidFill>
                  <a:schemeClr val="bg1"/>
                </a:solidFill>
              </a:rPr>
              <a:t> Hadrien fit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ce mur de </a:t>
            </a:r>
            <a:r>
              <a:rPr lang="fr-FR" sz="1900" b="1" dirty="0" err="1">
                <a:solidFill>
                  <a:schemeClr val="bg1"/>
                </a:solidFill>
              </a:rPr>
              <a:t>défence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surtoute</a:t>
            </a:r>
            <a:r>
              <a:rPr lang="fr-FR" sz="1900" b="1" dirty="0">
                <a:solidFill>
                  <a:schemeClr val="bg1"/>
                </a:solidFill>
              </a:rPr>
              <a:t> la largeur du nord de l’actuelle </a:t>
            </a:r>
            <a:r>
              <a:rPr lang="fr-FR" sz="1900" b="1" dirty="0" err="1">
                <a:solidFill>
                  <a:schemeClr val="bg1"/>
                </a:solidFill>
              </a:rPr>
              <a:t>Angleterre,qui</a:t>
            </a:r>
            <a:r>
              <a:rPr lang="fr-FR" sz="1900" b="1" dirty="0">
                <a:solidFill>
                  <a:schemeClr val="bg1"/>
                </a:solidFill>
              </a:rPr>
              <a:t> correspond à peu près à la frontière entre l’Ecosse- </a:t>
            </a:r>
            <a:r>
              <a:rPr lang="fr-FR" sz="1900" b="1" dirty="0" err="1">
                <a:solidFill>
                  <a:schemeClr val="bg1"/>
                </a:solidFill>
              </a:rPr>
              <a:t>Angletterre</a:t>
            </a:r>
            <a:r>
              <a:rPr lang="fr-FR" sz="1900" b="1" dirty="0">
                <a:solidFill>
                  <a:schemeClr val="bg1"/>
                </a:solidFill>
              </a:rPr>
              <a:t> actuelle.)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Ce mur long de 80 milles romains (soit environ 117,5km) traverse le nord de l’ile d’ouest en est, de la mer d’ Irlande à l’embouchure du fleuve Tyne, sur la mer du nord. Ce mur avait pour objectif de protéger la frontière du nord de la province romaine de Grande Bretagne  des attaques des « barbares » , c’est-à-dire des </a:t>
            </a:r>
            <a:r>
              <a:rPr lang="fr-FR" sz="1900" b="1" dirty="0" err="1">
                <a:solidFill>
                  <a:schemeClr val="bg1"/>
                </a:solidFill>
              </a:rPr>
              <a:t>Picts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0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Antonin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d’Antonin est une muraille que l’empereur romain Antonin Le Pieux fit construire.  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vers 140 en grande bretagne.) 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Il doublait au nord le mur d’Hadrien.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</a:t>
            </a:r>
            <a:r>
              <a:rPr lang="fr-FR" sz="1900" b="1" dirty="0" err="1">
                <a:solidFill>
                  <a:schemeClr val="bg1"/>
                </a:solidFill>
              </a:rPr>
              <a:t>dejà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par son père adoptif Hadrien. 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fut envahi par les invasion barbares pictes.(territoire d’Ecosse actuelle).à la fin du deuxième siècle.</a:t>
            </a:r>
          </a:p>
          <a:p>
            <a:pPr marL="295694" indent="-295694">
              <a:buFont typeface="Arial" panose="020B0604020202020204" pitchFamily="34" charset="0"/>
              <a:buChar char="•"/>
            </a:pPr>
            <a:endParaRPr lang="fr-FR" sz="1900" dirty="0">
              <a:solidFill>
                <a:schemeClr val="bg1"/>
              </a:solidFill>
            </a:endParaRPr>
          </a:p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Hadrien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 Hadrien est une fortification faite de pierre et de terre construit entre 122et127 </a:t>
            </a:r>
            <a:r>
              <a:rPr lang="fr-FR" sz="1900" b="1" dirty="0" err="1">
                <a:solidFill>
                  <a:schemeClr val="bg1"/>
                </a:solidFill>
              </a:rPr>
              <a:t>apres</a:t>
            </a:r>
            <a:r>
              <a:rPr lang="fr-FR" sz="1900" b="1" dirty="0">
                <a:solidFill>
                  <a:schemeClr val="bg1"/>
                </a:solidFill>
              </a:rPr>
              <a:t> J-C.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</a:t>
            </a:r>
            <a:r>
              <a:rPr lang="fr-FR" sz="1900" b="1" dirty="0" err="1">
                <a:solidFill>
                  <a:schemeClr val="bg1"/>
                </a:solidFill>
              </a:rPr>
              <a:t>Anais</a:t>
            </a:r>
            <a:r>
              <a:rPr lang="fr-FR" sz="1900" b="1" dirty="0">
                <a:solidFill>
                  <a:schemeClr val="bg1"/>
                </a:solidFill>
              </a:rPr>
              <a:t> &gt; L’</a:t>
            </a:r>
            <a:r>
              <a:rPr lang="fr-FR" sz="1900" b="1" dirty="0" err="1">
                <a:solidFill>
                  <a:schemeClr val="bg1"/>
                </a:solidFill>
              </a:rPr>
              <a:t>empreur</a:t>
            </a:r>
            <a:r>
              <a:rPr lang="fr-FR" sz="1900" b="1" dirty="0">
                <a:solidFill>
                  <a:schemeClr val="bg1"/>
                </a:solidFill>
              </a:rPr>
              <a:t> Hadrien fit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ce mur de </a:t>
            </a:r>
            <a:r>
              <a:rPr lang="fr-FR" sz="1900" b="1" dirty="0" err="1">
                <a:solidFill>
                  <a:schemeClr val="bg1"/>
                </a:solidFill>
              </a:rPr>
              <a:t>défence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surtoute</a:t>
            </a:r>
            <a:r>
              <a:rPr lang="fr-FR" sz="1900" b="1" dirty="0">
                <a:solidFill>
                  <a:schemeClr val="bg1"/>
                </a:solidFill>
              </a:rPr>
              <a:t> la largeur du nord de l’actuelle </a:t>
            </a:r>
            <a:r>
              <a:rPr lang="fr-FR" sz="1900" b="1" dirty="0" err="1">
                <a:solidFill>
                  <a:schemeClr val="bg1"/>
                </a:solidFill>
              </a:rPr>
              <a:t>Angleterre,qui</a:t>
            </a:r>
            <a:r>
              <a:rPr lang="fr-FR" sz="1900" b="1" dirty="0">
                <a:solidFill>
                  <a:schemeClr val="bg1"/>
                </a:solidFill>
              </a:rPr>
              <a:t> correspond à peu près à la frontière entre l’Ecosse- </a:t>
            </a:r>
            <a:r>
              <a:rPr lang="fr-FR" sz="1900" b="1" dirty="0" err="1">
                <a:solidFill>
                  <a:schemeClr val="bg1"/>
                </a:solidFill>
              </a:rPr>
              <a:t>Angletterre</a:t>
            </a:r>
            <a:r>
              <a:rPr lang="fr-FR" sz="1900" b="1" dirty="0">
                <a:solidFill>
                  <a:schemeClr val="bg1"/>
                </a:solidFill>
              </a:rPr>
              <a:t> actuelle.)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Ce mur long de 80 milles romains (soit environ 117,5km) traverse le nord de l’ile d’ouest en est, de la mer d’ Irlande à l’embouchure du fleuve Tyne, sur la mer du nord. Ce mur avait pour objectif de protéger la frontière du nord de la province romaine de Grande Bretagne  des attaques des « barbares » , c’est-à-dire des </a:t>
            </a:r>
            <a:r>
              <a:rPr lang="fr-FR" sz="1900" b="1" dirty="0" err="1">
                <a:solidFill>
                  <a:schemeClr val="bg1"/>
                </a:solidFill>
              </a:rPr>
              <a:t>Picts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66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Antonin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d’Antonin est une muraille que l’empereur romain Antonin Le Pieux fit construire.  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vers 140 en grande bretagne.) 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Il doublait au nord le mur d’Hadrien.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</a:t>
            </a:r>
            <a:r>
              <a:rPr lang="fr-FR" sz="1900" b="1" dirty="0" err="1">
                <a:solidFill>
                  <a:schemeClr val="bg1"/>
                </a:solidFill>
              </a:rPr>
              <a:t>dejà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par son père adoptif Hadrien. 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fut envahi par les invasion barbares pictes.(territoire d’Ecosse actuelle).à la fin du deuxième siècle.</a:t>
            </a:r>
          </a:p>
          <a:p>
            <a:pPr marL="295694" indent="-295694">
              <a:buFont typeface="Arial" panose="020B0604020202020204" pitchFamily="34" charset="0"/>
              <a:buChar char="•"/>
            </a:pPr>
            <a:endParaRPr lang="fr-FR" sz="1900" dirty="0">
              <a:solidFill>
                <a:schemeClr val="bg1"/>
              </a:solidFill>
            </a:endParaRPr>
          </a:p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Hadrien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 Hadrien est une fortification faite de pierre et de terre construit entre 122et127 </a:t>
            </a:r>
            <a:r>
              <a:rPr lang="fr-FR" sz="1900" b="1" dirty="0" err="1">
                <a:solidFill>
                  <a:schemeClr val="bg1"/>
                </a:solidFill>
              </a:rPr>
              <a:t>apres</a:t>
            </a:r>
            <a:r>
              <a:rPr lang="fr-FR" sz="1900" b="1" dirty="0">
                <a:solidFill>
                  <a:schemeClr val="bg1"/>
                </a:solidFill>
              </a:rPr>
              <a:t> J-C.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</a:t>
            </a:r>
            <a:r>
              <a:rPr lang="fr-FR" sz="1900" b="1" dirty="0" err="1">
                <a:solidFill>
                  <a:schemeClr val="bg1"/>
                </a:solidFill>
              </a:rPr>
              <a:t>Anais</a:t>
            </a:r>
            <a:r>
              <a:rPr lang="fr-FR" sz="1900" b="1" dirty="0">
                <a:solidFill>
                  <a:schemeClr val="bg1"/>
                </a:solidFill>
              </a:rPr>
              <a:t> &gt; L’</a:t>
            </a:r>
            <a:r>
              <a:rPr lang="fr-FR" sz="1900" b="1" dirty="0" err="1">
                <a:solidFill>
                  <a:schemeClr val="bg1"/>
                </a:solidFill>
              </a:rPr>
              <a:t>empreur</a:t>
            </a:r>
            <a:r>
              <a:rPr lang="fr-FR" sz="1900" b="1" dirty="0">
                <a:solidFill>
                  <a:schemeClr val="bg1"/>
                </a:solidFill>
              </a:rPr>
              <a:t> Hadrien fit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ce mur de </a:t>
            </a:r>
            <a:r>
              <a:rPr lang="fr-FR" sz="1900" b="1" dirty="0" err="1">
                <a:solidFill>
                  <a:schemeClr val="bg1"/>
                </a:solidFill>
              </a:rPr>
              <a:t>défence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surtoute</a:t>
            </a:r>
            <a:r>
              <a:rPr lang="fr-FR" sz="1900" b="1" dirty="0">
                <a:solidFill>
                  <a:schemeClr val="bg1"/>
                </a:solidFill>
              </a:rPr>
              <a:t> la largeur du nord de l’actuelle </a:t>
            </a:r>
            <a:r>
              <a:rPr lang="fr-FR" sz="1900" b="1" dirty="0" err="1">
                <a:solidFill>
                  <a:schemeClr val="bg1"/>
                </a:solidFill>
              </a:rPr>
              <a:t>Angleterre,qui</a:t>
            </a:r>
            <a:r>
              <a:rPr lang="fr-FR" sz="1900" b="1" dirty="0">
                <a:solidFill>
                  <a:schemeClr val="bg1"/>
                </a:solidFill>
              </a:rPr>
              <a:t> correspond à peu près à la frontière entre l’Ecosse- </a:t>
            </a:r>
            <a:r>
              <a:rPr lang="fr-FR" sz="1900" b="1" dirty="0" err="1">
                <a:solidFill>
                  <a:schemeClr val="bg1"/>
                </a:solidFill>
              </a:rPr>
              <a:t>Angletterre</a:t>
            </a:r>
            <a:r>
              <a:rPr lang="fr-FR" sz="1900" b="1" dirty="0">
                <a:solidFill>
                  <a:schemeClr val="bg1"/>
                </a:solidFill>
              </a:rPr>
              <a:t> actuelle.)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Ce mur long de 80 milles romains (soit environ 117,5km) traverse le nord de l’ile d’ouest en est, de la mer d’ Irlande à l’embouchure du fleuve Tyne, sur la mer du nord. Ce mur avait pour objectif de protéger la frontière du nord de la province romaine de Grande Bretagne  des attaques des « barbares » , c’est-à-dire des </a:t>
            </a:r>
            <a:r>
              <a:rPr lang="fr-FR" sz="1900" b="1" dirty="0" err="1">
                <a:solidFill>
                  <a:schemeClr val="bg1"/>
                </a:solidFill>
              </a:rPr>
              <a:t>Picts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9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Antonin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d’Antonin est une muraille que l’empereur romain Antonin Le Pieux fit construire.  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vers 140 en grande bretagne.) 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Il doublait au nord le mur d’Hadrien.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 Anaïs  &gt; </a:t>
            </a:r>
            <a:r>
              <a:rPr lang="fr-FR" sz="1900" b="1" dirty="0" err="1">
                <a:solidFill>
                  <a:schemeClr val="bg1"/>
                </a:solidFill>
              </a:rPr>
              <a:t>dejà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par son père adoptif Hadrien. 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fut envahi par les invasion barbares pictes.(territoire d’Ecosse actuelle).à la fin du deuxième siècle.</a:t>
            </a:r>
          </a:p>
          <a:p>
            <a:pPr marL="295694" indent="-295694">
              <a:buFont typeface="Arial" panose="020B0604020202020204" pitchFamily="34" charset="0"/>
              <a:buChar char="•"/>
            </a:pPr>
            <a:endParaRPr lang="fr-FR" sz="1900" dirty="0">
              <a:solidFill>
                <a:schemeClr val="bg1"/>
              </a:solidFill>
            </a:endParaRPr>
          </a:p>
          <a:p>
            <a:pPr marL="295694" indent="-295694">
              <a:buFont typeface="Wingdings" panose="05000000000000000000" pitchFamily="2" charset="2"/>
              <a:buChar char="v"/>
            </a:pPr>
            <a:r>
              <a:rPr lang="fr-FR" sz="1900" b="1" u="sng" dirty="0">
                <a:solidFill>
                  <a:schemeClr val="bg1"/>
                </a:solidFill>
              </a:rPr>
              <a:t>Le murs D’ Hadrien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Le mur d’ Hadrien est une fortification faite de pierre et de terre construit entre 122et127 </a:t>
            </a:r>
            <a:r>
              <a:rPr lang="fr-FR" sz="1900" b="1" dirty="0" err="1">
                <a:solidFill>
                  <a:schemeClr val="bg1"/>
                </a:solidFill>
              </a:rPr>
              <a:t>apres</a:t>
            </a:r>
            <a:r>
              <a:rPr lang="fr-FR" sz="1900" b="1" dirty="0">
                <a:solidFill>
                  <a:schemeClr val="bg1"/>
                </a:solidFill>
              </a:rPr>
              <a:t> J-C.</a:t>
            </a:r>
          </a:p>
          <a:p>
            <a:pPr marL="1241915" lvl="2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(</a:t>
            </a:r>
            <a:r>
              <a:rPr lang="fr-FR" sz="1900" b="1" dirty="0" err="1">
                <a:solidFill>
                  <a:schemeClr val="bg1"/>
                </a:solidFill>
              </a:rPr>
              <a:t>Anais</a:t>
            </a:r>
            <a:r>
              <a:rPr lang="fr-FR" sz="1900" b="1" dirty="0">
                <a:solidFill>
                  <a:schemeClr val="bg1"/>
                </a:solidFill>
              </a:rPr>
              <a:t> &gt; L’</a:t>
            </a:r>
            <a:r>
              <a:rPr lang="fr-FR" sz="1900" b="1" dirty="0" err="1">
                <a:solidFill>
                  <a:schemeClr val="bg1"/>
                </a:solidFill>
              </a:rPr>
              <a:t>empreur</a:t>
            </a:r>
            <a:r>
              <a:rPr lang="fr-FR" sz="1900" b="1" dirty="0">
                <a:solidFill>
                  <a:schemeClr val="bg1"/>
                </a:solidFill>
              </a:rPr>
              <a:t> Hadrien fit </a:t>
            </a:r>
            <a:r>
              <a:rPr lang="fr-FR" sz="1900" b="1" dirty="0" err="1">
                <a:solidFill>
                  <a:schemeClr val="bg1"/>
                </a:solidFill>
              </a:rPr>
              <a:t>edifié</a:t>
            </a:r>
            <a:r>
              <a:rPr lang="fr-FR" sz="1900" b="1" dirty="0">
                <a:solidFill>
                  <a:schemeClr val="bg1"/>
                </a:solidFill>
              </a:rPr>
              <a:t> ce mur de </a:t>
            </a:r>
            <a:r>
              <a:rPr lang="fr-FR" sz="1900" b="1" dirty="0" err="1">
                <a:solidFill>
                  <a:schemeClr val="bg1"/>
                </a:solidFill>
              </a:rPr>
              <a:t>défence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surtoute</a:t>
            </a:r>
            <a:r>
              <a:rPr lang="fr-FR" sz="1900" b="1" dirty="0">
                <a:solidFill>
                  <a:schemeClr val="bg1"/>
                </a:solidFill>
              </a:rPr>
              <a:t> la largeur du nord de l’actuelle </a:t>
            </a:r>
            <a:r>
              <a:rPr lang="fr-FR" sz="1900" b="1" dirty="0" err="1">
                <a:solidFill>
                  <a:schemeClr val="bg1"/>
                </a:solidFill>
              </a:rPr>
              <a:t>Angleterre,qui</a:t>
            </a:r>
            <a:r>
              <a:rPr lang="fr-FR" sz="1900" b="1" dirty="0">
                <a:solidFill>
                  <a:schemeClr val="bg1"/>
                </a:solidFill>
              </a:rPr>
              <a:t> correspond à peu près à la frontière entre l’Ecosse- </a:t>
            </a:r>
            <a:r>
              <a:rPr lang="fr-FR" sz="1900" b="1" dirty="0" err="1">
                <a:solidFill>
                  <a:schemeClr val="bg1"/>
                </a:solidFill>
              </a:rPr>
              <a:t>Angletterre</a:t>
            </a:r>
            <a:r>
              <a:rPr lang="fr-FR" sz="1900" b="1" dirty="0">
                <a:solidFill>
                  <a:schemeClr val="bg1"/>
                </a:solidFill>
              </a:rPr>
              <a:t> actuelle.)</a:t>
            </a:r>
          </a:p>
          <a:p>
            <a:pPr marL="768805" lvl="1" indent="-295694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bg1"/>
                </a:solidFill>
              </a:rPr>
              <a:t>Ce mur long de 80 milles romains (soit environ 117,5km) traverse le nord de l’ile d’ouest en est, de la mer d’ Irlande à l’embouchure du fleuve Tyne, sur la mer du nord. Ce mur avait pour objectif de protéger la frontière du nord de la province romaine de Grande Bretagne  des attaques des « barbares » , c’est-à-dire des </a:t>
            </a:r>
            <a:r>
              <a:rPr lang="fr-FR" sz="1900" b="1" dirty="0" err="1">
                <a:solidFill>
                  <a:schemeClr val="bg1"/>
                </a:solidFill>
              </a:rPr>
              <a:t>Picts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D7E19-A395-4FA6-91E6-0C7864F606F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31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77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13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44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30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7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2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46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55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59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9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72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809-4C70-47EB-880E-1EF7267DCB77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7BF2-2E5F-4E9C-BB97-8F43342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6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rown-grasses-in-front-of-lake-underneath-white-clouds-highlands-scotland-united-kingdom-highlands-scotland-united-kingdom-wallpaper-mnu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0h8bXw4JQNI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0h8bXw4JQNI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cottishgovernment/27081169866" TargetMode="External"/><Relationship Id="rId13" Type="http://schemas.openxmlformats.org/officeDocument/2006/relationships/hyperlink" Target="https://pxhere.com/fr/photo/1292670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r.wikipedia.org/wiki/%C3%89cosse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png"/><Relationship Id="rId10" Type="http://schemas.openxmlformats.org/officeDocument/2006/relationships/hyperlink" Target="https://www.blacklistednews.com/article/84650/a-coven-of-british-witches-and-pagans-pledge-their-allegiance-to-king-charles-claiming-he-is-very.html" TargetMode="External"/><Relationship Id="rId4" Type="http://schemas.openxmlformats.org/officeDocument/2006/relationships/hyperlink" Target="https://en.wikipedia.org/wiki/Flag_of_Scotland" TargetMode="External"/><Relationship Id="rId9" Type="http://schemas.openxmlformats.org/officeDocument/2006/relationships/image" Target="../media/image17.jpg"/><Relationship Id="rId1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03F41AC-F690-4E67-BC22-50049D14C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9BBCA1-89BA-4CF6-9CE0-7E8BEB04C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chemeClr val="accent2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Image 8" descr="Une image contenant paysage, nuage, nature, plein air">
            <a:extLst>
              <a:ext uri="{FF2B5EF4-FFF2-40B4-BE49-F238E27FC236}">
                <a16:creationId xmlns:a16="http://schemas.microsoft.com/office/drawing/2014/main" id="{DF6CF673-5035-109F-F528-0C75A78D4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915" r="35168"/>
          <a:stretch/>
        </p:blipFill>
        <p:spPr>
          <a:xfrm>
            <a:off x="6902452" y="6716"/>
            <a:ext cx="5289548" cy="6851284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D172AE-79E8-F6E5-E4F8-6515A8AF5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47266" cy="2838938"/>
          </a:xfrm>
        </p:spPr>
        <p:txBody>
          <a:bodyPr>
            <a:normAutofit/>
          </a:bodyPr>
          <a:lstStyle/>
          <a:p>
            <a:pPr algn="l"/>
            <a:r>
              <a:rPr lang="fr-FR" sz="5600" dirty="0">
                <a:solidFill>
                  <a:srgbClr val="FFFFFF"/>
                </a:solidFill>
              </a:rPr>
              <a:t>L’ECOSSE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37DF70-D06F-26A0-294D-C0AA46B9C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43" y="3739764"/>
            <a:ext cx="5324405" cy="1198120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solidFill>
                  <a:srgbClr val="FFFFFF"/>
                </a:solidFill>
              </a:rPr>
              <a:t>SCOTLAND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65D8A2-EC69-49A4-8897-4C4FE08B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gastronomie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D276F69-FD89-1E2A-8366-F96F59F5A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69" r="2332" b="1"/>
          <a:stretch/>
        </p:blipFill>
        <p:spPr>
          <a:xfrm>
            <a:off x="279143" y="1960417"/>
            <a:ext cx="5221625" cy="29371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Le haggis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le plat national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l’Ecosse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qui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suscite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curiosité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et le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débat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. Il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est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servi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lors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de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grandes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occasions.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Anaïs :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c’est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un mélange de 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viande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de mouton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hachée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d'oignons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d'avoine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, de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graisse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de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rognon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(les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rognons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sont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les reins des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animaux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),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d'épices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, le tout 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enveloppé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dans un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estomac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de mouton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6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musique traditionnelle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6" descr="Une image contenant musique, tuyau, Cornemuses, instrument de musique">
            <a:extLst>
              <a:ext uri="{FF2B5EF4-FFF2-40B4-BE49-F238E27FC236}">
                <a16:creationId xmlns:a16="http://schemas.microsoft.com/office/drawing/2014/main" id="{F48002C0-0E47-B22E-6BDF-B59375C75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1666702"/>
            <a:ext cx="5221625" cy="3524596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La cornemuse est l’instrument emblématique de l’Ecosse.Elle joue un role important dans la celebration des traditions ecossaises et des moments historiques du pays.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1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musique traditionnelle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6" descr="Une image contenant musique, tuyau, Cornemuses, instrument de musique">
            <a:extLst>
              <a:ext uri="{FF2B5EF4-FFF2-40B4-BE49-F238E27FC236}">
                <a16:creationId xmlns:a16="http://schemas.microsoft.com/office/drawing/2014/main" id="{F48002C0-0E47-B22E-6BDF-B59375C75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1666702"/>
            <a:ext cx="5221625" cy="3524596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La cornemuse est l’instrument emblématique de l’Ecosse.Elle joue un role important dans la celebration des traditions ecossaises et des moments historiques du pays.</a:t>
            </a:r>
          </a:p>
          <a:p>
            <a:pPr marL="0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Anaïs : les “pipers” sont des musiciens dédiés à la cornemuse. Ils préservent la tradition musicale ecossaise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0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tenue traditionnelle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habits, personne, Cornemuses, Biniou&#10;&#10;Description générée automatiquement">
            <a:extLst>
              <a:ext uri="{FF2B5EF4-FFF2-40B4-BE49-F238E27FC236}">
                <a16:creationId xmlns:a16="http://schemas.microsoft.com/office/drawing/2014/main" id="{81214929-37E8-C40F-7E2D-02306D3AA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 r="1" b="9336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Le kilt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vêtement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traditionnel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l’Ecosse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 Le kilt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raconte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une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histoire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spécifique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liée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à un clan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à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une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région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L’origine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du kilt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était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un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vêtement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travail polyvalent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adapté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au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climat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rigoureux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l’Ecosse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 Il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était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traditionnellement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porté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par les hommes;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8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tenue traditionnelle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habits, personne, Cornemuses, Biniou&#10;&#10;Description générée automatiquement">
            <a:extLst>
              <a:ext uri="{FF2B5EF4-FFF2-40B4-BE49-F238E27FC236}">
                <a16:creationId xmlns:a16="http://schemas.microsoft.com/office/drawing/2014/main" id="{81214929-37E8-C40F-7E2D-02306D3AA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0" y="299509"/>
            <a:ext cx="4052691" cy="62589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10" y="2217906"/>
            <a:ext cx="4434721" cy="371042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Le kilt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le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vêtement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traditionnel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l’Ecosse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. Le kilt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raconte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une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histoire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spécifique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liée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à un clan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ou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à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une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région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L’origine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du kilt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était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un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vêtement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de travail polyvalent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adapté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au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climat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rigoureux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l’Ecosse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. Il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était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traditionnellement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porté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par les hommes</a:t>
            </a:r>
          </a:p>
          <a:p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Anaïs : les clans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sont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des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tribus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dirigées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par un chef. Les motifs et les couleurs du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tissu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à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carreaux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s’appelle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du tartan. Le tissue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laine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. Il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choisi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pour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différencier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les clans entre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eux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 et signifier </a:t>
            </a:r>
            <a:r>
              <a:rPr lang="en-US" sz="19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l’</a:t>
            </a:r>
            <a:r>
              <a:rPr lang="en-US" sz="1900" b="1" dirty="0" err="1">
                <a:solidFill>
                  <a:schemeClr val="tx1">
                    <a:alpha val="80000"/>
                  </a:schemeClr>
                </a:solidFill>
              </a:rPr>
              <a:t>appartenance</a:t>
            </a:r>
            <a:r>
              <a:rPr lang="en-US" sz="1900" b="1" dirty="0">
                <a:solidFill>
                  <a:schemeClr val="tx1">
                    <a:alpha val="80000"/>
                  </a:schemeClr>
                </a:solidFill>
              </a:rPr>
              <a:t> à un clan, </a:t>
            </a:r>
            <a:r>
              <a:rPr lang="en-US" sz="1900" b="1" i="0" dirty="0" err="1">
                <a:solidFill>
                  <a:schemeClr val="tx1">
                    <a:alpha val="80000"/>
                  </a:schemeClr>
                </a:solidFill>
                <a:effectLst/>
              </a:rPr>
              <a:t>honorer</a:t>
            </a:r>
            <a:r>
              <a:rPr lang="en-US" sz="1900" b="1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1900" b="1" i="0" dirty="0" err="1">
                <a:solidFill>
                  <a:schemeClr val="tx1">
                    <a:alpha val="80000"/>
                  </a:schemeClr>
                </a:solidFill>
                <a:effectLst/>
              </a:rPr>
              <a:t>une</a:t>
            </a:r>
            <a:r>
              <a:rPr lang="en-US" sz="1900" b="1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1900" b="1" i="0" dirty="0" err="1">
                <a:solidFill>
                  <a:schemeClr val="tx1">
                    <a:alpha val="80000"/>
                  </a:schemeClr>
                </a:solidFill>
                <a:effectLst/>
              </a:rPr>
              <a:t>lignée</a:t>
            </a:r>
            <a:r>
              <a:rPr lang="en-US" sz="1900" b="1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1900" b="1" i="0" dirty="0" err="1">
                <a:solidFill>
                  <a:schemeClr val="tx1">
                    <a:alpha val="80000"/>
                  </a:schemeClr>
                </a:solidFill>
                <a:effectLst/>
              </a:rPr>
              <a:t>familiale</a:t>
            </a:r>
            <a:r>
              <a:rPr lang="en-US" sz="1900" b="0" i="0" dirty="0">
                <a:solidFill>
                  <a:schemeClr val="tx1">
                    <a:alpha val="80000"/>
                  </a:schemeClr>
                </a:solidFill>
                <a:effectLst/>
              </a:rPr>
              <a:t>, </a:t>
            </a:r>
            <a:r>
              <a:rPr lang="en-US" sz="19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ou</a:t>
            </a:r>
            <a:r>
              <a:rPr lang="en-US" sz="1900" b="0" i="0" dirty="0">
                <a:solidFill>
                  <a:schemeClr val="tx1">
                    <a:alpha val="80000"/>
                  </a:schemeClr>
                </a:solidFill>
                <a:effectLst/>
              </a:rPr>
              <a:t> </a:t>
            </a:r>
            <a:r>
              <a:rPr lang="en-US" sz="1900" b="1" i="0" dirty="0" err="1">
                <a:solidFill>
                  <a:schemeClr val="tx1">
                    <a:alpha val="80000"/>
                  </a:schemeClr>
                </a:solidFill>
                <a:effectLst/>
              </a:rPr>
              <a:t>célébrer</a:t>
            </a:r>
            <a:r>
              <a:rPr lang="en-US" sz="1900" b="1" i="0" dirty="0">
                <a:solidFill>
                  <a:schemeClr val="tx1">
                    <a:alpha val="80000"/>
                  </a:schemeClr>
                </a:solidFill>
                <a:effectLst/>
              </a:rPr>
              <a:t> un lieu</a:t>
            </a:r>
            <a:r>
              <a:rPr lang="en-US" sz="1900" b="0" i="0" dirty="0">
                <a:solidFill>
                  <a:schemeClr val="tx1">
                    <a:alpha val="80000"/>
                  </a:schemeClr>
                </a:solidFill>
                <a:effectLst/>
              </a:rPr>
              <a:t> .</a:t>
            </a:r>
            <a:endParaRPr lang="en-US" sz="19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19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680" y="487856"/>
            <a:ext cx="4185699" cy="1158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Loch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6069" y="1685205"/>
            <a:ext cx="4689073" cy="208528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légende</a:t>
            </a:r>
            <a:r>
              <a:rPr lang="en-US" dirty="0"/>
              <a:t> la plus </a:t>
            </a:r>
            <a:r>
              <a:rPr lang="en-US" dirty="0" err="1"/>
              <a:t>connue</a:t>
            </a:r>
            <a:r>
              <a:rPr lang="en-US" dirty="0"/>
              <a:t> : Le Loch 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Les </a:t>
            </a:r>
            <a:r>
              <a:rPr lang="en-US" dirty="0" err="1"/>
              <a:t>légendes</a:t>
            </a:r>
            <a:r>
              <a:rPr lang="en-US" dirty="0"/>
              <a:t> et </a:t>
            </a:r>
            <a:r>
              <a:rPr lang="en-US" dirty="0" err="1"/>
              <a:t>mythes</a:t>
            </a:r>
            <a:r>
              <a:rPr lang="en-US" dirty="0"/>
              <a:t> </a:t>
            </a:r>
            <a:r>
              <a:rPr lang="en-US" dirty="0" err="1"/>
              <a:t>ecossais</a:t>
            </a:r>
            <a:r>
              <a:rPr lang="en-US" dirty="0"/>
              <a:t> font parti du </a:t>
            </a:r>
            <a:r>
              <a:rPr lang="en-US" dirty="0" err="1"/>
              <a:t>patrimoine</a:t>
            </a:r>
            <a:r>
              <a:rPr lang="en-US" dirty="0"/>
              <a:t> </a:t>
            </a:r>
            <a:r>
              <a:rPr lang="en-US" dirty="0" err="1"/>
              <a:t>culturel</a:t>
            </a:r>
            <a:r>
              <a:rPr lang="en-US" dirty="0"/>
              <a:t> ecossaise. Ce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histoires</a:t>
            </a:r>
            <a:r>
              <a:rPr lang="en-US" dirty="0"/>
              <a:t> </a:t>
            </a:r>
            <a:r>
              <a:rPr lang="en-US" dirty="0" err="1"/>
              <a:t>transmises</a:t>
            </a:r>
            <a:r>
              <a:rPr lang="en-US" dirty="0"/>
              <a:t> à </a:t>
            </a:r>
            <a:r>
              <a:rPr lang="en-US" dirty="0" err="1"/>
              <a:t>l’oral</a:t>
            </a:r>
            <a:r>
              <a:rPr lang="en-US" dirty="0"/>
              <a:t> au fil des siècles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Média en ligne 4" title="Monstre du Loch Ness  une traque inédite pour élucider le mystère">
            <a:hlinkClick r:id="" action="ppaction://media"/>
            <a:extLst>
              <a:ext uri="{FF2B5EF4-FFF2-40B4-BE49-F238E27FC236}">
                <a16:creationId xmlns:a16="http://schemas.microsoft.com/office/drawing/2014/main" id="{BD896BD8-8A7E-95FB-3456-4D4FDF43CE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2879" y="1404508"/>
            <a:ext cx="6511072" cy="36787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23E197-E4FE-3404-BBFF-D11B84CAF836}"/>
              </a:ext>
            </a:extLst>
          </p:cNvPr>
          <p:cNvSpPr txBox="1"/>
          <p:nvPr/>
        </p:nvSpPr>
        <p:spPr>
          <a:xfrm>
            <a:off x="810415" y="4878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latin typeface="+mj-lt"/>
                <a:ea typeface="+mj-ea"/>
                <a:cs typeface="+mj-cs"/>
              </a:rPr>
              <a:t>Les contes et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légendes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3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680" y="487856"/>
            <a:ext cx="4185699" cy="1158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Loch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6069" y="1685204"/>
            <a:ext cx="4689073" cy="449285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légende</a:t>
            </a:r>
            <a:r>
              <a:rPr lang="en-US" dirty="0"/>
              <a:t> la plus </a:t>
            </a:r>
            <a:r>
              <a:rPr lang="en-US" dirty="0" err="1"/>
              <a:t>connue</a:t>
            </a:r>
            <a:r>
              <a:rPr lang="en-US" dirty="0"/>
              <a:t> : Le Loch 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Les </a:t>
            </a:r>
            <a:r>
              <a:rPr lang="en-US" dirty="0" err="1"/>
              <a:t>légendes</a:t>
            </a:r>
            <a:r>
              <a:rPr lang="en-US" dirty="0"/>
              <a:t> et </a:t>
            </a:r>
            <a:r>
              <a:rPr lang="en-US" dirty="0" err="1"/>
              <a:t>mythes</a:t>
            </a:r>
            <a:r>
              <a:rPr lang="en-US" dirty="0"/>
              <a:t> </a:t>
            </a:r>
            <a:r>
              <a:rPr lang="en-US" dirty="0" err="1"/>
              <a:t>ecossais</a:t>
            </a:r>
            <a:r>
              <a:rPr lang="en-US" dirty="0"/>
              <a:t> font parti du </a:t>
            </a:r>
            <a:r>
              <a:rPr lang="en-US" dirty="0" err="1"/>
              <a:t>patrimoine</a:t>
            </a:r>
            <a:r>
              <a:rPr lang="en-US" dirty="0"/>
              <a:t> </a:t>
            </a:r>
            <a:r>
              <a:rPr lang="en-US" dirty="0" err="1"/>
              <a:t>culturel</a:t>
            </a:r>
            <a:r>
              <a:rPr lang="en-US" dirty="0"/>
              <a:t> ecossaise. Ce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histoires</a:t>
            </a:r>
            <a:r>
              <a:rPr lang="en-US" dirty="0"/>
              <a:t> </a:t>
            </a:r>
            <a:r>
              <a:rPr lang="en-US" dirty="0" err="1"/>
              <a:t>transmises</a:t>
            </a:r>
            <a:r>
              <a:rPr lang="en-US" dirty="0"/>
              <a:t> à </a:t>
            </a:r>
            <a:r>
              <a:rPr lang="en-US" dirty="0" err="1"/>
              <a:t>l’oral</a:t>
            </a:r>
            <a:r>
              <a:rPr lang="en-US" dirty="0"/>
              <a:t> au fil des siècles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Anaïs: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fées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sorcières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héros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ou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guerriers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se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cotoient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dans des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histoires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mélangeant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magie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et vie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réelle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Exemple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personnages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fantastiques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Kalpiet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- 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Les kelpies fabriqueraient les coquillages que l'on retrouve sur le sable des plages.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Anaïs : Il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le plus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souvent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décrit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comme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un homme de la taille d’un cheval avec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une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tête,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une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criniere et les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membres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d’un cheval.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Brownie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–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aussi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appelé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urisk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fait parti du folklore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écossais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. Il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effectue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des taches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ménagères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dans la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famille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chez qui il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installé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échange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d’un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repas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Anaïs :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généralement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du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porride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ou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du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miel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. Il </a:t>
            </a:r>
            <a:r>
              <a:rPr lang="en-US">
                <a:solidFill>
                  <a:schemeClr val="tx1">
                    <a:alpha val="80000"/>
                  </a:schemeClr>
                </a:solidFill>
              </a:rPr>
              <a:t>appors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également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la bonne fortune</a:t>
            </a:r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Média en ligne 4" title="Monstre du Loch Ness  une traque inédite pour élucider le mystère">
            <a:hlinkClick r:id="" action="ppaction://media"/>
            <a:extLst>
              <a:ext uri="{FF2B5EF4-FFF2-40B4-BE49-F238E27FC236}">
                <a16:creationId xmlns:a16="http://schemas.microsoft.com/office/drawing/2014/main" id="{BD896BD8-8A7E-95FB-3456-4D4FDF43CE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2879" y="1404508"/>
            <a:ext cx="6511072" cy="36787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23E197-E4FE-3404-BBFF-D11B84CAF836}"/>
              </a:ext>
            </a:extLst>
          </p:cNvPr>
          <p:cNvSpPr txBox="1"/>
          <p:nvPr/>
        </p:nvSpPr>
        <p:spPr>
          <a:xfrm>
            <a:off x="810415" y="4878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latin typeface="+mj-lt"/>
                <a:ea typeface="+mj-ea"/>
                <a:cs typeface="+mj-cs"/>
              </a:rPr>
              <a:t>Les contes et </a:t>
            </a:r>
            <a:r>
              <a:rPr lang="en-US" sz="1800" kern="1200" dirty="0" err="1">
                <a:latin typeface="+mj-lt"/>
                <a:ea typeface="+mj-ea"/>
                <a:cs typeface="+mj-cs"/>
              </a:rPr>
              <a:t>légendes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9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faune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la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flore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0DD439-E4BD-5F27-F0C0-FD68FA46A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2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faune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F246B-84A7-CB4C-29EA-FB799BAC629A}"/>
              </a:ext>
            </a:extLst>
          </p:cNvPr>
          <p:cNvSpPr txBox="1"/>
          <p:nvPr/>
        </p:nvSpPr>
        <p:spPr>
          <a:xfrm>
            <a:off x="3083442" y="2017202"/>
            <a:ext cx="7521649" cy="2843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596">
              <a:spcAft>
                <a:spcPts val="444"/>
              </a:spcAft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L’Ecosse a plein d’animaux sauvages surtout dans les Highlands.</a:t>
            </a:r>
          </a:p>
          <a:p>
            <a:pPr defTabSz="243596">
              <a:spcAft>
                <a:spcPts val="444"/>
              </a:spcAft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 Sur les côtes, les falaises abritent de très nombreux oiseaux de mer comme le macareux moine ; </a:t>
            </a:r>
          </a:p>
          <a:p>
            <a:pPr marL="171450" indent="-171450" defTabSz="243596">
              <a:spcAft>
                <a:spcPts val="444"/>
              </a:spcAft>
              <a:buFont typeface="Wingdings" panose="05000000000000000000" pitchFamily="2" charset="2"/>
              <a:buChar char="v"/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le fou de basson qui est le plus gros oiseau d’Europe ;</a:t>
            </a:r>
          </a:p>
          <a:p>
            <a:pPr marL="171450" indent="-171450" defTabSz="243596">
              <a:spcAft>
                <a:spcPts val="444"/>
              </a:spcAft>
              <a:buFont typeface="Wingdings" panose="05000000000000000000" pitchFamily="2" charset="2"/>
              <a:buChar char="v"/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le guillemot qui appartient à la famille des pingouins ; </a:t>
            </a:r>
          </a:p>
          <a:p>
            <a:pPr marL="171450" indent="-171450" defTabSz="243596">
              <a:spcAft>
                <a:spcPts val="444"/>
              </a:spcAft>
              <a:buFont typeface="Wingdings" panose="05000000000000000000" pitchFamily="2" charset="2"/>
              <a:buChar char="v"/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le pingouin </a:t>
            </a:r>
            <a:r>
              <a:rPr lang="fr-FR" sz="1184" b="1" kern="1200" dirty="0" err="1">
                <a:latin typeface="+mn-lt"/>
                <a:ea typeface="+mn-ea"/>
                <a:cs typeface="+mn-cs"/>
              </a:rPr>
              <a:t>torda</a:t>
            </a:r>
            <a:r>
              <a:rPr lang="fr-FR" sz="1184" b="1" kern="1200" dirty="0">
                <a:latin typeface="+mn-lt"/>
                <a:ea typeface="+mn-ea"/>
                <a:cs typeface="+mn-cs"/>
              </a:rPr>
              <a:t> ; </a:t>
            </a:r>
          </a:p>
          <a:p>
            <a:pPr marL="171450" indent="-171450" defTabSz="243596">
              <a:spcAft>
                <a:spcPts val="444"/>
              </a:spcAft>
              <a:buFont typeface="Wingdings" panose="05000000000000000000" pitchFamily="2" charset="2"/>
              <a:buChar char="v"/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le phoque et plus rarement la loutre qui occupe le littoral ou les locks maritimes.</a:t>
            </a:r>
          </a:p>
          <a:p>
            <a:pPr defTabSz="243596">
              <a:spcAft>
                <a:spcPts val="444"/>
              </a:spcAft>
            </a:pPr>
            <a:endParaRPr lang="fr-FR" sz="1184" b="1" kern="1200" dirty="0">
              <a:latin typeface="+mn-lt"/>
              <a:ea typeface="+mn-ea"/>
              <a:cs typeface="+mn-cs"/>
            </a:endParaRPr>
          </a:p>
          <a:p>
            <a:pPr defTabSz="243596">
              <a:spcAft>
                <a:spcPts val="444"/>
              </a:spcAft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Dans les landes et les tourbières on peut observer de nombreux rapaces, comme le</a:t>
            </a:r>
          </a:p>
          <a:p>
            <a:pPr defTabSz="243596">
              <a:spcAft>
                <a:spcPts val="444"/>
              </a:spcAft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hibou des marais ou la fameuse ’’grouse’’.</a:t>
            </a:r>
          </a:p>
          <a:p>
            <a:pPr defTabSz="243596">
              <a:spcAft>
                <a:spcPts val="444"/>
              </a:spcAft>
            </a:pPr>
            <a:endParaRPr lang="fr-FR" sz="1184" b="1" kern="1200" dirty="0">
              <a:latin typeface="+mn-lt"/>
              <a:ea typeface="+mn-ea"/>
              <a:cs typeface="+mn-cs"/>
            </a:endParaRPr>
          </a:p>
          <a:p>
            <a:pPr defTabSz="243596">
              <a:spcAft>
                <a:spcPts val="444"/>
              </a:spcAft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En forêt il y a beaucoup de cerfs de chevreuils et d’écureuils.</a:t>
            </a:r>
          </a:p>
          <a:p>
            <a:pPr defTabSz="243596">
              <a:spcAft>
                <a:spcPts val="444"/>
              </a:spcAft>
            </a:pPr>
            <a:r>
              <a:rPr lang="fr-FR" sz="1184" b="1" kern="1200" dirty="0">
                <a:latin typeface="+mn-lt"/>
                <a:ea typeface="+mn-ea"/>
                <a:cs typeface="+mn-cs"/>
              </a:rPr>
              <a:t>En montagne c’est l’aigle royal qui plane au-dessus des sommets.</a:t>
            </a:r>
            <a:endParaRPr lang="fr-FR" sz="2400" dirty="0"/>
          </a:p>
        </p:txBody>
      </p:sp>
      <p:pic>
        <p:nvPicPr>
          <p:cNvPr id="2" name="Picture 3" descr="Biogenus - Animaux vertébrés - Fiche du fou de bassan">
            <a:extLst>
              <a:ext uri="{FF2B5EF4-FFF2-40B4-BE49-F238E27FC236}">
                <a16:creationId xmlns:a16="http://schemas.microsoft.com/office/drawing/2014/main" id="{F5DCBD2F-6524-7D98-DC66-BFB4E8AAF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6" y="1892799"/>
            <a:ext cx="1783065" cy="125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aune et flore du pays - Le Macareux moine">
            <a:extLst>
              <a:ext uri="{FF2B5EF4-FFF2-40B4-BE49-F238E27FC236}">
                <a16:creationId xmlns:a16="http://schemas.microsoft.com/office/drawing/2014/main" id="{0BCF8FB8-8C40-3FDE-95B9-1411AA079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72" y="5537309"/>
            <a:ext cx="1644163" cy="11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Guillemot de Troïl - Les espèces - C-monspot - soyons sport, soyons nature">
            <a:extLst>
              <a:ext uri="{FF2B5EF4-FFF2-40B4-BE49-F238E27FC236}">
                <a16:creationId xmlns:a16="http://schemas.microsoft.com/office/drawing/2014/main" id="{FB433617-0612-4BD8-E022-A6281728D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96" y="1928111"/>
            <a:ext cx="1488532" cy="120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Loutre d'Europe | 2016 - Écosse Après plusieurs jours de rec… | Flickr">
            <a:extLst>
              <a:ext uri="{FF2B5EF4-FFF2-40B4-BE49-F238E27FC236}">
                <a16:creationId xmlns:a16="http://schemas.microsoft.com/office/drawing/2014/main" id="{27FA3236-039D-10F5-6E5D-4559C7B3A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3" y="3450848"/>
            <a:ext cx="1571823" cy="1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Oiseaux d'Écosse : Oiseaux de Proie, Oiseaux des Jardins &amp; Plus Encore -  Highland Titles">
            <a:extLst>
              <a:ext uri="{FF2B5EF4-FFF2-40B4-BE49-F238E27FC236}">
                <a16:creationId xmlns:a16="http://schemas.microsoft.com/office/drawing/2014/main" id="{7005318D-AC0E-F8EC-E4B8-355CB4D88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45" y="3671104"/>
            <a:ext cx="1604556" cy="106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Orque – rencontrer, voir, observer, plonger, nager avec les orques -  Voyages plongée Ultramarina">
            <a:extLst>
              <a:ext uri="{FF2B5EF4-FFF2-40B4-BE49-F238E27FC236}">
                <a16:creationId xmlns:a16="http://schemas.microsoft.com/office/drawing/2014/main" id="{3AC06006-8664-9AAE-C851-F02A83BFD5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66" y="5400500"/>
            <a:ext cx="2943225" cy="11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Écureuil roux — Wikipédia">
            <a:extLst>
              <a:ext uri="{FF2B5EF4-FFF2-40B4-BE49-F238E27FC236}">
                <a16:creationId xmlns:a16="http://schemas.microsoft.com/office/drawing/2014/main" id="{EB88C55C-01E0-BA11-60AB-DD56875E56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9" y="5407233"/>
            <a:ext cx="1695119" cy="115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27 800+ Pingouin Torda Photos, taleaux et images libre de droits - iStock">
            <a:extLst>
              <a:ext uri="{FF2B5EF4-FFF2-40B4-BE49-F238E27FC236}">
                <a16:creationId xmlns:a16="http://schemas.microsoft.com/office/drawing/2014/main" id="{5530D1FC-270D-7945-353F-E59F96A03E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67" y="5549393"/>
            <a:ext cx="1432820" cy="109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71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flore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F246B-84A7-CB4C-29EA-FB799BAC629A}"/>
              </a:ext>
            </a:extLst>
          </p:cNvPr>
          <p:cNvSpPr txBox="1"/>
          <p:nvPr/>
        </p:nvSpPr>
        <p:spPr>
          <a:xfrm>
            <a:off x="6891671" y="1981938"/>
            <a:ext cx="4851990" cy="4425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Écosse les forêts couvrent près de 15% du territoire. Les fougères se multiplient dans les sous-bois de chêne et de bouleux. Sur les pentes montagneuses les plantations de pins d’Écosse sont en train de reconstituer le domaine forestier qui a été exploité du Moyen Age au XXème siècle.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Ailleurs, on trouve surtout des habitats naturels composées de bruyères, de fougères, de mousses et d’herbes. Au-dessus de 600 m d’altitude ce sont les plantes alpines et arctiques retentant de la dernière période glaciaire qui prédominent.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fleur nationale de l’Ecosse est le chardon.</a:t>
            </a:r>
            <a:endParaRPr lang="fr-F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7" descr="La lande d'Écosse, un décor romantique, mais 100 % artificiel | National  Geographic">
            <a:extLst>
              <a:ext uri="{FF2B5EF4-FFF2-40B4-BE49-F238E27FC236}">
                <a16:creationId xmlns:a16="http://schemas.microsoft.com/office/drawing/2014/main" id="{47CE5214-3148-C58F-43AC-A91041F1C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5" y="1987101"/>
            <a:ext cx="2512060" cy="251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Bruyères d'hiver : l'élégance en toute simplicité - Gamm vert">
            <a:extLst>
              <a:ext uri="{FF2B5EF4-FFF2-40B4-BE49-F238E27FC236}">
                <a16:creationId xmlns:a16="http://schemas.microsoft.com/office/drawing/2014/main" id="{2F4CE8BA-514F-A60E-E3C7-83F8B4902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04" y="4874168"/>
            <a:ext cx="2639060" cy="175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" descr="Pourquoi le chardon est-il l'emblème du XV de l'Écosse">
            <a:extLst>
              <a:ext uri="{FF2B5EF4-FFF2-40B4-BE49-F238E27FC236}">
                <a16:creationId xmlns:a16="http://schemas.microsoft.com/office/drawing/2014/main" id="{096E8865-D1A4-2111-51EB-60E8153F47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36" y="2766585"/>
            <a:ext cx="2635885" cy="1816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38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8823F0-3C9E-6C1C-710E-DA166A5F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541" y="2560638"/>
            <a:ext cx="3099036" cy="13529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Sommaire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Espace réservé du contenu 2">
            <a:extLst>
              <a:ext uri="{FF2B5EF4-FFF2-40B4-BE49-F238E27FC236}">
                <a16:creationId xmlns:a16="http://schemas.microsoft.com/office/drawing/2014/main" id="{327DCFB1-CC42-6D7E-CDE8-4AD8DCA0D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197472"/>
              </p:ext>
            </p:extLst>
          </p:nvPr>
        </p:nvGraphicFramePr>
        <p:xfrm>
          <a:off x="6605575" y="2153458"/>
          <a:ext cx="4158031" cy="291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48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monuments écossais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9971930-EB34-EC75-0B44-D967EE136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Les Monuments</a:t>
            </a:r>
          </a:p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Château (Marguerite)</a:t>
            </a:r>
          </a:p>
        </p:txBody>
      </p:sp>
      <p:sp>
        <p:nvSpPr>
          <p:cNvPr id="1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7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Murs D’Ecosse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Espace réservé du contenu 9" descr="Une image contenant herbe, plein air, nuage, ciel&#10;&#10;Description générée automatiquement">
            <a:extLst>
              <a:ext uri="{FF2B5EF4-FFF2-40B4-BE49-F238E27FC236}">
                <a16:creationId xmlns:a16="http://schemas.microsoft.com/office/drawing/2014/main" id="{E2DF5789-8DAD-496A-0547-6DA83058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43" y="2211233"/>
            <a:ext cx="2539252" cy="1588596"/>
          </a:xfrm>
          <a:prstGeom prst="rect">
            <a:avLst/>
          </a:prstGeom>
        </p:spPr>
      </p:pic>
      <p:pic>
        <p:nvPicPr>
          <p:cNvPr id="8" name="Espace réservé du contenu 7" descr="Une image contenant herbe, plein air, ciel, paysage">
            <a:extLst>
              <a:ext uri="{FF2B5EF4-FFF2-40B4-BE49-F238E27FC236}">
                <a16:creationId xmlns:a16="http://schemas.microsoft.com/office/drawing/2014/main" id="{82CE35F0-5B8B-74FF-9B1F-EB2A29D1D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07" y="2255592"/>
            <a:ext cx="2322185" cy="155931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06F246B-84A7-CB4C-29EA-FB799BAC629A}"/>
              </a:ext>
            </a:extLst>
          </p:cNvPr>
          <p:cNvSpPr txBox="1"/>
          <p:nvPr/>
        </p:nvSpPr>
        <p:spPr>
          <a:xfrm>
            <a:off x="2508215" y="3799829"/>
            <a:ext cx="2701689" cy="237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596">
              <a:spcAft>
                <a:spcPts val="444"/>
              </a:spcAft>
            </a:pPr>
            <a:r>
              <a:rPr lang="fr-FR" sz="1184" b="1" kern="1200">
                <a:solidFill>
                  <a:srgbClr val="005993"/>
                </a:solidFill>
                <a:latin typeface="+mn-lt"/>
                <a:ea typeface="+mn-ea"/>
                <a:cs typeface="+mn-cs"/>
              </a:rPr>
              <a:t>Mur d’Hadrien </a:t>
            </a:r>
            <a:r>
              <a:rPr lang="fr-FR" sz="11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une fortification faite de pierre et de terre construite entre 122 et 127 après JC</a:t>
            </a:r>
          </a:p>
          <a:p>
            <a:pPr defTabSz="243596">
              <a:spcAft>
                <a:spcPts val="444"/>
              </a:spcAft>
            </a:pPr>
            <a:r>
              <a:rPr lang="fr-FR" sz="11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mur long de 80 milles romains (soit environ 117,5km) traverse le nord de l’ile d’ouest en est, de la mer d’ Irlande à l’embouchure du fleuve Tyne, sur la mer du nord. </a:t>
            </a:r>
          </a:p>
          <a:p>
            <a:pPr defTabSz="243596">
              <a:spcAft>
                <a:spcPts val="444"/>
              </a:spcAft>
            </a:pPr>
            <a:r>
              <a:rPr lang="fr-FR" sz="11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mur avait pour objectif de protéger la frontière du nord de la province romaine de Grande Bretagne  des attaques des « barbares » , c’est-à-dire des </a:t>
            </a:r>
            <a:r>
              <a:rPr lang="fr-FR" sz="118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Picts</a:t>
            </a:r>
            <a:r>
              <a:rPr lang="fr-FR" sz="11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sz="24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86B67E5-3030-373D-889A-BD5187753F17}"/>
              </a:ext>
            </a:extLst>
          </p:cNvPr>
          <p:cNvSpPr txBox="1"/>
          <p:nvPr/>
        </p:nvSpPr>
        <p:spPr>
          <a:xfrm>
            <a:off x="7252426" y="4046845"/>
            <a:ext cx="2869930" cy="167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43596">
              <a:spcAft>
                <a:spcPts val="444"/>
              </a:spcAft>
            </a:pPr>
            <a:r>
              <a:rPr lang="fr-FR" sz="1332" kern="1200">
                <a:solidFill>
                  <a:srgbClr val="005993"/>
                </a:solidFill>
                <a:latin typeface="+mn-lt"/>
                <a:ea typeface="+mn-ea"/>
                <a:cs typeface="+mn-cs"/>
              </a:rPr>
              <a:t>Mur d’Antonin </a:t>
            </a:r>
            <a:r>
              <a:rPr lang="fr-FR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une muraille que l’empereur romain</a:t>
            </a:r>
          </a:p>
          <a:p>
            <a:pPr defTabSz="243596">
              <a:spcAft>
                <a:spcPts val="444"/>
              </a:spcAft>
            </a:pPr>
            <a:r>
              <a:rPr lang="fr-FR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Antonin Le Pieux fit construire.</a:t>
            </a:r>
            <a:r>
              <a:rPr lang="fr-FR" sz="1332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243596">
              <a:spcAft>
                <a:spcPts val="444"/>
              </a:spcAft>
            </a:pPr>
            <a:r>
              <a:rPr lang="fr-FR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doublait au nord le mur d’Hadrien. </a:t>
            </a:r>
          </a:p>
          <a:p>
            <a:pPr defTabSz="243596">
              <a:spcAft>
                <a:spcPts val="444"/>
              </a:spcAft>
            </a:pPr>
            <a:r>
              <a:rPr lang="fr-FR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mur fut envahi par les invasion barbares pictes (territoire d’Ecosse actuelle) à la fin du deuxième siècle.	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43326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Murs D’Ecosse</a:t>
            </a: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Espace réservé du contenu 9" descr="Une image contenant herbe, plein air, nuage, ciel&#10;&#10;Description générée automatiquement">
            <a:extLst>
              <a:ext uri="{FF2B5EF4-FFF2-40B4-BE49-F238E27FC236}">
                <a16:creationId xmlns:a16="http://schemas.microsoft.com/office/drawing/2014/main" id="{E2DF5789-8DAD-496A-0547-6DA83058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35" y="2290499"/>
            <a:ext cx="2545915" cy="1592764"/>
          </a:xfrm>
          <a:prstGeom prst="rect">
            <a:avLst/>
          </a:prstGeom>
        </p:spPr>
      </p:pic>
      <p:pic>
        <p:nvPicPr>
          <p:cNvPr id="8" name="Espace réservé du contenu 7" descr="Une image contenant herbe, plein air, ciel, paysage">
            <a:extLst>
              <a:ext uri="{FF2B5EF4-FFF2-40B4-BE49-F238E27FC236}">
                <a16:creationId xmlns:a16="http://schemas.microsoft.com/office/drawing/2014/main" id="{82CE35F0-5B8B-74FF-9B1F-EB2A29D1D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23" y="4313297"/>
            <a:ext cx="2371994" cy="15927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06F246B-84A7-CB4C-29EA-FB799BAC629A}"/>
              </a:ext>
            </a:extLst>
          </p:cNvPr>
          <p:cNvSpPr txBox="1"/>
          <p:nvPr/>
        </p:nvSpPr>
        <p:spPr>
          <a:xfrm>
            <a:off x="4700715" y="2211233"/>
            <a:ext cx="5533761" cy="245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39" indent="-192739" defTabSz="308381">
              <a:spcAft>
                <a:spcPts val="570"/>
              </a:spcAft>
              <a:buFont typeface="Wingdings" panose="05000000000000000000" pitchFamily="2" charset="2"/>
              <a:buChar char="v"/>
            </a:pPr>
            <a:r>
              <a:rPr lang="fr-FR" sz="1214" u="sng" kern="1200">
                <a:solidFill>
                  <a:srgbClr val="005993"/>
                </a:solidFill>
                <a:latin typeface="+mn-lt"/>
                <a:ea typeface="+mn-ea"/>
                <a:cs typeface="+mn-cs"/>
              </a:rPr>
              <a:t>Le murs D’ Hadrien 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une fortification faite de pierre et de terre construit entre 122et127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J-C.</a:t>
            </a:r>
          </a:p>
          <a:p>
            <a:pPr marL="809502" lvl="2" indent="-192739" defTabSz="308381">
              <a:spcAft>
                <a:spcPts val="570"/>
              </a:spcAft>
              <a:buFont typeface="Arial" panose="020B0604020202020204" pitchFamily="34" charset="0"/>
              <a:buChar char="•"/>
            </a:pP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Anais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L’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empreur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Hadrien fit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edifié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 mur de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défence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surtoute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largeur du nord de l’actuelle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Angleterre,qui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 à peu près à la frontière entre l’Ecosse-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Angletterre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actuelle.)</a:t>
            </a:r>
          </a:p>
          <a:p>
            <a:pPr marL="308381" lvl="1" defTabSz="308381">
              <a:spcAft>
                <a:spcPts val="570"/>
              </a:spcAft>
            </a:pP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mur long de 80 milles romains (soit environ 117,5km) traverse le nord de l’ile d’ouest en est, de la mer d’ Irlande à l’embouchure du fleuve Tyne, sur la mer du nord. Ce mur avait pour objectif de protéger la frontière du nord de la province romaine de Grande Bretagne  des attaques des « barbares » , c’est-à-dire des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Picts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spcAft>
                <a:spcPts val="600"/>
              </a:spcAft>
            </a:pPr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86B67E5-3030-373D-889A-BD5187753F17}"/>
              </a:ext>
            </a:extLst>
          </p:cNvPr>
          <p:cNvSpPr txBox="1"/>
          <p:nvPr/>
        </p:nvSpPr>
        <p:spPr>
          <a:xfrm>
            <a:off x="4472581" y="4475143"/>
            <a:ext cx="5253231" cy="170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1120" lvl="1" indent="-192739" defTabSz="308381">
              <a:spcAft>
                <a:spcPts val="570"/>
              </a:spcAft>
              <a:buFont typeface="Arial" panose="020B0604020202020204" pitchFamily="34" charset="0"/>
              <a:buChar char="•"/>
            </a:pPr>
            <a:r>
              <a:rPr lang="fr-FR" sz="1214" kern="1200">
                <a:solidFill>
                  <a:srgbClr val="005993"/>
                </a:solidFill>
                <a:latin typeface="+mn-lt"/>
                <a:ea typeface="+mn-ea"/>
                <a:cs typeface="+mn-cs"/>
              </a:rPr>
              <a:t>Mur d’Antonin 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une muraille que l’empereur romain Antonin Le Pieux fit construire.  </a:t>
            </a:r>
          </a:p>
          <a:p>
            <a:pPr marL="809502" lvl="2" indent="-192739" defTabSz="308381">
              <a:spcAft>
                <a:spcPts val="570"/>
              </a:spcAft>
              <a:buFont typeface="Arial" panose="020B0604020202020204" pitchFamily="34" charset="0"/>
              <a:buChar char="•"/>
            </a:pP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Anaïs  &gt; vers 140 en grande bretagne.) </a:t>
            </a:r>
          </a:p>
          <a:p>
            <a:pPr marL="501120" lvl="1" indent="-192739" defTabSz="308381">
              <a:spcAft>
                <a:spcPts val="570"/>
              </a:spcAft>
              <a:buFont typeface="Arial" panose="020B0604020202020204" pitchFamily="34" charset="0"/>
              <a:buChar char="•"/>
            </a:pP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doublait au nord le mur d’Hadrien.</a:t>
            </a:r>
          </a:p>
          <a:p>
            <a:pPr marL="809502" lvl="2" indent="-192739" defTabSz="308381">
              <a:spcAft>
                <a:spcPts val="570"/>
              </a:spcAft>
              <a:buFont typeface="Arial" panose="020B0604020202020204" pitchFamily="34" charset="0"/>
              <a:buChar char="•"/>
            </a:pP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Anaïs  &gt;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dejà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1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edifié</a:t>
            </a: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son père adoptif Hadrien. )</a:t>
            </a:r>
          </a:p>
          <a:p>
            <a:pPr marL="501120" lvl="1" indent="-192739" defTabSz="308381">
              <a:spcAft>
                <a:spcPts val="570"/>
              </a:spcAft>
              <a:buFont typeface="Arial" panose="020B0604020202020204" pitchFamily="34" charset="0"/>
              <a:buChar char="•"/>
            </a:pPr>
            <a:r>
              <a:rPr lang="fr-FR" sz="121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mur fut envahi par les invasion barbares pictes.(territoire d’Ecosse actuelle).à la fin du deuxième siècle.</a:t>
            </a: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16613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château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d’Edimbourg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F246B-84A7-CB4C-29EA-FB799BAC629A}"/>
              </a:ext>
            </a:extLst>
          </p:cNvPr>
          <p:cNvSpPr txBox="1"/>
          <p:nvPr/>
        </p:nvSpPr>
        <p:spPr>
          <a:xfrm>
            <a:off x="6400737" y="2119085"/>
            <a:ext cx="53931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Il est situé sur le rocher volcanique Castle Roch ; le château avait donc une position</a:t>
            </a:r>
          </a:p>
          <a:p>
            <a:pPr>
              <a:spcAft>
                <a:spcPts val="600"/>
              </a:spcAft>
            </a:pPr>
            <a:r>
              <a:rPr lang="fr-FR" dirty="0"/>
              <a:t>stratégique. Les premiers bâtiments qui composent la forteresse ont été construits au</a:t>
            </a:r>
          </a:p>
          <a:p>
            <a:pPr>
              <a:spcAft>
                <a:spcPts val="600"/>
              </a:spcAft>
            </a:pPr>
            <a:r>
              <a:rPr lang="fr-FR" dirty="0"/>
              <a:t>XII -ème siècle. Dès le XII -ème siècle, une partie du château a été utilisé comme</a:t>
            </a:r>
          </a:p>
          <a:p>
            <a:pPr>
              <a:spcAft>
                <a:spcPts val="600"/>
              </a:spcAft>
            </a:pPr>
            <a:r>
              <a:rPr lang="fr-FR" dirty="0"/>
              <a:t>prison.</a:t>
            </a:r>
          </a:p>
          <a:p>
            <a:pPr>
              <a:spcAft>
                <a:spcPts val="600"/>
              </a:spcAft>
            </a:pPr>
            <a:r>
              <a:rPr lang="fr-FR" dirty="0"/>
              <a:t>Le château d’Edimbourg a également joué un rôle important dans les conflits entre</a:t>
            </a:r>
          </a:p>
          <a:p>
            <a:pPr>
              <a:spcAft>
                <a:spcPts val="600"/>
              </a:spcAft>
            </a:pPr>
            <a:r>
              <a:rPr lang="fr-FR" dirty="0"/>
              <a:t>l’Ecosse et L’Angleterre.</a:t>
            </a:r>
          </a:p>
          <a:p>
            <a:pPr>
              <a:spcAft>
                <a:spcPts val="600"/>
              </a:spcAft>
            </a:pPr>
            <a:r>
              <a:rPr lang="fr-FR" dirty="0"/>
              <a:t>Son architecture est typique du style médiéval.</a:t>
            </a:r>
          </a:p>
        </p:txBody>
      </p:sp>
      <p:pic>
        <p:nvPicPr>
          <p:cNvPr id="3" name="Image 2" descr="Une image contenant plein air, bâtiment, ciel, nuage">
            <a:extLst>
              <a:ext uri="{FF2B5EF4-FFF2-40B4-BE49-F238E27FC236}">
                <a16:creationId xmlns:a16="http://schemas.microsoft.com/office/drawing/2014/main" id="{5C5F7FF5-2A49-AE95-227C-2810396A7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99" y="2607635"/>
            <a:ext cx="4783401" cy="31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4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 pour votre attention</a:t>
            </a:r>
          </a:p>
        </p:txBody>
      </p:sp>
      <p:sp>
        <p:nvSpPr>
          <p:cNvPr id="3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9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29" y="-1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carte d’identité de l’Ecosse</a:t>
            </a:r>
          </a:p>
        </p:txBody>
      </p:sp>
      <p:pic>
        <p:nvPicPr>
          <p:cNvPr id="12" name="Espace réservé pour une image  11" descr="Une image contenant Bleu électrique, bleu, ligne, symbole&#10;&#10;Description générée automatiquement">
            <a:extLst>
              <a:ext uri="{FF2B5EF4-FFF2-40B4-BE49-F238E27FC236}">
                <a16:creationId xmlns:a16="http://schemas.microsoft.com/office/drawing/2014/main" id="{1E62C363-63C7-8EB0-39B4-AB8593FB03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007" r="12007"/>
          <a:stretch/>
        </p:blipFill>
        <p:spPr>
          <a:xfrm>
            <a:off x="5307569" y="4912224"/>
            <a:ext cx="1833324" cy="144762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B6EFD-A830-30F8-953F-C10E6AE50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8592" y="1832876"/>
            <a:ext cx="4088980" cy="471467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Pays : Grande-Bretagne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La </a:t>
            </a:r>
            <a:r>
              <a:rPr lang="en-US" sz="1400" dirty="0" err="1"/>
              <a:t>capitale</a:t>
            </a:r>
            <a:r>
              <a:rPr lang="en-US" sz="1400" dirty="0"/>
              <a:t> : </a:t>
            </a:r>
            <a:r>
              <a:rPr lang="en-US" sz="1400" dirty="0" err="1"/>
              <a:t>Edimbourg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la population : 5 463 300 habitants.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la superficie:78 772 km2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Le </a:t>
            </a:r>
            <a:r>
              <a:rPr lang="en-US" sz="1400" dirty="0" err="1"/>
              <a:t>roi</a:t>
            </a:r>
            <a:r>
              <a:rPr lang="en-US" sz="1400" dirty="0"/>
              <a:t> </a:t>
            </a:r>
            <a:r>
              <a:rPr lang="en-US" sz="1400" dirty="0" err="1"/>
              <a:t>s’appelle</a:t>
            </a:r>
            <a:r>
              <a:rPr lang="en-US" sz="1400" dirty="0"/>
              <a:t> Charles III;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L’Ecosse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dirigée</a:t>
            </a:r>
            <a:r>
              <a:rPr lang="en-US" sz="1400" dirty="0"/>
              <a:t> par le premier </a:t>
            </a:r>
            <a:r>
              <a:rPr lang="en-US" sz="1400" dirty="0" err="1"/>
              <a:t>ministre</a:t>
            </a:r>
            <a:r>
              <a:rPr lang="en-US" sz="1400" dirty="0"/>
              <a:t> Humza </a:t>
            </a:r>
            <a:r>
              <a:rPr lang="en-US" sz="1400" dirty="0" err="1"/>
              <a:t>Youssaf</a:t>
            </a:r>
            <a:r>
              <a:rPr lang="en-US" sz="1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Le </a:t>
            </a:r>
            <a:r>
              <a:rPr lang="en-US" sz="1400" dirty="0" err="1"/>
              <a:t>drapeau</a:t>
            </a:r>
            <a:r>
              <a:rPr lang="en-US" sz="1400" dirty="0"/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La </a:t>
            </a:r>
            <a:r>
              <a:rPr lang="en-US" sz="1400" dirty="0" err="1"/>
              <a:t>localisation</a:t>
            </a:r>
            <a:r>
              <a:rPr lang="en-US" sz="1400" dirty="0"/>
              <a:t> :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l’ouest</a:t>
            </a:r>
            <a:r>
              <a:rPr lang="en-US" dirty="0"/>
              <a:t> : </a:t>
            </a:r>
            <a:r>
              <a:rPr lang="en-US" dirty="0" err="1"/>
              <a:t>l’Océan</a:t>
            </a:r>
            <a:r>
              <a:rPr lang="en-US" dirty="0"/>
              <a:t> </a:t>
            </a:r>
            <a:r>
              <a:rPr lang="en-US" dirty="0" err="1"/>
              <a:t>Atlantique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au Sud : </a:t>
            </a:r>
            <a:r>
              <a:rPr lang="en-US" dirty="0" err="1"/>
              <a:t>l’Angleterre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l’est</a:t>
            </a:r>
            <a:r>
              <a:rPr lang="en-US" dirty="0"/>
              <a:t> : La </a:t>
            </a:r>
            <a:r>
              <a:rPr lang="en-US" dirty="0" err="1"/>
              <a:t>mer</a:t>
            </a:r>
            <a:r>
              <a:rPr lang="en-US" dirty="0"/>
              <a:t> du Nord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La </a:t>
            </a:r>
            <a:r>
              <a:rPr lang="en-US" sz="1400" dirty="0" err="1"/>
              <a:t>monnaie</a:t>
            </a:r>
            <a:r>
              <a:rPr lang="en-US" sz="1400" dirty="0"/>
              <a:t> : la livre </a:t>
            </a:r>
            <a:r>
              <a:rPr lang="en-US" sz="1400" dirty="0" err="1"/>
              <a:t>écossaise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La langue </a:t>
            </a:r>
            <a:r>
              <a:rPr lang="en-US" sz="1400" dirty="0" err="1"/>
              <a:t>parlée</a:t>
            </a:r>
            <a:r>
              <a:rPr lang="en-US" sz="1400" dirty="0"/>
              <a:t> (</a:t>
            </a:r>
            <a:r>
              <a:rPr lang="en-US" sz="1400" dirty="0" err="1"/>
              <a:t>officielle</a:t>
            </a:r>
            <a:r>
              <a:rPr lang="en-US" sz="1400" dirty="0"/>
              <a:t>) : </a:t>
            </a:r>
            <a:r>
              <a:rPr lang="en-US" sz="1400" dirty="0" err="1"/>
              <a:t>l’anglais</a:t>
            </a:r>
            <a:r>
              <a:rPr lang="en-US" sz="1400" dirty="0"/>
              <a:t> et le </a:t>
            </a:r>
            <a:r>
              <a:rPr lang="en-US" sz="1400" dirty="0" err="1"/>
              <a:t>gaélique</a:t>
            </a:r>
            <a:r>
              <a:rPr lang="en-US" sz="1400" dirty="0"/>
              <a:t> </a:t>
            </a:r>
            <a:r>
              <a:rPr lang="en-US" sz="1400" dirty="0" err="1"/>
              <a:t>écossais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Le </a:t>
            </a:r>
            <a:r>
              <a:rPr lang="en-US" sz="1400" dirty="0" err="1"/>
              <a:t>climat</a:t>
            </a:r>
            <a:r>
              <a:rPr lang="en-US" sz="1400" dirty="0"/>
              <a:t>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océanique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La </a:t>
            </a:r>
            <a:r>
              <a:rPr lang="en-US" sz="1400" dirty="0" err="1"/>
              <a:t>densité</a:t>
            </a:r>
            <a:r>
              <a:rPr lang="en-US" sz="1400" dirty="0"/>
              <a:t> : 69 habitants par km2</a:t>
            </a:r>
          </a:p>
        </p:txBody>
      </p:sp>
      <p:pic>
        <p:nvPicPr>
          <p:cNvPr id="18" name="Image 17" descr="Une image contenant texte, carte, capture d’écran, Police&#10;&#10;Description générée automatiquement">
            <a:extLst>
              <a:ext uri="{FF2B5EF4-FFF2-40B4-BE49-F238E27FC236}">
                <a16:creationId xmlns:a16="http://schemas.microsoft.com/office/drawing/2014/main" id="{1DB1AFB5-BC19-E274-8A8E-AEA6F8C9F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1868" y="375320"/>
            <a:ext cx="2679445" cy="3848658"/>
          </a:xfrm>
          <a:prstGeom prst="rect">
            <a:avLst/>
          </a:prstGeom>
        </p:spPr>
      </p:pic>
      <p:pic>
        <p:nvPicPr>
          <p:cNvPr id="40" name="Image 39" descr="Une image contenant personne, Visage humain, intérieur, mur&#10;&#10;Description générée automatiquement">
            <a:extLst>
              <a:ext uri="{FF2B5EF4-FFF2-40B4-BE49-F238E27FC236}">
                <a16:creationId xmlns:a16="http://schemas.microsoft.com/office/drawing/2014/main" id="{80810B52-8298-4F3F-6975-A7B1F8CAC79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74188" y="375320"/>
            <a:ext cx="2492649" cy="1657612"/>
          </a:xfrm>
          <a:prstGeom prst="rect">
            <a:avLst/>
          </a:prstGeom>
        </p:spPr>
      </p:pic>
      <p:pic>
        <p:nvPicPr>
          <p:cNvPr id="37" name="Image 36" descr="Une image contenant personne, vêtement sacerdotal, habits, clergé&#10;&#10;Description générée automatiquement">
            <a:extLst>
              <a:ext uri="{FF2B5EF4-FFF2-40B4-BE49-F238E27FC236}">
                <a16:creationId xmlns:a16="http://schemas.microsoft.com/office/drawing/2014/main" id="{4B8A7F86-B5FE-41DF-6D17-0D00C5971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902652" y="2443817"/>
            <a:ext cx="2628286" cy="1760951"/>
          </a:xfrm>
          <a:prstGeom prst="rect">
            <a:avLst/>
          </a:prstGeom>
        </p:spPr>
      </p:pic>
      <p:pic>
        <p:nvPicPr>
          <p:cNvPr id="45" name="Image 44" descr="Une image contenant écusson, Emblème, couronne, cheval&#10;&#10;Description générée automatiquement">
            <a:extLst>
              <a:ext uri="{FF2B5EF4-FFF2-40B4-BE49-F238E27FC236}">
                <a16:creationId xmlns:a16="http://schemas.microsoft.com/office/drawing/2014/main" id="{535EF734-9512-86EF-1DC2-AFC4BC88766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2" y="4911833"/>
            <a:ext cx="1485147" cy="1448019"/>
          </a:xfrm>
          <a:prstGeom prst="rect">
            <a:avLst/>
          </a:prstGeom>
        </p:spPr>
      </p:pic>
      <p:pic>
        <p:nvPicPr>
          <p:cNvPr id="43" name="Image 42" descr="Une image contenant plein air, ciel, bâtiment, arbre">
            <a:extLst>
              <a:ext uri="{FF2B5EF4-FFF2-40B4-BE49-F238E27FC236}">
                <a16:creationId xmlns:a16="http://schemas.microsoft.com/office/drawing/2014/main" id="{56D075E1-CF75-B420-EFE5-D60B26A2813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650954" y="5009740"/>
            <a:ext cx="1669613" cy="1252209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78925005-AAFB-A00D-94E8-B1A66D1E1D83}"/>
              </a:ext>
            </a:extLst>
          </p:cNvPr>
          <p:cNvSpPr txBox="1"/>
          <p:nvPr/>
        </p:nvSpPr>
        <p:spPr>
          <a:xfrm>
            <a:off x="5004303" y="1832877"/>
            <a:ext cx="24625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8" tooltip="https://www.flickr.com/photos/scottishgovernment/2708116986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1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3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4" y="501651"/>
            <a:ext cx="443472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L’Histoire de l’Ecosse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écusson, symbole, Emblème, dessin humoristique">
            <a:extLst>
              <a:ext uri="{FF2B5EF4-FFF2-40B4-BE49-F238E27FC236}">
                <a16:creationId xmlns:a16="http://schemas.microsoft.com/office/drawing/2014/main" id="{66B4B0CA-9E7A-B429-0C69-D3234CC10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r="-1" b="10476"/>
          <a:stretch/>
        </p:blipFill>
        <p:spPr>
          <a:xfrm>
            <a:off x="2214147" y="539762"/>
            <a:ext cx="2557341" cy="24685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100"/>
              <a:t>1er siècle avant J-C les tribus Celtes venues de Rhénanie et d’Irlande s’installent.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100"/>
              <a:t>78 après J-C les romains poursuivent leur conquête de l’Angleterre (Britania) et arrivent en terre d'Ecosse. Ils y resteront un siècle.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100"/>
              <a:t>Afin de protéger Britania, 2 murs sont construits par les romains, le mur d’Hadrien et le mur d’Antonin.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100"/>
              <a:t>4eme siècle après J-C départ des romains, les Picts s’unifient et dominent le nord-est de l’Ecosse.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100"/>
              <a:t>Fin du 7ème siècle, toute l'Ecosse est Christianisée.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100"/>
              <a:t>A partir de 794, les Vikings multiplient les attaques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100"/>
              <a:t>Au 11ème siècle, le pays prend le nom de ScotLand (les pays des Scots)</a:t>
            </a:r>
          </a:p>
        </p:txBody>
      </p:sp>
      <p:pic>
        <p:nvPicPr>
          <p:cNvPr id="7" name="Image 6" descr="Une image contenant bâtiment, plein air, herbe, ciel&#10;&#10;Description générée automatiquement">
            <a:extLst>
              <a:ext uri="{FF2B5EF4-FFF2-40B4-BE49-F238E27FC236}">
                <a16:creationId xmlns:a16="http://schemas.microsoft.com/office/drawing/2014/main" id="{6F9049BC-9DF1-BEC0-2DCD-6051772483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12704" b="-4"/>
          <a:stretch/>
        </p:blipFill>
        <p:spPr>
          <a:xfrm>
            <a:off x="1424123" y="3835114"/>
            <a:ext cx="2742271" cy="246857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6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4" y="501651"/>
            <a:ext cx="443472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L’Histoire de l’Ecosse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écusson, symbole, Emblème, dessin humoristique">
            <a:extLst>
              <a:ext uri="{FF2B5EF4-FFF2-40B4-BE49-F238E27FC236}">
                <a16:creationId xmlns:a16="http://schemas.microsoft.com/office/drawing/2014/main" id="{66B4B0CA-9E7A-B429-0C69-D3234CC10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r="-1" b="10476"/>
          <a:stretch/>
        </p:blipFill>
        <p:spPr>
          <a:xfrm>
            <a:off x="2214147" y="539762"/>
            <a:ext cx="2557341" cy="24685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92583" y="2041742"/>
            <a:ext cx="4434721" cy="4548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dirty="0"/>
              <a:t>1er siècle </a:t>
            </a:r>
            <a:r>
              <a:rPr lang="en-US" sz="1100" dirty="0" err="1"/>
              <a:t>avant</a:t>
            </a:r>
            <a:r>
              <a:rPr lang="en-US" sz="1100" dirty="0"/>
              <a:t> J-C les </a:t>
            </a:r>
            <a:r>
              <a:rPr lang="en-US" sz="1100" dirty="0" err="1"/>
              <a:t>tribus</a:t>
            </a:r>
            <a:r>
              <a:rPr lang="en-US" sz="1100" dirty="0"/>
              <a:t> </a:t>
            </a:r>
            <a:r>
              <a:rPr lang="en-US" sz="1100" dirty="0" err="1"/>
              <a:t>Celtes</a:t>
            </a:r>
            <a:r>
              <a:rPr lang="en-US" sz="1100" dirty="0"/>
              <a:t> venues de </a:t>
            </a:r>
            <a:r>
              <a:rPr lang="en-US" sz="1100" dirty="0" err="1"/>
              <a:t>Rhénanie</a:t>
            </a:r>
            <a:r>
              <a:rPr lang="en-US" sz="1100" dirty="0"/>
              <a:t> et </a:t>
            </a:r>
            <a:r>
              <a:rPr lang="en-US" sz="1100" dirty="0" err="1"/>
              <a:t>d’Irande</a:t>
            </a:r>
            <a:r>
              <a:rPr lang="en-US" sz="1100" dirty="0"/>
              <a:t> </a:t>
            </a:r>
            <a:r>
              <a:rPr lang="en-US" sz="1100" dirty="0" err="1"/>
              <a:t>s’installent</a:t>
            </a:r>
            <a:r>
              <a:rPr lang="en-US" sz="1100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dirty="0"/>
              <a:t>78 après J-C les </a:t>
            </a:r>
            <a:r>
              <a:rPr lang="en-US" sz="1100" dirty="0" err="1"/>
              <a:t>romains</a:t>
            </a:r>
            <a:r>
              <a:rPr lang="en-US" sz="1100" dirty="0"/>
              <a:t> </a:t>
            </a:r>
            <a:r>
              <a:rPr lang="en-US" sz="1100" dirty="0" err="1"/>
              <a:t>poursuivent</a:t>
            </a:r>
            <a:r>
              <a:rPr lang="en-US" sz="1100" dirty="0"/>
              <a:t> </a:t>
            </a:r>
            <a:r>
              <a:rPr lang="en-US" sz="1100" dirty="0" err="1"/>
              <a:t>leur</a:t>
            </a:r>
            <a:r>
              <a:rPr lang="en-US" sz="1100" dirty="0"/>
              <a:t> </a:t>
            </a:r>
            <a:r>
              <a:rPr lang="en-US" sz="1100" dirty="0" err="1"/>
              <a:t>conquête</a:t>
            </a:r>
            <a:r>
              <a:rPr lang="en-US" sz="1100" dirty="0"/>
              <a:t> de </a:t>
            </a:r>
            <a:r>
              <a:rPr lang="en-US" sz="1100" dirty="0" err="1"/>
              <a:t>l’Angleterre</a:t>
            </a:r>
            <a:r>
              <a:rPr lang="en-US" sz="1100" dirty="0"/>
              <a:t> (Britania) et </a:t>
            </a:r>
            <a:r>
              <a:rPr lang="en-US" sz="1100" dirty="0" err="1"/>
              <a:t>arrivent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terre</a:t>
            </a:r>
            <a:r>
              <a:rPr lang="en-US" sz="1100" dirty="0"/>
              <a:t> </a:t>
            </a:r>
            <a:r>
              <a:rPr lang="en-US" sz="1100" dirty="0" err="1"/>
              <a:t>d'Ecosse</a:t>
            </a:r>
            <a:r>
              <a:rPr lang="en-US" sz="1100" dirty="0"/>
              <a:t>. </a:t>
            </a:r>
            <a:r>
              <a:rPr lang="en-US" sz="1100" dirty="0" err="1"/>
              <a:t>Ils</a:t>
            </a:r>
            <a:r>
              <a:rPr lang="en-US" sz="1100" dirty="0"/>
              <a:t> y </a:t>
            </a:r>
            <a:r>
              <a:rPr lang="en-US" sz="1100" dirty="0" err="1"/>
              <a:t>resteront</a:t>
            </a:r>
            <a:r>
              <a:rPr lang="en-US" sz="1100" dirty="0"/>
              <a:t> un siècle.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100" b="1" i="1" dirty="0"/>
              <a:t>(Anais &gt; sans </a:t>
            </a:r>
            <a:r>
              <a:rPr lang="en-US" sz="1100" b="1" i="1" dirty="0" err="1"/>
              <a:t>toutefois</a:t>
            </a:r>
            <a:r>
              <a:rPr lang="en-US" sz="1100" b="1" i="1" dirty="0"/>
              <a:t> </a:t>
            </a:r>
            <a:r>
              <a:rPr lang="en-US" sz="1100" b="1" i="1" dirty="0" err="1"/>
              <a:t>atteindre</a:t>
            </a:r>
            <a:r>
              <a:rPr lang="en-US" sz="1100" b="1" i="1" dirty="0"/>
              <a:t> la </a:t>
            </a:r>
            <a:r>
              <a:rPr lang="en-US" sz="1100" b="1" i="1" dirty="0" err="1"/>
              <a:t>région</a:t>
            </a:r>
            <a:r>
              <a:rPr lang="en-US" sz="1100" b="1" i="1" dirty="0"/>
              <a:t> des </a:t>
            </a:r>
            <a:r>
              <a:rPr lang="en-US" sz="1100" b="1" i="1" dirty="0" err="1"/>
              <a:t>HighLands</a:t>
            </a:r>
            <a:r>
              <a:rPr lang="en-US" sz="1100" b="1" i="1" dirty="0"/>
              <a:t> </a:t>
            </a:r>
            <a:r>
              <a:rPr lang="en-US" sz="1100" b="1" i="1" dirty="0" err="1"/>
              <a:t>ni</a:t>
            </a:r>
            <a:r>
              <a:rPr lang="en-US" sz="1100" b="1" i="1" dirty="0"/>
              <a:t> </a:t>
            </a:r>
            <a:r>
              <a:rPr lang="en-US" sz="1100" b="1" i="1" dirty="0" err="1"/>
              <a:t>parvenir</a:t>
            </a:r>
            <a:r>
              <a:rPr lang="en-US" sz="1100" b="1" i="1" dirty="0"/>
              <a:t> à </a:t>
            </a:r>
            <a:r>
              <a:rPr lang="en-US" sz="1100" b="1" i="1" dirty="0" err="1"/>
              <a:t>soumettre</a:t>
            </a:r>
            <a:r>
              <a:rPr lang="en-US" sz="1100" b="1" i="1" dirty="0"/>
              <a:t> les habitants </a:t>
            </a:r>
            <a:r>
              <a:rPr lang="en-US" sz="1100" b="1" i="1" dirty="0" err="1"/>
              <a:t>appelés</a:t>
            </a:r>
            <a:r>
              <a:rPr lang="en-US" sz="1100" b="1" i="1" dirty="0"/>
              <a:t> PICS (hommes </a:t>
            </a:r>
            <a:r>
              <a:rPr lang="en-US" sz="1100" b="1" i="1" dirty="0" err="1"/>
              <a:t>peints</a:t>
            </a:r>
            <a:r>
              <a:rPr lang="en-US" sz="1100" b="1" i="1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dirty="0"/>
              <a:t>Afin de </a:t>
            </a:r>
            <a:r>
              <a:rPr lang="en-US" sz="1100" dirty="0" err="1"/>
              <a:t>protéger</a:t>
            </a:r>
            <a:r>
              <a:rPr lang="en-US" sz="1100" dirty="0"/>
              <a:t> Britania, 2 </a:t>
            </a:r>
            <a:r>
              <a:rPr lang="en-US" sz="1100" dirty="0" err="1"/>
              <a:t>murs</a:t>
            </a:r>
            <a:r>
              <a:rPr lang="en-US" sz="1100" dirty="0"/>
              <a:t> </a:t>
            </a:r>
            <a:r>
              <a:rPr lang="en-US" sz="1100" dirty="0" err="1"/>
              <a:t>sont</a:t>
            </a:r>
            <a:r>
              <a:rPr lang="en-US" sz="1100" dirty="0"/>
              <a:t> </a:t>
            </a:r>
            <a:r>
              <a:rPr lang="en-US" sz="1100" dirty="0" err="1"/>
              <a:t>construits</a:t>
            </a:r>
            <a:r>
              <a:rPr lang="en-US" sz="1100" dirty="0"/>
              <a:t> par les </a:t>
            </a:r>
            <a:r>
              <a:rPr lang="en-US" sz="1100" dirty="0" err="1"/>
              <a:t>romains</a:t>
            </a:r>
            <a:r>
              <a:rPr lang="en-US" sz="1100" dirty="0"/>
              <a:t>, le </a:t>
            </a:r>
            <a:r>
              <a:rPr lang="en-US" sz="1100" dirty="0" err="1"/>
              <a:t>mur</a:t>
            </a:r>
            <a:r>
              <a:rPr lang="en-US" sz="1100" dirty="0"/>
              <a:t> </a:t>
            </a:r>
            <a:r>
              <a:rPr lang="en-US" sz="1100" dirty="0" err="1"/>
              <a:t>d’Hadrien</a:t>
            </a:r>
            <a:r>
              <a:rPr lang="en-US" sz="1100" dirty="0"/>
              <a:t> et le </a:t>
            </a:r>
            <a:r>
              <a:rPr lang="en-US" sz="1100" dirty="0" err="1"/>
              <a:t>mur</a:t>
            </a:r>
            <a:r>
              <a:rPr lang="en-US" sz="1100" dirty="0"/>
              <a:t> </a:t>
            </a:r>
            <a:r>
              <a:rPr lang="en-US" sz="1100" dirty="0" err="1"/>
              <a:t>d’Antonin</a:t>
            </a:r>
            <a:r>
              <a:rPr lang="en-US" sz="1100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dirty="0"/>
              <a:t>4eme siècle après J-C </a:t>
            </a:r>
            <a:r>
              <a:rPr lang="en-US" sz="1100" dirty="0" err="1"/>
              <a:t>départ</a:t>
            </a:r>
            <a:r>
              <a:rPr lang="en-US" sz="1100" dirty="0"/>
              <a:t> des </a:t>
            </a:r>
            <a:r>
              <a:rPr lang="en-US" sz="1100" dirty="0" err="1"/>
              <a:t>romains</a:t>
            </a:r>
            <a:r>
              <a:rPr lang="en-US" sz="1100" dirty="0"/>
              <a:t>, les Picts </a:t>
            </a:r>
            <a:r>
              <a:rPr lang="en-US" sz="1100" dirty="0" err="1"/>
              <a:t>s’unifient</a:t>
            </a:r>
            <a:r>
              <a:rPr lang="en-US" sz="1100" dirty="0"/>
              <a:t> et </a:t>
            </a:r>
            <a:r>
              <a:rPr lang="en-US" sz="1100" dirty="0" err="1"/>
              <a:t>dominent</a:t>
            </a:r>
            <a:r>
              <a:rPr lang="en-US" sz="1100" dirty="0"/>
              <a:t> le </a:t>
            </a:r>
            <a:r>
              <a:rPr lang="en-US" sz="1100" dirty="0" err="1"/>
              <a:t>nord-est</a:t>
            </a:r>
            <a:r>
              <a:rPr lang="en-US" sz="1100" dirty="0"/>
              <a:t> de </a:t>
            </a:r>
            <a:r>
              <a:rPr lang="en-US" sz="1100" dirty="0" err="1"/>
              <a:t>l’Ecosse</a:t>
            </a:r>
            <a:r>
              <a:rPr lang="en-US" sz="1100" dirty="0"/>
              <a:t>.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100" b="1" i="1" dirty="0"/>
              <a:t>(Anais &gt; </a:t>
            </a:r>
            <a:r>
              <a:rPr lang="en-US" sz="1100" b="1" i="1" dirty="0" err="1"/>
              <a:t>arrivée</a:t>
            </a:r>
            <a:r>
              <a:rPr lang="en-US" sz="1100" b="1" i="1" dirty="0"/>
              <a:t> des Scots (</a:t>
            </a:r>
            <a:r>
              <a:rPr lang="en-US" sz="1100" b="1" i="1" dirty="0" err="1"/>
              <a:t>celtes</a:t>
            </a:r>
            <a:r>
              <a:rPr lang="en-US" sz="1100" b="1" i="1" dirty="0"/>
              <a:t> </a:t>
            </a:r>
            <a:r>
              <a:rPr lang="en-US" sz="1100" b="1" i="1" dirty="0" err="1"/>
              <a:t>chrétiens</a:t>
            </a:r>
            <a:r>
              <a:rPr lang="en-US" sz="1100" b="1" i="1" dirty="0"/>
              <a:t> </a:t>
            </a:r>
            <a:r>
              <a:rPr lang="en-US" sz="1100" b="1" i="1" dirty="0" err="1"/>
              <a:t>d'Irlande</a:t>
            </a:r>
            <a:r>
              <a:rPr lang="en-US" sz="1100" b="1" i="1" dirty="0"/>
              <a:t>) a </a:t>
            </a:r>
            <a:r>
              <a:rPr lang="en-US" sz="1100" b="1" i="1" dirty="0" err="1"/>
              <a:t>l’ouest</a:t>
            </a:r>
            <a:r>
              <a:rPr lang="en-US" sz="1100" b="1" i="1" dirty="0"/>
              <a:t>, Les Brittons au </a:t>
            </a:r>
            <a:r>
              <a:rPr lang="en-US" sz="1100" b="1" i="1" dirty="0" err="1"/>
              <a:t>sud-ouest</a:t>
            </a:r>
            <a:r>
              <a:rPr lang="en-US" sz="1100" b="1" i="1" dirty="0"/>
              <a:t>, les Angles au </a:t>
            </a:r>
            <a:r>
              <a:rPr lang="en-US" sz="1100" b="1" i="1" dirty="0" err="1"/>
              <a:t>sud</a:t>
            </a:r>
            <a:r>
              <a:rPr lang="en-US" sz="1100" b="1" i="1" dirty="0"/>
              <a:t>-est.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dirty="0"/>
              <a:t>Fin du 7eme siècle, </a:t>
            </a:r>
            <a:r>
              <a:rPr lang="en-US" sz="1100" dirty="0" err="1"/>
              <a:t>toute</a:t>
            </a:r>
            <a:r>
              <a:rPr lang="en-US" sz="1100" dirty="0"/>
              <a:t> </a:t>
            </a:r>
            <a:r>
              <a:rPr lang="en-US" sz="1100" dirty="0" err="1"/>
              <a:t>l'Ecosse</a:t>
            </a:r>
            <a:r>
              <a:rPr lang="en-US" sz="1100" dirty="0"/>
              <a:t> </a:t>
            </a:r>
            <a:r>
              <a:rPr lang="en-US" sz="1100" dirty="0" err="1"/>
              <a:t>est</a:t>
            </a:r>
            <a:r>
              <a:rPr lang="en-US" sz="1100" dirty="0"/>
              <a:t> </a:t>
            </a:r>
            <a:r>
              <a:rPr lang="en-US" sz="1100" dirty="0" err="1"/>
              <a:t>Christianisée</a:t>
            </a:r>
            <a:r>
              <a:rPr lang="en-US" sz="1100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dirty="0"/>
              <a:t>A </a:t>
            </a:r>
            <a:r>
              <a:rPr lang="en-US" sz="1100" dirty="0" err="1"/>
              <a:t>partir</a:t>
            </a:r>
            <a:r>
              <a:rPr lang="en-US" sz="1100" dirty="0"/>
              <a:t> de 794, les </a:t>
            </a:r>
            <a:r>
              <a:rPr lang="en-US" sz="1100" dirty="0" err="1"/>
              <a:t>Vikins</a:t>
            </a:r>
            <a:r>
              <a:rPr lang="en-US" sz="1100" dirty="0"/>
              <a:t> </a:t>
            </a:r>
            <a:r>
              <a:rPr lang="en-US" sz="1100" dirty="0" err="1"/>
              <a:t>multiplient</a:t>
            </a:r>
            <a:r>
              <a:rPr lang="en-US" sz="1100" dirty="0"/>
              <a:t> les </a:t>
            </a:r>
            <a:r>
              <a:rPr lang="en-US" sz="1100" dirty="0" err="1"/>
              <a:t>attaques</a:t>
            </a:r>
            <a:endParaRPr lang="en-US" sz="11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100" b="1" dirty="0"/>
              <a:t>(Anais &gt; pour </a:t>
            </a:r>
            <a:r>
              <a:rPr lang="en-US" sz="1100" b="1" dirty="0" err="1"/>
              <a:t>résister</a:t>
            </a:r>
            <a:r>
              <a:rPr lang="en-US" sz="1100" b="1" dirty="0"/>
              <a:t> les Picts et les Scots </a:t>
            </a:r>
            <a:r>
              <a:rPr lang="en-US" sz="1100" b="1" dirty="0" err="1"/>
              <a:t>s’unissent</a:t>
            </a:r>
            <a:r>
              <a:rPr lang="en-US" sz="1100" b="1" dirty="0"/>
              <a:t> 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00" dirty="0"/>
              <a:t>Au 11ème siècle, le pays </a:t>
            </a:r>
            <a:r>
              <a:rPr lang="en-US" sz="1100" dirty="0" err="1"/>
              <a:t>prend</a:t>
            </a:r>
            <a:r>
              <a:rPr lang="en-US" sz="1100" dirty="0"/>
              <a:t> le nom de </a:t>
            </a:r>
            <a:r>
              <a:rPr lang="en-US" sz="1100" dirty="0" err="1"/>
              <a:t>ScotLand</a:t>
            </a:r>
            <a:r>
              <a:rPr lang="en-US" sz="1100" dirty="0"/>
              <a:t> (les pays des Scots)</a:t>
            </a:r>
          </a:p>
        </p:txBody>
      </p:sp>
      <p:pic>
        <p:nvPicPr>
          <p:cNvPr id="7" name="Image 6" descr="Une image contenant bâtiment, plein air, herbe, ciel&#10;&#10;Description générée automatiquement">
            <a:extLst>
              <a:ext uri="{FF2B5EF4-FFF2-40B4-BE49-F238E27FC236}">
                <a16:creationId xmlns:a16="http://schemas.microsoft.com/office/drawing/2014/main" id="{6F9049BC-9DF1-BEC0-2DCD-6051772483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12704" b="-4"/>
          <a:stretch/>
        </p:blipFill>
        <p:spPr>
          <a:xfrm>
            <a:off x="1424123" y="3835114"/>
            <a:ext cx="2742271" cy="246857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11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Capitale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5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454" y="-72836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Edimbourg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454" y="2094777"/>
            <a:ext cx="4434721" cy="37104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Edimbourg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la </a:t>
            </a:r>
            <a:r>
              <a:rPr lang="en-US" sz="2000" dirty="0" err="1"/>
              <a:t>capitale</a:t>
            </a:r>
            <a:r>
              <a:rPr lang="en-US" sz="2000" dirty="0"/>
              <a:t> de </a:t>
            </a:r>
            <a:r>
              <a:rPr lang="en-US" sz="2000" dirty="0" err="1"/>
              <a:t>l’Ecosse</a:t>
            </a:r>
            <a:r>
              <a:rPr lang="en-US" sz="2000" dirty="0"/>
              <a:t> </a:t>
            </a:r>
            <a:r>
              <a:rPr lang="en-US" sz="2000" dirty="0" err="1"/>
              <a:t>depuis</a:t>
            </a:r>
            <a:r>
              <a:rPr lang="en-US" sz="2000" dirty="0"/>
              <a:t> le </a:t>
            </a:r>
            <a:r>
              <a:rPr lang="en-US" sz="2000" dirty="0" err="1"/>
              <a:t>Moyen</a:t>
            </a:r>
            <a:r>
              <a:rPr lang="en-US" sz="2000" dirty="0"/>
              <a:t> Age. La </a:t>
            </a:r>
            <a:r>
              <a:rPr lang="en-US" sz="2000" dirty="0" err="1"/>
              <a:t>ville</a:t>
            </a:r>
            <a:r>
              <a:rPr lang="en-US" sz="2000" dirty="0"/>
              <a:t> </a:t>
            </a:r>
            <a:r>
              <a:rPr lang="en-US" sz="2000" dirty="0" err="1"/>
              <a:t>compte</a:t>
            </a:r>
            <a:r>
              <a:rPr lang="en-US" sz="2000" dirty="0"/>
              <a:t> environ 519000 habitants et </a:t>
            </a:r>
            <a:r>
              <a:rPr lang="en-US" sz="2000" dirty="0" err="1"/>
              <a:t>est</a:t>
            </a:r>
            <a:r>
              <a:rPr lang="en-US" sz="2000" dirty="0"/>
              <a:t> la </a:t>
            </a:r>
            <a:r>
              <a:rPr lang="en-US" sz="2000" dirty="0" err="1"/>
              <a:t>deuxième</a:t>
            </a:r>
            <a:r>
              <a:rPr lang="en-US" sz="2000" dirty="0"/>
              <a:t> </a:t>
            </a:r>
            <a:r>
              <a:rPr lang="en-US" sz="2000" dirty="0" err="1"/>
              <a:t>ville</a:t>
            </a:r>
            <a:r>
              <a:rPr lang="en-US" sz="2000" dirty="0"/>
              <a:t> </a:t>
            </a:r>
            <a:r>
              <a:rPr lang="en-US" sz="2000" dirty="0" err="1"/>
              <a:t>d’Ecosse</a:t>
            </a:r>
            <a:r>
              <a:rPr lang="en-US" sz="2000" dirty="0"/>
              <a:t> après Glasgow.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ville</a:t>
            </a:r>
            <a:r>
              <a:rPr lang="en-US" sz="2000" dirty="0"/>
              <a:t> se </a:t>
            </a:r>
            <a:r>
              <a:rPr lang="en-US" sz="2000" dirty="0" err="1"/>
              <a:t>situe</a:t>
            </a:r>
            <a:r>
              <a:rPr lang="en-US" sz="2000" dirty="0"/>
              <a:t> à </a:t>
            </a:r>
            <a:r>
              <a:rPr lang="en-US" sz="2000" dirty="0" err="1"/>
              <a:t>l’est</a:t>
            </a:r>
            <a:r>
              <a:rPr lang="en-US" sz="2000" dirty="0"/>
              <a:t> et face à la mer. </a:t>
            </a:r>
            <a:r>
              <a:rPr lang="en-US" sz="2000" dirty="0" err="1"/>
              <a:t>Édimbourg</a:t>
            </a:r>
            <a:r>
              <a:rPr lang="en-US" sz="2000" dirty="0"/>
              <a:t> </a:t>
            </a:r>
            <a:r>
              <a:rPr lang="en-US" sz="2000" dirty="0" err="1"/>
              <a:t>n’était</a:t>
            </a:r>
            <a:r>
              <a:rPr lang="en-US" sz="2000" dirty="0"/>
              <a:t> autrefois </a:t>
            </a:r>
            <a:r>
              <a:rPr lang="en-US" sz="2000" dirty="0" err="1"/>
              <a:t>qu’une</a:t>
            </a:r>
            <a:r>
              <a:rPr lang="en-US" sz="2000" dirty="0"/>
              <a:t> </a:t>
            </a:r>
            <a:r>
              <a:rPr lang="en-US" sz="2000" dirty="0" err="1"/>
              <a:t>forteresse</a:t>
            </a:r>
            <a:r>
              <a:rPr lang="en-US" sz="2000" dirty="0"/>
              <a:t> sur le </a:t>
            </a:r>
            <a:r>
              <a:rPr lang="en-US" sz="2000" dirty="0" err="1"/>
              <a:t>rocher</a:t>
            </a:r>
            <a:r>
              <a:rPr lang="en-US" sz="2000" dirty="0"/>
              <a:t> </a:t>
            </a:r>
            <a:r>
              <a:rPr lang="en-US" sz="2000" dirty="0" err="1"/>
              <a:t>volcanique</a:t>
            </a:r>
            <a:r>
              <a:rPr lang="en-US" sz="2000" dirty="0"/>
              <a:t> de Castle Rock, </a:t>
            </a:r>
            <a:r>
              <a:rPr lang="en-US" sz="2000" dirty="0" err="1"/>
              <a:t>mais</a:t>
            </a:r>
            <a:r>
              <a:rPr lang="en-US" sz="2000" dirty="0"/>
              <a:t> après </a:t>
            </a:r>
            <a:r>
              <a:rPr lang="en-US" sz="2000" dirty="0" err="1"/>
              <a:t>avoir</a:t>
            </a:r>
            <a:r>
              <a:rPr lang="en-US" sz="2000" dirty="0"/>
              <a:t>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conquise</a:t>
            </a:r>
            <a:r>
              <a:rPr lang="en-US" sz="2000" dirty="0"/>
              <a:t> à </a:t>
            </a:r>
            <a:r>
              <a:rPr lang="en-US" sz="2000" dirty="0" err="1"/>
              <a:t>plusieurs</a:t>
            </a:r>
            <a:r>
              <a:rPr lang="en-US" sz="2000" dirty="0"/>
              <a:t> reprises, </a:t>
            </a:r>
            <a:r>
              <a:rPr lang="en-US" sz="2000" dirty="0" err="1"/>
              <a:t>elle</a:t>
            </a:r>
            <a:r>
              <a:rPr lang="en-US" sz="2000" dirty="0"/>
              <a:t> </a:t>
            </a:r>
            <a:r>
              <a:rPr lang="en-US" sz="2000" dirty="0" err="1"/>
              <a:t>s’est</a:t>
            </a:r>
            <a:r>
              <a:rPr lang="en-US" sz="2000" dirty="0"/>
              <a:t> </a:t>
            </a:r>
            <a:r>
              <a:rPr lang="en-US" sz="2000" dirty="0" err="1"/>
              <a:t>développée</a:t>
            </a:r>
            <a:r>
              <a:rPr lang="en-US" sz="2000" dirty="0"/>
              <a:t> </a:t>
            </a:r>
            <a:r>
              <a:rPr lang="en-US" sz="2000" dirty="0" err="1"/>
              <a:t>jusqu’à</a:t>
            </a:r>
            <a:r>
              <a:rPr lang="en-US" sz="2000" dirty="0"/>
              <a:t> </a:t>
            </a:r>
            <a:r>
              <a:rPr lang="en-US" sz="2000" dirty="0" err="1"/>
              <a:t>devenir</a:t>
            </a:r>
            <a:r>
              <a:rPr lang="en-US" sz="2000" dirty="0"/>
              <a:t> la </a:t>
            </a:r>
            <a:r>
              <a:rPr lang="en-US" sz="2000" dirty="0" err="1"/>
              <a:t>ville</a:t>
            </a:r>
            <a:r>
              <a:rPr lang="en-US" sz="2000" dirty="0"/>
              <a:t> qui </a:t>
            </a:r>
            <a:r>
              <a:rPr lang="en-US" sz="2000" dirty="0" err="1"/>
              <a:t>abrite</a:t>
            </a:r>
            <a:r>
              <a:rPr lang="en-US" sz="2000" dirty="0"/>
              <a:t> </a:t>
            </a:r>
            <a:r>
              <a:rPr lang="en-US" sz="2000" dirty="0" err="1"/>
              <a:t>aujourd’hui</a:t>
            </a:r>
            <a:r>
              <a:rPr lang="en-US" sz="2000" dirty="0"/>
              <a:t> le </a:t>
            </a:r>
            <a:r>
              <a:rPr lang="en-US" sz="2000" dirty="0" err="1"/>
              <a:t>parlement</a:t>
            </a:r>
            <a:r>
              <a:rPr lang="en-US" sz="2000" dirty="0"/>
              <a:t> </a:t>
            </a:r>
            <a:r>
              <a:rPr lang="en-US" sz="2000" dirty="0" err="1"/>
              <a:t>écossais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plein air, nuage, ciel, horloge">
            <a:extLst>
              <a:ext uri="{FF2B5EF4-FFF2-40B4-BE49-F238E27FC236}">
                <a16:creationId xmlns:a16="http://schemas.microsoft.com/office/drawing/2014/main" id="{0745728E-4CD0-45D2-FFB1-40AE6EA7B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" b="-2"/>
          <a:stretch/>
        </p:blipFill>
        <p:spPr>
          <a:xfrm>
            <a:off x="417543" y="1482879"/>
            <a:ext cx="4944823" cy="38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DDEBAF-EBD5-E52A-7F27-7A9F4E40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traditions culturelles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0DD439-E4BD-5F27-F0C0-FD68FA46A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 gastronomie</a:t>
            </a:r>
          </a:p>
          <a:p>
            <a:pPr algn="ctr"/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 musique</a:t>
            </a:r>
          </a:p>
          <a:p>
            <a:pPr algn="ctr"/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Les tenues traditionnelles</a:t>
            </a:r>
          </a:p>
          <a:p>
            <a:pPr algn="ctr"/>
            <a:r>
              <a:rPr lang="en-US" sz="1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Les mythes et légendes</a:t>
            </a:r>
          </a:p>
          <a:p>
            <a:pPr algn="ctr"/>
            <a:endParaRPr lang="en-US" sz="1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6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8B88D0-B354-C003-F466-6AA2CACC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gastronomie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D276F69-FD89-1E2A-8366-F96F59F5A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69" r="2332" b="1"/>
          <a:stretch/>
        </p:blipFill>
        <p:spPr>
          <a:xfrm>
            <a:off x="279143" y="1960417"/>
            <a:ext cx="5221625" cy="29371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CB312-AC73-B913-0966-3FD85C55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Le haggis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le plat national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l’Ecosse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qui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suscite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curiosité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et le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débat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. Il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est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servi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lors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de </a:t>
            </a:r>
            <a:r>
              <a:rPr lang="en-US" sz="200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grandes</a:t>
            </a:r>
            <a:r>
              <a:rPr lang="en-US" sz="2000" i="0" dirty="0">
                <a:solidFill>
                  <a:schemeClr val="tx1">
                    <a:alpha val="80000"/>
                  </a:schemeClr>
                </a:solidFill>
                <a:effectLst/>
              </a:rPr>
              <a:t> occasions.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041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2709</Words>
  <Application>Microsoft Office PowerPoint</Application>
  <PresentationFormat>Grand écran</PresentationFormat>
  <Paragraphs>204</Paragraphs>
  <Slides>24</Slides>
  <Notes>9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Thème Office</vt:lpstr>
      <vt:lpstr>L’ECOSSE</vt:lpstr>
      <vt:lpstr>Sommaire</vt:lpstr>
      <vt:lpstr>La carte d’identité de l’Ecosse</vt:lpstr>
      <vt:lpstr>L’Histoire de l’Ecosse</vt:lpstr>
      <vt:lpstr>L’Histoire de l’Ecosse</vt:lpstr>
      <vt:lpstr>La Capitale </vt:lpstr>
      <vt:lpstr>Edimbourg</vt:lpstr>
      <vt:lpstr>Les traditions culturelles </vt:lpstr>
      <vt:lpstr>La gastronomie</vt:lpstr>
      <vt:lpstr>La gastronomie</vt:lpstr>
      <vt:lpstr>La musique traditionnelle</vt:lpstr>
      <vt:lpstr>La musique traditionnelle</vt:lpstr>
      <vt:lpstr>La tenue traditionnelle</vt:lpstr>
      <vt:lpstr>La tenue traditionnelle</vt:lpstr>
      <vt:lpstr>Les Loch</vt:lpstr>
      <vt:lpstr>Les Loch</vt:lpstr>
      <vt:lpstr>La faune et la flore </vt:lpstr>
      <vt:lpstr>La faune</vt:lpstr>
      <vt:lpstr>La flore</vt:lpstr>
      <vt:lpstr>Les monuments écossais</vt:lpstr>
      <vt:lpstr>Les Murs D’Ecosse</vt:lpstr>
      <vt:lpstr>Les Murs D’Ecosse</vt:lpstr>
      <vt:lpstr>Le château d’Edimbourg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L’ECOSSE</dc:title>
  <dc:creator>ROSAMOND Julia</dc:creator>
  <cp:lastModifiedBy>ROSAMOND Julia</cp:lastModifiedBy>
  <cp:revision>59</cp:revision>
  <cp:lastPrinted>2024-04-23T17:34:36Z</cp:lastPrinted>
  <dcterms:created xsi:type="dcterms:W3CDTF">2024-03-27T15:05:31Z</dcterms:created>
  <dcterms:modified xsi:type="dcterms:W3CDTF">2024-04-23T17:36:12Z</dcterms:modified>
</cp:coreProperties>
</file>