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35FFA-8866-A2A2-E6D6-72B23D654905}" v="118" dt="2026-02-12T17:45:48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98E46-1286-4CFA-8111-06700723595C}" type="doc">
      <dgm:prSet loTypeId="urn:microsoft.com/office/officeart/2018/2/layout/IconCircleList" loCatId="icon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1ECE2E6-AD33-4DF1-A7CF-EED1153D1EC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Los Angeles est mondialement connue pour Hollywood.</a:t>
          </a:r>
          <a:endParaRPr lang="en-US" dirty="0"/>
        </a:p>
      </dgm:t>
    </dgm:pt>
    <dgm:pt modelId="{1392BF4E-8F06-4971-A94D-1B450C5B76DF}" type="parTrans" cxnId="{D412A856-043A-4555-AB8D-5D88EE455C2A}">
      <dgm:prSet/>
      <dgm:spPr/>
      <dgm:t>
        <a:bodyPr/>
        <a:lstStyle/>
        <a:p>
          <a:endParaRPr lang="en-US"/>
        </a:p>
      </dgm:t>
    </dgm:pt>
    <dgm:pt modelId="{3B709383-BDFC-413B-91DC-FB533544347C}" type="sibTrans" cxnId="{D412A856-043A-4555-AB8D-5D88EE455C2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989321-6F07-4D46-BB33-3849F5BF21E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Hollywood est un quartier célèbre pour le cinéma. C’est là </a:t>
          </a:r>
          <a:r>
            <a:rPr lang="fr-FR" dirty="0">
              <a:latin typeface="Calibri Light" panose="020F0302020204030204"/>
            </a:rPr>
            <a:t>que se trouvent</a:t>
          </a:r>
          <a:r>
            <a:rPr lang="fr-FR" dirty="0"/>
            <a:t> de grands studio </a:t>
          </a:r>
          <a:r>
            <a:rPr lang="fr-FR" dirty="0">
              <a:latin typeface="Calibri Light" panose="020F0302020204030204"/>
            </a:rPr>
            <a:t>où</a:t>
          </a:r>
          <a:r>
            <a:rPr lang="fr-FR" dirty="0"/>
            <a:t> l’on tourne des films et des séries.</a:t>
          </a:r>
          <a:endParaRPr lang="en-US" dirty="0"/>
        </a:p>
      </dgm:t>
    </dgm:pt>
    <dgm:pt modelId="{19A0DCF4-9AFC-4C60-AAF1-03DA5B882ABE}" type="parTrans" cxnId="{AC7758E4-A962-4840-861C-5CD018C4C946}">
      <dgm:prSet/>
      <dgm:spPr/>
      <dgm:t>
        <a:bodyPr/>
        <a:lstStyle/>
        <a:p>
          <a:endParaRPr lang="en-US"/>
        </a:p>
      </dgm:t>
    </dgm:pt>
    <dgm:pt modelId="{5308F047-F46C-49B7-A1D6-32EDBF6F171D}" type="sibTrans" cxnId="{AC7758E4-A962-4840-861C-5CD018C4C9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EA73DE-1A9F-4165-9AF0-65CCEB0C955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On peut y voir le </a:t>
          </a:r>
          <a:r>
            <a:rPr lang="fr-FR" dirty="0" err="1">
              <a:latin typeface="Calibri Light" panose="020F0302020204030204"/>
            </a:rPr>
            <a:t>Walk</a:t>
          </a:r>
          <a:r>
            <a:rPr lang="fr-FR" dirty="0"/>
            <a:t> of </a:t>
          </a:r>
          <a:r>
            <a:rPr lang="fr-FR" dirty="0" err="1"/>
            <a:t>fame</a:t>
          </a:r>
          <a:r>
            <a:rPr lang="fr-FR" dirty="0"/>
            <a:t>, une grande rue avec des étoiles au sol portant le nom des star du cinéma, de la musique et du sport.</a:t>
          </a:r>
          <a:endParaRPr lang="en-US" dirty="0"/>
        </a:p>
      </dgm:t>
    </dgm:pt>
    <dgm:pt modelId="{9363867C-4468-4F22-82A9-71B2F399F7C7}" type="parTrans" cxnId="{20A424D3-A12C-4037-995D-427DC909283D}">
      <dgm:prSet/>
      <dgm:spPr/>
      <dgm:t>
        <a:bodyPr/>
        <a:lstStyle/>
        <a:p>
          <a:endParaRPr lang="en-US"/>
        </a:p>
      </dgm:t>
    </dgm:pt>
    <dgm:pt modelId="{340B534F-B251-440F-9C33-C38CE101CB28}" type="sibTrans" cxnId="{20A424D3-A12C-4037-995D-427DC90928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A1E617-DCD0-4270-9073-0C19357EBFA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Los Angeles est considérée comme la </a:t>
          </a:r>
          <a:r>
            <a:rPr lang="fr-FR" dirty="0">
              <a:latin typeface="Calibri Light" panose="020F0302020204030204"/>
            </a:rPr>
            <a:t>capitale</a:t>
          </a:r>
          <a:r>
            <a:rPr lang="fr-FR" dirty="0"/>
            <a:t> mondiale du cinéma.</a:t>
          </a:r>
          <a:endParaRPr lang="en-US" dirty="0"/>
        </a:p>
      </dgm:t>
    </dgm:pt>
    <dgm:pt modelId="{8D8DBE10-AAE1-46E9-B443-0EC205E5B91C}" type="parTrans" cxnId="{1C4C2E9D-942D-42ED-94A3-39EE0902A71C}">
      <dgm:prSet/>
      <dgm:spPr/>
      <dgm:t>
        <a:bodyPr/>
        <a:lstStyle/>
        <a:p>
          <a:endParaRPr lang="en-US"/>
        </a:p>
      </dgm:t>
    </dgm:pt>
    <dgm:pt modelId="{873AD059-E105-4C66-A4B6-EA9E68E47EB6}" type="sibTrans" cxnId="{1C4C2E9D-942D-42ED-94A3-39EE0902A71C}">
      <dgm:prSet/>
      <dgm:spPr/>
      <dgm:t>
        <a:bodyPr/>
        <a:lstStyle/>
        <a:p>
          <a:endParaRPr lang="en-US"/>
        </a:p>
      </dgm:t>
    </dgm:pt>
    <dgm:pt modelId="{ED394B34-087F-4523-90C9-252FF9C4041E}" type="pres">
      <dgm:prSet presAssocID="{DD698E46-1286-4CFA-8111-06700723595C}" presName="root" presStyleCnt="0">
        <dgm:presLayoutVars>
          <dgm:dir/>
          <dgm:resizeHandles val="exact"/>
        </dgm:presLayoutVars>
      </dgm:prSet>
      <dgm:spPr/>
    </dgm:pt>
    <dgm:pt modelId="{3B1864F7-43B0-4CAA-937D-5CA6CDB78C68}" type="pres">
      <dgm:prSet presAssocID="{DD698E46-1286-4CFA-8111-06700723595C}" presName="container" presStyleCnt="0">
        <dgm:presLayoutVars>
          <dgm:dir/>
          <dgm:resizeHandles val="exact"/>
        </dgm:presLayoutVars>
      </dgm:prSet>
      <dgm:spPr/>
    </dgm:pt>
    <dgm:pt modelId="{66F10013-3478-43EF-B24B-9D45AEA8511F}" type="pres">
      <dgm:prSet presAssocID="{61ECE2E6-AD33-4DF1-A7CF-EED1153D1EC1}" presName="compNode" presStyleCnt="0"/>
      <dgm:spPr/>
    </dgm:pt>
    <dgm:pt modelId="{3608B309-F16D-4CE7-9A8A-C0953348FA2A}" type="pres">
      <dgm:prSet presAssocID="{61ECE2E6-AD33-4DF1-A7CF-EED1153D1EC1}" presName="iconBgRect" presStyleLbl="bgShp" presStyleIdx="0" presStyleCnt="4"/>
      <dgm:spPr/>
    </dgm:pt>
    <dgm:pt modelId="{E7727E72-C35D-46E9-B63C-CB812BB0FD94}" type="pres">
      <dgm:prSet presAssocID="{61ECE2E6-AD33-4DF1-A7CF-EED1153D1E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04417DF5-5193-49D3-8C1A-8E5FAE85F75B}" type="pres">
      <dgm:prSet presAssocID="{61ECE2E6-AD33-4DF1-A7CF-EED1153D1EC1}" presName="spaceRect" presStyleCnt="0"/>
      <dgm:spPr/>
    </dgm:pt>
    <dgm:pt modelId="{79D40D03-6116-4153-A8A2-B9034993FDBC}" type="pres">
      <dgm:prSet presAssocID="{61ECE2E6-AD33-4DF1-A7CF-EED1153D1EC1}" presName="textRect" presStyleLbl="revTx" presStyleIdx="0" presStyleCnt="4">
        <dgm:presLayoutVars>
          <dgm:chMax val="1"/>
          <dgm:chPref val="1"/>
        </dgm:presLayoutVars>
      </dgm:prSet>
      <dgm:spPr/>
    </dgm:pt>
    <dgm:pt modelId="{FB1E2A24-5B50-45D9-BA3C-5314FF84AB3B}" type="pres">
      <dgm:prSet presAssocID="{3B709383-BDFC-413B-91DC-FB533544347C}" presName="sibTrans" presStyleLbl="sibTrans2D1" presStyleIdx="0" presStyleCnt="0"/>
      <dgm:spPr/>
    </dgm:pt>
    <dgm:pt modelId="{D3664DA4-8102-47D3-90D0-F889F0FDDC94}" type="pres">
      <dgm:prSet presAssocID="{88989321-6F07-4D46-BB33-3849F5BF21EE}" presName="compNode" presStyleCnt="0"/>
      <dgm:spPr/>
    </dgm:pt>
    <dgm:pt modelId="{3E398A41-84A5-4440-990E-9848ECC9390F}" type="pres">
      <dgm:prSet presAssocID="{88989321-6F07-4D46-BB33-3849F5BF21EE}" presName="iconBgRect" presStyleLbl="bgShp" presStyleIdx="1" presStyleCnt="4"/>
      <dgm:spPr/>
    </dgm:pt>
    <dgm:pt modelId="{ED3A61C0-F64B-4CB6-9898-3E6CF29E552A}" type="pres">
      <dgm:prSet presAssocID="{88989321-6F07-4D46-BB33-3849F5BF21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0405E19F-9252-410E-8B12-010BE4FBE517}" type="pres">
      <dgm:prSet presAssocID="{88989321-6F07-4D46-BB33-3849F5BF21EE}" presName="spaceRect" presStyleCnt="0"/>
      <dgm:spPr/>
    </dgm:pt>
    <dgm:pt modelId="{EC3F5C0E-838C-491E-8D8A-FA3163FD4898}" type="pres">
      <dgm:prSet presAssocID="{88989321-6F07-4D46-BB33-3849F5BF21EE}" presName="textRect" presStyleLbl="revTx" presStyleIdx="1" presStyleCnt="4">
        <dgm:presLayoutVars>
          <dgm:chMax val="1"/>
          <dgm:chPref val="1"/>
        </dgm:presLayoutVars>
      </dgm:prSet>
      <dgm:spPr/>
    </dgm:pt>
    <dgm:pt modelId="{B3DD7D70-F82F-41E4-8075-1E61DFBC7EB4}" type="pres">
      <dgm:prSet presAssocID="{5308F047-F46C-49B7-A1D6-32EDBF6F171D}" presName="sibTrans" presStyleLbl="sibTrans2D1" presStyleIdx="0" presStyleCnt="0"/>
      <dgm:spPr/>
    </dgm:pt>
    <dgm:pt modelId="{81BB1AD7-B4C6-43FC-AB85-768F7E6FDCE8}" type="pres">
      <dgm:prSet presAssocID="{74EA73DE-1A9F-4165-9AF0-65CCEB0C955B}" presName="compNode" presStyleCnt="0"/>
      <dgm:spPr/>
    </dgm:pt>
    <dgm:pt modelId="{BF0FF2BE-C819-4364-8240-551F8A35B90F}" type="pres">
      <dgm:prSet presAssocID="{74EA73DE-1A9F-4165-9AF0-65CCEB0C955B}" presName="iconBgRect" presStyleLbl="bgShp" presStyleIdx="2" presStyleCnt="4"/>
      <dgm:spPr/>
    </dgm:pt>
    <dgm:pt modelId="{A9D60CA3-1651-4543-B205-3853ECF5D8BB}" type="pres">
      <dgm:prSet presAssocID="{74EA73DE-1A9F-4165-9AF0-65CCEB0C955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toile"/>
        </a:ext>
      </dgm:extLst>
    </dgm:pt>
    <dgm:pt modelId="{9DAFA86B-9F23-4676-AB36-1E211F97B90F}" type="pres">
      <dgm:prSet presAssocID="{74EA73DE-1A9F-4165-9AF0-65CCEB0C955B}" presName="spaceRect" presStyleCnt="0"/>
      <dgm:spPr/>
    </dgm:pt>
    <dgm:pt modelId="{9B4BA1A3-38F7-4110-A434-5BFCF02964C1}" type="pres">
      <dgm:prSet presAssocID="{74EA73DE-1A9F-4165-9AF0-65CCEB0C955B}" presName="textRect" presStyleLbl="revTx" presStyleIdx="2" presStyleCnt="4">
        <dgm:presLayoutVars>
          <dgm:chMax val="1"/>
          <dgm:chPref val="1"/>
        </dgm:presLayoutVars>
      </dgm:prSet>
      <dgm:spPr/>
    </dgm:pt>
    <dgm:pt modelId="{C6A1325B-444B-4C6B-9B14-D3E0CA69BDEB}" type="pres">
      <dgm:prSet presAssocID="{340B534F-B251-440F-9C33-C38CE101CB28}" presName="sibTrans" presStyleLbl="sibTrans2D1" presStyleIdx="0" presStyleCnt="0"/>
      <dgm:spPr/>
    </dgm:pt>
    <dgm:pt modelId="{EC8FB3F4-DC82-4F3F-A6FD-45804270DCB2}" type="pres">
      <dgm:prSet presAssocID="{4CA1E617-DCD0-4270-9073-0C19357EBFAF}" presName="compNode" presStyleCnt="0"/>
      <dgm:spPr/>
    </dgm:pt>
    <dgm:pt modelId="{5F3C1472-5D9E-49E3-B626-E7ECEE8F6101}" type="pres">
      <dgm:prSet presAssocID="{4CA1E617-DCD0-4270-9073-0C19357EBFAF}" presName="iconBgRect" presStyleLbl="bgShp" presStyleIdx="3" presStyleCnt="4"/>
      <dgm:spPr/>
    </dgm:pt>
    <dgm:pt modelId="{BD81ACDF-1601-484C-954F-B68F05880A79}" type="pres">
      <dgm:prSet presAssocID="{4CA1E617-DCD0-4270-9073-0C19357EBF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221798C1-E62E-46CC-B346-4A58C61BFA3C}" type="pres">
      <dgm:prSet presAssocID="{4CA1E617-DCD0-4270-9073-0C19357EBFAF}" presName="spaceRect" presStyleCnt="0"/>
      <dgm:spPr/>
    </dgm:pt>
    <dgm:pt modelId="{A1F8CC37-9A88-4D98-BA3B-5A3854969998}" type="pres">
      <dgm:prSet presAssocID="{4CA1E617-DCD0-4270-9073-0C19357EBFA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07B7C09-833F-4EEB-B7A6-0996F3B565BB}" type="presOf" srcId="{88989321-6F07-4D46-BB33-3849F5BF21EE}" destId="{EC3F5C0E-838C-491E-8D8A-FA3163FD4898}" srcOrd="0" destOrd="0" presId="urn:microsoft.com/office/officeart/2018/2/layout/IconCircleList"/>
    <dgm:cxn modelId="{A0A6A821-D530-4D7A-A98E-CA241148E0A4}" type="presOf" srcId="{DD698E46-1286-4CFA-8111-06700723595C}" destId="{ED394B34-087F-4523-90C9-252FF9C4041E}" srcOrd="0" destOrd="0" presId="urn:microsoft.com/office/officeart/2018/2/layout/IconCircleList"/>
    <dgm:cxn modelId="{05DE5E3D-7B16-4842-B592-6A016865430D}" type="presOf" srcId="{74EA73DE-1A9F-4165-9AF0-65CCEB0C955B}" destId="{9B4BA1A3-38F7-4110-A434-5BFCF02964C1}" srcOrd="0" destOrd="0" presId="urn:microsoft.com/office/officeart/2018/2/layout/IconCircleList"/>
    <dgm:cxn modelId="{31482E51-105B-4BF8-AB37-9EEB3060BC2B}" type="presOf" srcId="{3B709383-BDFC-413B-91DC-FB533544347C}" destId="{FB1E2A24-5B50-45D9-BA3C-5314FF84AB3B}" srcOrd="0" destOrd="0" presId="urn:microsoft.com/office/officeart/2018/2/layout/IconCircleList"/>
    <dgm:cxn modelId="{3124FF73-D81B-4AA2-9213-7B445420CC13}" type="presOf" srcId="{340B534F-B251-440F-9C33-C38CE101CB28}" destId="{C6A1325B-444B-4C6B-9B14-D3E0CA69BDEB}" srcOrd="0" destOrd="0" presId="urn:microsoft.com/office/officeart/2018/2/layout/IconCircleList"/>
    <dgm:cxn modelId="{D412A856-043A-4555-AB8D-5D88EE455C2A}" srcId="{DD698E46-1286-4CFA-8111-06700723595C}" destId="{61ECE2E6-AD33-4DF1-A7CF-EED1153D1EC1}" srcOrd="0" destOrd="0" parTransId="{1392BF4E-8F06-4971-A94D-1B450C5B76DF}" sibTransId="{3B709383-BDFC-413B-91DC-FB533544347C}"/>
    <dgm:cxn modelId="{4995938B-9BF7-4192-A315-466D688BF791}" type="presOf" srcId="{4CA1E617-DCD0-4270-9073-0C19357EBFAF}" destId="{A1F8CC37-9A88-4D98-BA3B-5A3854969998}" srcOrd="0" destOrd="0" presId="urn:microsoft.com/office/officeart/2018/2/layout/IconCircleList"/>
    <dgm:cxn modelId="{1C4C2E9D-942D-42ED-94A3-39EE0902A71C}" srcId="{DD698E46-1286-4CFA-8111-06700723595C}" destId="{4CA1E617-DCD0-4270-9073-0C19357EBFAF}" srcOrd="3" destOrd="0" parTransId="{8D8DBE10-AAE1-46E9-B443-0EC205E5B91C}" sibTransId="{873AD059-E105-4C66-A4B6-EA9E68E47EB6}"/>
    <dgm:cxn modelId="{516A76B7-401F-49D2-81E4-BF6BA219A5A7}" type="presOf" srcId="{61ECE2E6-AD33-4DF1-A7CF-EED1153D1EC1}" destId="{79D40D03-6116-4153-A8A2-B9034993FDBC}" srcOrd="0" destOrd="0" presId="urn:microsoft.com/office/officeart/2018/2/layout/IconCircleList"/>
    <dgm:cxn modelId="{8EDC2DC7-0F4A-42A5-AB6A-67D47B56ABD0}" type="presOf" srcId="{5308F047-F46C-49B7-A1D6-32EDBF6F171D}" destId="{B3DD7D70-F82F-41E4-8075-1E61DFBC7EB4}" srcOrd="0" destOrd="0" presId="urn:microsoft.com/office/officeart/2018/2/layout/IconCircleList"/>
    <dgm:cxn modelId="{20A424D3-A12C-4037-995D-427DC909283D}" srcId="{DD698E46-1286-4CFA-8111-06700723595C}" destId="{74EA73DE-1A9F-4165-9AF0-65CCEB0C955B}" srcOrd="2" destOrd="0" parTransId="{9363867C-4468-4F22-82A9-71B2F399F7C7}" sibTransId="{340B534F-B251-440F-9C33-C38CE101CB28}"/>
    <dgm:cxn modelId="{AC7758E4-A962-4840-861C-5CD018C4C946}" srcId="{DD698E46-1286-4CFA-8111-06700723595C}" destId="{88989321-6F07-4D46-BB33-3849F5BF21EE}" srcOrd="1" destOrd="0" parTransId="{19A0DCF4-9AFC-4C60-AAF1-03DA5B882ABE}" sibTransId="{5308F047-F46C-49B7-A1D6-32EDBF6F171D}"/>
    <dgm:cxn modelId="{844C8D62-4D15-49C1-920F-8AD275E727DF}" type="presParOf" srcId="{ED394B34-087F-4523-90C9-252FF9C4041E}" destId="{3B1864F7-43B0-4CAA-937D-5CA6CDB78C68}" srcOrd="0" destOrd="0" presId="urn:microsoft.com/office/officeart/2018/2/layout/IconCircleList"/>
    <dgm:cxn modelId="{84135B42-76DC-4D6B-9D56-D85285E5C361}" type="presParOf" srcId="{3B1864F7-43B0-4CAA-937D-5CA6CDB78C68}" destId="{66F10013-3478-43EF-B24B-9D45AEA8511F}" srcOrd="0" destOrd="0" presId="urn:microsoft.com/office/officeart/2018/2/layout/IconCircleList"/>
    <dgm:cxn modelId="{0E68CB54-967E-4623-9F75-3509EA290799}" type="presParOf" srcId="{66F10013-3478-43EF-B24B-9D45AEA8511F}" destId="{3608B309-F16D-4CE7-9A8A-C0953348FA2A}" srcOrd="0" destOrd="0" presId="urn:microsoft.com/office/officeart/2018/2/layout/IconCircleList"/>
    <dgm:cxn modelId="{9592497B-C5CF-42E1-978F-EE6196D52822}" type="presParOf" srcId="{66F10013-3478-43EF-B24B-9D45AEA8511F}" destId="{E7727E72-C35D-46E9-B63C-CB812BB0FD94}" srcOrd="1" destOrd="0" presId="urn:microsoft.com/office/officeart/2018/2/layout/IconCircleList"/>
    <dgm:cxn modelId="{6F4F3700-976C-436F-96DE-1306F0732FA0}" type="presParOf" srcId="{66F10013-3478-43EF-B24B-9D45AEA8511F}" destId="{04417DF5-5193-49D3-8C1A-8E5FAE85F75B}" srcOrd="2" destOrd="0" presId="urn:microsoft.com/office/officeart/2018/2/layout/IconCircleList"/>
    <dgm:cxn modelId="{3EE79F90-1EE4-4458-98E3-48427CD883E1}" type="presParOf" srcId="{66F10013-3478-43EF-B24B-9D45AEA8511F}" destId="{79D40D03-6116-4153-A8A2-B9034993FDBC}" srcOrd="3" destOrd="0" presId="urn:microsoft.com/office/officeart/2018/2/layout/IconCircleList"/>
    <dgm:cxn modelId="{FB666D51-A95A-40A4-828F-E3ECCFE474EC}" type="presParOf" srcId="{3B1864F7-43B0-4CAA-937D-5CA6CDB78C68}" destId="{FB1E2A24-5B50-45D9-BA3C-5314FF84AB3B}" srcOrd="1" destOrd="0" presId="urn:microsoft.com/office/officeart/2018/2/layout/IconCircleList"/>
    <dgm:cxn modelId="{B67601B5-1BC5-4936-91B3-58CBBF8C21D2}" type="presParOf" srcId="{3B1864F7-43B0-4CAA-937D-5CA6CDB78C68}" destId="{D3664DA4-8102-47D3-90D0-F889F0FDDC94}" srcOrd="2" destOrd="0" presId="urn:microsoft.com/office/officeart/2018/2/layout/IconCircleList"/>
    <dgm:cxn modelId="{9382F9A0-2B8B-40FC-8A2C-D81AF0B7179D}" type="presParOf" srcId="{D3664DA4-8102-47D3-90D0-F889F0FDDC94}" destId="{3E398A41-84A5-4440-990E-9848ECC9390F}" srcOrd="0" destOrd="0" presId="urn:microsoft.com/office/officeart/2018/2/layout/IconCircleList"/>
    <dgm:cxn modelId="{A563E6CF-87A8-4BC7-9D64-E4D7CD805DC6}" type="presParOf" srcId="{D3664DA4-8102-47D3-90D0-F889F0FDDC94}" destId="{ED3A61C0-F64B-4CB6-9898-3E6CF29E552A}" srcOrd="1" destOrd="0" presId="urn:microsoft.com/office/officeart/2018/2/layout/IconCircleList"/>
    <dgm:cxn modelId="{3BC3B5E4-3ED1-46CD-9579-85466AF5B8A0}" type="presParOf" srcId="{D3664DA4-8102-47D3-90D0-F889F0FDDC94}" destId="{0405E19F-9252-410E-8B12-010BE4FBE517}" srcOrd="2" destOrd="0" presId="urn:microsoft.com/office/officeart/2018/2/layout/IconCircleList"/>
    <dgm:cxn modelId="{5979EF8C-D171-4873-BDC1-16A95342516E}" type="presParOf" srcId="{D3664DA4-8102-47D3-90D0-F889F0FDDC94}" destId="{EC3F5C0E-838C-491E-8D8A-FA3163FD4898}" srcOrd="3" destOrd="0" presId="urn:microsoft.com/office/officeart/2018/2/layout/IconCircleList"/>
    <dgm:cxn modelId="{92FF0DD9-991F-4A6F-B819-2E2CDA265E5D}" type="presParOf" srcId="{3B1864F7-43B0-4CAA-937D-5CA6CDB78C68}" destId="{B3DD7D70-F82F-41E4-8075-1E61DFBC7EB4}" srcOrd="3" destOrd="0" presId="urn:microsoft.com/office/officeart/2018/2/layout/IconCircleList"/>
    <dgm:cxn modelId="{F863F529-203B-49EF-99B2-50BBC0067DB7}" type="presParOf" srcId="{3B1864F7-43B0-4CAA-937D-5CA6CDB78C68}" destId="{81BB1AD7-B4C6-43FC-AB85-768F7E6FDCE8}" srcOrd="4" destOrd="0" presId="urn:microsoft.com/office/officeart/2018/2/layout/IconCircleList"/>
    <dgm:cxn modelId="{5C877301-E696-4F8D-B6C1-FC5434CB9DA4}" type="presParOf" srcId="{81BB1AD7-B4C6-43FC-AB85-768F7E6FDCE8}" destId="{BF0FF2BE-C819-4364-8240-551F8A35B90F}" srcOrd="0" destOrd="0" presId="urn:microsoft.com/office/officeart/2018/2/layout/IconCircleList"/>
    <dgm:cxn modelId="{69CCEC4F-BAA8-47DB-B783-199D18EE0C86}" type="presParOf" srcId="{81BB1AD7-B4C6-43FC-AB85-768F7E6FDCE8}" destId="{A9D60CA3-1651-4543-B205-3853ECF5D8BB}" srcOrd="1" destOrd="0" presId="urn:microsoft.com/office/officeart/2018/2/layout/IconCircleList"/>
    <dgm:cxn modelId="{B3EBEF07-C9EC-459F-8BA2-72F19717D674}" type="presParOf" srcId="{81BB1AD7-B4C6-43FC-AB85-768F7E6FDCE8}" destId="{9DAFA86B-9F23-4676-AB36-1E211F97B90F}" srcOrd="2" destOrd="0" presId="urn:microsoft.com/office/officeart/2018/2/layout/IconCircleList"/>
    <dgm:cxn modelId="{B8B8E29F-211A-4C96-93FC-1DAEDA9D6548}" type="presParOf" srcId="{81BB1AD7-B4C6-43FC-AB85-768F7E6FDCE8}" destId="{9B4BA1A3-38F7-4110-A434-5BFCF02964C1}" srcOrd="3" destOrd="0" presId="urn:microsoft.com/office/officeart/2018/2/layout/IconCircleList"/>
    <dgm:cxn modelId="{A56A58A0-BB6B-4D91-8380-E1756AA121D9}" type="presParOf" srcId="{3B1864F7-43B0-4CAA-937D-5CA6CDB78C68}" destId="{C6A1325B-444B-4C6B-9B14-D3E0CA69BDEB}" srcOrd="5" destOrd="0" presId="urn:microsoft.com/office/officeart/2018/2/layout/IconCircleList"/>
    <dgm:cxn modelId="{56DDF525-2371-4A9A-A8F5-557F61DC5456}" type="presParOf" srcId="{3B1864F7-43B0-4CAA-937D-5CA6CDB78C68}" destId="{EC8FB3F4-DC82-4F3F-A6FD-45804270DCB2}" srcOrd="6" destOrd="0" presId="urn:microsoft.com/office/officeart/2018/2/layout/IconCircleList"/>
    <dgm:cxn modelId="{1C3D90D9-1937-4783-958C-497551091941}" type="presParOf" srcId="{EC8FB3F4-DC82-4F3F-A6FD-45804270DCB2}" destId="{5F3C1472-5D9E-49E3-B626-E7ECEE8F6101}" srcOrd="0" destOrd="0" presId="urn:microsoft.com/office/officeart/2018/2/layout/IconCircleList"/>
    <dgm:cxn modelId="{5D54F448-31B7-4E33-B67C-3F488300F479}" type="presParOf" srcId="{EC8FB3F4-DC82-4F3F-A6FD-45804270DCB2}" destId="{BD81ACDF-1601-484C-954F-B68F05880A79}" srcOrd="1" destOrd="0" presId="urn:microsoft.com/office/officeart/2018/2/layout/IconCircleList"/>
    <dgm:cxn modelId="{F49D234F-556F-49EA-8A09-841DFFBCBFBB}" type="presParOf" srcId="{EC8FB3F4-DC82-4F3F-A6FD-45804270DCB2}" destId="{221798C1-E62E-46CC-B346-4A58C61BFA3C}" srcOrd="2" destOrd="0" presId="urn:microsoft.com/office/officeart/2018/2/layout/IconCircleList"/>
    <dgm:cxn modelId="{09B5DB44-4B26-4A29-B277-540BF1FFBAF0}" type="presParOf" srcId="{EC8FB3F4-DC82-4F3F-A6FD-45804270DCB2}" destId="{A1F8CC37-9A88-4D98-BA3B-5A385496999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B309-F16D-4CE7-9A8A-C0953348FA2A}">
      <dsp:nvSpPr>
        <dsp:cNvPr id="0" name=""/>
        <dsp:cNvSpPr/>
      </dsp:nvSpPr>
      <dsp:spPr>
        <a:xfrm>
          <a:off x="432" y="836514"/>
          <a:ext cx="561684" cy="561684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27E72-C35D-46E9-B63C-CB812BB0FD94}">
      <dsp:nvSpPr>
        <dsp:cNvPr id="0" name=""/>
        <dsp:cNvSpPr/>
      </dsp:nvSpPr>
      <dsp:spPr>
        <a:xfrm>
          <a:off x="118386" y="954468"/>
          <a:ext cx="325776" cy="325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0D03-6116-4153-A8A2-B9034993FDBC}">
      <dsp:nvSpPr>
        <dsp:cNvPr id="0" name=""/>
        <dsp:cNvSpPr/>
      </dsp:nvSpPr>
      <dsp:spPr>
        <a:xfrm>
          <a:off x="682478" y="836514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Los Angeles est mondialement connue pour Hollywood.</a:t>
          </a:r>
          <a:endParaRPr lang="en-US" sz="1100" kern="1200" dirty="0"/>
        </a:p>
      </dsp:txBody>
      <dsp:txXfrm>
        <a:off x="682478" y="836514"/>
        <a:ext cx="1323970" cy="561684"/>
      </dsp:txXfrm>
    </dsp:sp>
    <dsp:sp modelId="{3E398A41-84A5-4440-990E-9848ECC9390F}">
      <dsp:nvSpPr>
        <dsp:cNvPr id="0" name=""/>
        <dsp:cNvSpPr/>
      </dsp:nvSpPr>
      <dsp:spPr>
        <a:xfrm>
          <a:off x="2237140" y="836514"/>
          <a:ext cx="561684" cy="561684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A61C0-F64B-4CB6-9898-3E6CF29E552A}">
      <dsp:nvSpPr>
        <dsp:cNvPr id="0" name=""/>
        <dsp:cNvSpPr/>
      </dsp:nvSpPr>
      <dsp:spPr>
        <a:xfrm>
          <a:off x="2355094" y="954468"/>
          <a:ext cx="325776" cy="3257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F5C0E-838C-491E-8D8A-FA3163FD4898}">
      <dsp:nvSpPr>
        <dsp:cNvPr id="0" name=""/>
        <dsp:cNvSpPr/>
      </dsp:nvSpPr>
      <dsp:spPr>
        <a:xfrm>
          <a:off x="2919185" y="836514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Hollywood est un quartier célèbre pour le cinéma. C’est là </a:t>
          </a:r>
          <a:r>
            <a:rPr lang="fr-FR" sz="1100" kern="1200" dirty="0">
              <a:latin typeface="Calibri Light" panose="020F0302020204030204"/>
            </a:rPr>
            <a:t>que se trouvent</a:t>
          </a:r>
          <a:r>
            <a:rPr lang="fr-FR" sz="1100" kern="1200" dirty="0"/>
            <a:t> de grands studio </a:t>
          </a:r>
          <a:r>
            <a:rPr lang="fr-FR" sz="1100" kern="1200" dirty="0">
              <a:latin typeface="Calibri Light" panose="020F0302020204030204"/>
            </a:rPr>
            <a:t>où</a:t>
          </a:r>
          <a:r>
            <a:rPr lang="fr-FR" sz="1100" kern="1200" dirty="0"/>
            <a:t> l’on tourne des films et des séries.</a:t>
          </a:r>
          <a:endParaRPr lang="en-US" sz="1100" kern="1200" dirty="0"/>
        </a:p>
      </dsp:txBody>
      <dsp:txXfrm>
        <a:off x="2919185" y="836514"/>
        <a:ext cx="1323970" cy="561684"/>
      </dsp:txXfrm>
    </dsp:sp>
    <dsp:sp modelId="{BF0FF2BE-C819-4364-8240-551F8A35B90F}">
      <dsp:nvSpPr>
        <dsp:cNvPr id="0" name=""/>
        <dsp:cNvSpPr/>
      </dsp:nvSpPr>
      <dsp:spPr>
        <a:xfrm>
          <a:off x="432" y="1922468"/>
          <a:ext cx="561684" cy="561684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60CA3-1651-4543-B205-3853ECF5D8BB}">
      <dsp:nvSpPr>
        <dsp:cNvPr id="0" name=""/>
        <dsp:cNvSpPr/>
      </dsp:nvSpPr>
      <dsp:spPr>
        <a:xfrm>
          <a:off x="118386" y="2040422"/>
          <a:ext cx="325776" cy="3257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BA1A3-38F7-4110-A434-5BFCF02964C1}">
      <dsp:nvSpPr>
        <dsp:cNvPr id="0" name=""/>
        <dsp:cNvSpPr/>
      </dsp:nvSpPr>
      <dsp:spPr>
        <a:xfrm>
          <a:off x="682478" y="1922468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On peut y voir le </a:t>
          </a:r>
          <a:r>
            <a:rPr lang="fr-FR" sz="1100" kern="1200" dirty="0" err="1">
              <a:latin typeface="Calibri Light" panose="020F0302020204030204"/>
            </a:rPr>
            <a:t>Walk</a:t>
          </a:r>
          <a:r>
            <a:rPr lang="fr-FR" sz="1100" kern="1200" dirty="0"/>
            <a:t> of </a:t>
          </a:r>
          <a:r>
            <a:rPr lang="fr-FR" sz="1100" kern="1200" dirty="0" err="1"/>
            <a:t>fame</a:t>
          </a:r>
          <a:r>
            <a:rPr lang="fr-FR" sz="1100" kern="1200" dirty="0"/>
            <a:t>, une grande rue avec des étoiles au sol portant le nom des star du cinéma, de la musique et du sport.</a:t>
          </a:r>
          <a:endParaRPr lang="en-US" sz="1100" kern="1200" dirty="0"/>
        </a:p>
      </dsp:txBody>
      <dsp:txXfrm>
        <a:off x="682478" y="1922468"/>
        <a:ext cx="1323970" cy="561684"/>
      </dsp:txXfrm>
    </dsp:sp>
    <dsp:sp modelId="{5F3C1472-5D9E-49E3-B626-E7ECEE8F6101}">
      <dsp:nvSpPr>
        <dsp:cNvPr id="0" name=""/>
        <dsp:cNvSpPr/>
      </dsp:nvSpPr>
      <dsp:spPr>
        <a:xfrm>
          <a:off x="2237140" y="1922468"/>
          <a:ext cx="561684" cy="561684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1ACDF-1601-484C-954F-B68F05880A79}">
      <dsp:nvSpPr>
        <dsp:cNvPr id="0" name=""/>
        <dsp:cNvSpPr/>
      </dsp:nvSpPr>
      <dsp:spPr>
        <a:xfrm>
          <a:off x="2355094" y="2040422"/>
          <a:ext cx="325776" cy="3257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8CC37-9A88-4D98-BA3B-5A3854969998}">
      <dsp:nvSpPr>
        <dsp:cNvPr id="0" name=""/>
        <dsp:cNvSpPr/>
      </dsp:nvSpPr>
      <dsp:spPr>
        <a:xfrm>
          <a:off x="2919185" y="1922468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Los Angeles est considérée comme la </a:t>
          </a:r>
          <a:r>
            <a:rPr lang="fr-FR" sz="1100" kern="1200" dirty="0">
              <a:latin typeface="Calibri Light" panose="020F0302020204030204"/>
            </a:rPr>
            <a:t>capitale</a:t>
          </a:r>
          <a:r>
            <a:rPr lang="fr-FR" sz="1100" kern="1200" dirty="0"/>
            <a:t> mondiale du cinéma.</a:t>
          </a:r>
          <a:endParaRPr lang="en-US" sz="1100" kern="1200" dirty="0"/>
        </a:p>
      </dsp:txBody>
      <dsp:txXfrm>
        <a:off x="2919185" y="1922468"/>
        <a:ext cx="1323970" cy="56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690C9-BAC3-41FC-AC15-DAB570DFC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D8897A-DE1A-48BB-AECC-18DB3E593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4BDAB-AB90-4945-B270-D54B7B4D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6A1898-C17F-412E-9EEA-3177D0EC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1221E2-2170-4444-813F-86FC3904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69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AEEB2-2387-4CED-B36E-C5665E0D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650C3A-9CD7-440D-BA5A-4BC24DEE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60A5D1-351F-4131-A5E5-1B00CA71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A3F57-7557-4A03-BE11-0ED3CB4D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BAE45-EDB3-4E21-B66E-CE95BBDD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7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897766-9FB8-4DCD-8B7C-8560F8412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74C027-A4B8-493F-B675-84C492EB3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6AC7CD-3C40-4CF2-B467-8BC61A9C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22CB36-4B50-4CA0-B7BF-E611FBD3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CA07DC-D6D3-4EEB-BB16-BA50BA6E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9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2ACBE-98EC-4D9E-8E2A-5F9E7633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F1B061-B58E-4C2C-9898-6FB716B5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56910-83C3-4EAA-AB33-64489381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3AAE4-6E9F-4210-86A3-FB6602CA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7179C-E0A7-40B3-91A9-B6DE4F81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4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88D94-E5A8-48E1-AE8B-E1A63D31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339B7C-AF88-4AB7-9379-3B85DE42D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14FFD-2E72-4942-A03D-67861A49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4A9AE4-77A5-4723-94FB-31CF2539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ACD19-592B-4A19-BAB1-DFF2F23F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0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BBEB2-86AB-4A29-B02B-72FE793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45B68-268E-408D-A7DD-71331905A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811BBF-724A-4E08-B233-7EFD8B1E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F87BFB-BAA3-4C6F-B404-6794D18A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332C88-B90B-4252-9342-26C35F4C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054F4-A9E7-46EC-ADD3-AAEA0B7A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0BADD-5291-408F-8893-0ABDAAAF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D93FD0-B60C-4ABF-B837-B759CD19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98C4F7-FDE1-4D03-8A56-FD8DCD23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22452F-DF38-406E-A146-3560B8B4A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51BA74-5016-40EC-911E-586BF4DD3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025A4F-4BD7-4CC9-B45A-10653555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25343A-A4F0-4764-97A9-B7950F4B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5F961A-A12B-4270-944B-89A072D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2C88C-6DAF-4843-848B-B7C49249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6205B0-772C-4360-9873-BA2405C2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DCF062-39D4-42E9-B107-505E35FC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B335BD-C073-4292-AE6E-2263F7AA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E313FC-BD8C-4523-AB38-1A8E1ABB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743B63-24D1-448D-B332-B63EEC59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BDED21-B9CB-4F9D-A125-7734109C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28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543EB-9FAD-4B9F-8DC2-CFA03D6E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534704-8EF9-4D50-9F5D-4DA8895AE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7CAACA-4CDE-4702-8050-E7295088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155040-0A19-4478-84AB-4B474F2B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58D911-5F8A-4295-BC8A-1592E0A8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FF95E4-1D0F-448A-81AA-E3423879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5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46426-326C-4661-93E9-9A6C2DA7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BD8153-127F-447E-B8DB-554A95788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D8AA71-9398-4F99-AECF-11E64401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C3C1EC-9A56-43DA-BB6B-6CAA43FC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34009A-60A5-46F9-AF14-706F193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F707D-25F7-4CA7-A51D-0F03E2F9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1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EEA3E3-9E52-4C34-B183-BF26B5AE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88C670-6B19-4215-BB3F-90D11969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3F10D-577D-4765-8E2D-72470A782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6B32-6F14-41E2-B4E7-BC991D24A943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487DD-5276-43ED-85DC-8CC1CD41A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1B783-24C8-4381-AF27-ACB252385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F542-CECB-419C-8D5E-7057A4725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4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Top 10 des plus belles Plages à Los Angeles (Avec Photos)">
            <a:extLst>
              <a:ext uri="{FF2B5EF4-FFF2-40B4-BE49-F238E27FC236}">
                <a16:creationId xmlns:a16="http://schemas.microsoft.com/office/drawing/2014/main" id="{3318BD8B-B6C3-127F-18AF-270643A4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18D2D1-3F0D-4465-B664-C94529E0E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u="sng">
                <a:solidFill>
                  <a:srgbClr val="FFFFFF"/>
                </a:solidFill>
                <a:latin typeface="Algerian" panose="04020705040A02060702" pitchFamily="82" charset="0"/>
              </a:rPr>
              <a:t>LOS ANGELES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00AEEE-6075-4F49-A2C4-87D4088A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5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6415E-9BC6-B0FE-8FFE-B814BEDC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Hollywood boulevard</a:t>
            </a:r>
            <a:endParaRPr lang="fr-FR" dirty="0" err="1"/>
          </a:p>
        </p:txBody>
      </p:sp>
      <p:pic>
        <p:nvPicPr>
          <p:cNvPr id="4" name="Espace réservé du contenu 3" descr="Hollywood Boulevard in Los Angeles, Herzstück der Stadt">
            <a:extLst>
              <a:ext uri="{FF2B5EF4-FFF2-40B4-BE49-F238E27FC236}">
                <a16:creationId xmlns:a16="http://schemas.microsoft.com/office/drawing/2014/main" id="{7534DF0E-6EDD-0FF3-CFB6-08B2B9851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C5471-C845-7405-62BD-2553F83E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Calibri Light"/>
                <a:cs typeface="Calibri Light"/>
              </a:rPr>
              <a:t>Walk</a:t>
            </a:r>
            <a:r>
              <a:rPr lang="fr-FR" dirty="0">
                <a:ea typeface="Calibri Light"/>
                <a:cs typeface="Calibri Light"/>
              </a:rPr>
              <a:t> of </a:t>
            </a:r>
            <a:r>
              <a:rPr lang="fr-FR" dirty="0" err="1">
                <a:ea typeface="Calibri Light"/>
                <a:cs typeface="Calibri Light"/>
              </a:rPr>
              <a:t>fame</a:t>
            </a:r>
            <a:endParaRPr lang="fr-FR" dirty="0" err="1"/>
          </a:p>
        </p:txBody>
      </p:sp>
      <p:pic>
        <p:nvPicPr>
          <p:cNvPr id="4" name="Espace réservé du contenu 3" descr="Los Angeles: 16 Sehenswürdigkeiten, die man 2025 sehen muss!">
            <a:extLst>
              <a:ext uri="{FF2B5EF4-FFF2-40B4-BE49-F238E27FC236}">
                <a16:creationId xmlns:a16="http://schemas.microsoft.com/office/drawing/2014/main" id="{E1810D2D-8423-2043-0A31-8A61D49A6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005" y="2014648"/>
            <a:ext cx="7735712" cy="4351338"/>
          </a:xfrm>
          <a:prstGeom prst="rect">
            <a:avLst/>
          </a:prstGeom>
        </p:spPr>
      </p:pic>
      <p:pic>
        <p:nvPicPr>
          <p:cNvPr id="5" name="Image 4" descr="Los Angeles: Hollywood Walk of Fame Walking Tour | GetYourGuide">
            <a:extLst>
              <a:ext uri="{FF2B5EF4-FFF2-40B4-BE49-F238E27FC236}">
                <a16:creationId xmlns:a16="http://schemas.microsoft.com/office/drawing/2014/main" id="{745F1E61-83F9-DA5A-994E-9D99F3A6D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33" y="508258"/>
            <a:ext cx="5061246" cy="38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01AFB-751B-A5CD-75B6-422A4219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Plages</a:t>
            </a:r>
            <a:endParaRPr lang="fr-FR" dirty="0"/>
          </a:p>
        </p:txBody>
      </p:sp>
      <p:pic>
        <p:nvPicPr>
          <p:cNvPr id="7" name="Espace réservé du contenu 6" descr="Découvrez mon top 15 des plus belles plages de Los Angeles">
            <a:extLst>
              <a:ext uri="{FF2B5EF4-FFF2-40B4-BE49-F238E27FC236}">
                <a16:creationId xmlns:a16="http://schemas.microsoft.com/office/drawing/2014/main" id="{C6494B81-0A99-39BA-BB6A-7DDA3821D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195" y="1825625"/>
            <a:ext cx="65016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773D0-9947-A562-4BAE-1FF54526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Buildings et palmiers </a:t>
            </a:r>
            <a:endParaRPr lang="fr-FR" dirty="0"/>
          </a:p>
        </p:txBody>
      </p:sp>
      <p:pic>
        <p:nvPicPr>
          <p:cNvPr id="4" name="Espace réservé du contenu 3" descr="Downtown Los Angeles: A Photo Tour and Guide">
            <a:extLst>
              <a:ext uri="{FF2B5EF4-FFF2-40B4-BE49-F238E27FC236}">
                <a16:creationId xmlns:a16="http://schemas.microsoft.com/office/drawing/2014/main" id="{216B25CD-4F63-6E96-8FDB-AC25B7A01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652" y="1825625"/>
            <a:ext cx="65286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0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CDB9D-357C-57B6-0BD6-19656EC4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Visit Los Angeles: 2021 Travel Guide for Los Angeles, California | Expedia">
            <a:extLst>
              <a:ext uri="{FF2B5EF4-FFF2-40B4-BE49-F238E27FC236}">
                <a16:creationId xmlns:a16="http://schemas.microsoft.com/office/drawing/2014/main" id="{6B90C822-4815-9CF2-C9C3-11CBAA23F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4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C35F2-4A4B-45B0-BE76-66040EF4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Algerian" panose="04020705040A02060702" pitchFamily="82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EEEE60-2FAA-4636-BAB7-E1E59A948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1. Introduction</a:t>
            </a:r>
          </a:p>
          <a:p>
            <a:r>
              <a:rPr lang="fr-FR" dirty="0"/>
              <a:t>2. Situation géographique </a:t>
            </a:r>
          </a:p>
          <a:p>
            <a:r>
              <a:rPr lang="fr-FR" dirty="0"/>
              <a:t>3. La Population </a:t>
            </a:r>
          </a:p>
          <a:p>
            <a:r>
              <a:rPr lang="fr-FR" dirty="0"/>
              <a:t>4. Hollywood et le cinéma</a:t>
            </a:r>
          </a:p>
          <a:p>
            <a:r>
              <a:rPr lang="fr-FR" dirty="0"/>
              <a:t>5. Les quartiers et lieux célèbre</a:t>
            </a:r>
          </a:p>
          <a:p>
            <a:r>
              <a:rPr lang="fr-FR" dirty="0"/>
              <a:t>6. Conclusion</a:t>
            </a:r>
          </a:p>
          <a:p>
            <a:r>
              <a:rPr lang="fr-FR" dirty="0"/>
              <a:t>7. Quizz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8. photo</a:t>
            </a:r>
          </a:p>
        </p:txBody>
      </p:sp>
    </p:spTree>
    <p:extLst>
      <p:ext uri="{BB962C8B-B14F-4D97-AF65-F5344CB8AC3E}">
        <p14:creationId xmlns:p14="http://schemas.microsoft.com/office/powerpoint/2010/main" val="370408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B0F66-56C0-4387-8EB5-E0175B8D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Algerian" panose="04020705040A02060702" pitchFamily="82" charset="0"/>
              </a:rPr>
              <a:t>INTRODUTION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FF8D9-EA01-4D7F-B334-6D54AF59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Los Angeles est une très grande ville des Etats-Unis. </a:t>
            </a:r>
          </a:p>
          <a:p>
            <a:r>
              <a:rPr lang="fr-FR" dirty="0"/>
              <a:t>Elle se trouve dans l’états de Californie, à l’ </a:t>
            </a:r>
            <a:r>
              <a:rPr lang="fr-FR" b="1" dirty="0"/>
              <a:t>Ouest du pays.</a:t>
            </a:r>
            <a:r>
              <a:rPr lang="fr-FR" dirty="0"/>
              <a:t> </a:t>
            </a:r>
            <a:endParaRPr lang="fr-FR" dirty="0">
              <a:ea typeface="Calibri" panose="020F0502020204030204"/>
              <a:cs typeface="Calibri" panose="020F0502020204030204"/>
            </a:endParaRPr>
          </a:p>
          <a:p>
            <a:r>
              <a:rPr lang="fr-FR" dirty="0"/>
              <a:t>On l’appelle souvent "LA". </a:t>
            </a:r>
            <a:endParaRPr lang="fr-FR" dirty="0">
              <a:ea typeface="Calibri" panose="020F0502020204030204"/>
              <a:cs typeface="Calibri" panose="020F0502020204030204"/>
            </a:endParaRPr>
          </a:p>
          <a:p>
            <a:r>
              <a:rPr lang="fr-FR" dirty="0"/>
              <a:t>C’est l’une des villes les plus célèbres du monde, surtout grâce au cinéma, aux stars et aux plages.</a:t>
            </a: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8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8D95-2528-48B8-96FD-2D11705C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4200" u="sng">
                <a:latin typeface="Algerian" panose="04020705040A02060702" pitchFamily="82" charset="0"/>
              </a:rPr>
              <a:t>La situation géographique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5924-3F94-490F-942F-C1BE6BABC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700" dirty="0"/>
              <a:t>Los Angeles est située près de l’océan pacifique, sur la côte ouest des Etats-Unis. </a:t>
            </a:r>
          </a:p>
          <a:p>
            <a:pPr marL="0" indent="0">
              <a:buNone/>
            </a:pPr>
            <a:r>
              <a:rPr lang="fr-FR" sz="1700" dirty="0"/>
              <a:t>La ville est entourée de montagnes, de plages et de collines. </a:t>
            </a:r>
            <a:endParaRPr lang="fr-FR" sz="17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1700" dirty="0"/>
              <a:t>Le climat est agréable :</a:t>
            </a:r>
            <a:endParaRPr lang="fr-FR" sz="17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1700" dirty="0"/>
              <a:t>. les étés sont chauds et ensoleillés </a:t>
            </a:r>
            <a:endParaRPr lang="fr-FR" sz="17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1700" dirty="0"/>
              <a:t>. les hivers sont doux, il y fait rarement froid </a:t>
            </a:r>
            <a:endParaRPr lang="fr-FR" sz="17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1700" dirty="0"/>
              <a:t>c’est pour cela que beaucoup de personnes aiment vivre à Los Angeles.</a:t>
            </a:r>
            <a:endParaRPr lang="fr-FR" sz="17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Carte de Los Angeles - Plusieurs cartes de la villes aux Etats-Unis">
            <a:extLst>
              <a:ext uri="{FF2B5EF4-FFF2-40B4-BE49-F238E27FC236}">
                <a16:creationId xmlns:a16="http://schemas.microsoft.com/office/drawing/2014/main" id="{E2F482F7-D380-6FD7-B428-DA18390A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21" r="28375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511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37AD4-5C31-4520-9725-C69867A7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Algerian" panose="04020705040A02060702" pitchFamily="82" charset="0"/>
              </a:rPr>
              <a:t>La population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6C396-202B-4040-9EF0-59A13E8F8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/>
              <a:t>Los Angeles compte environ </a:t>
            </a:r>
            <a:r>
              <a:rPr lang="fr-FR" b="1" dirty="0"/>
              <a:t>4 millions d’habitants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dirty="0"/>
              <a:t>C’est une ville très grande et très peuplée. Les habitants viennent de nombreux pays différents. On y trouve des personnes d’origine latino- américaine, asiatique, africaine et européenne. 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dirty="0"/>
              <a:t>La langue principale est </a:t>
            </a:r>
            <a:r>
              <a:rPr lang="fr-FR" b="1" dirty="0"/>
              <a:t>l’anglais</a:t>
            </a:r>
            <a:r>
              <a:rPr lang="fr-FR" dirty="0"/>
              <a:t>, mais beaucoup de personnes parlent aussi espagnol.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dirty="0"/>
              <a:t>Grâce à cette diversité, on trouve à Los Angeles des plats, des fêtes et des cultures très variées. </a:t>
            </a: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95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5FD2F2-4A42-4758-8377-9D63C426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000" u="sng">
                <a:latin typeface="Algerian" panose="04020705040A02060702" pitchFamily="82" charset="0"/>
              </a:rPr>
              <a:t>Hollywood et le cinéma</a:t>
            </a:r>
          </a:p>
        </p:txBody>
      </p:sp>
      <p:sp>
        <p:nvSpPr>
          <p:cNvPr id="6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Image 58" descr="Hollywood (Los Angeles): All You Need to Know BEFORE You Go">
            <a:extLst>
              <a:ext uri="{FF2B5EF4-FFF2-40B4-BE49-F238E27FC236}">
                <a16:creationId xmlns:a16="http://schemas.microsoft.com/office/drawing/2014/main" id="{6E773621-E7F2-F6FD-4EA2-20852CA5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234BFFFD-150E-D9AF-FF03-8F1DAB467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846019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14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1D6A8-64BE-4670-B815-4284AFEA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Algerian" panose="04020705040A02060702" pitchFamily="82" charset="0"/>
              </a:rPr>
              <a:t>Les quartiers et lieux célèbres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6169B-E7FF-40B3-95DC-840804E7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/>
              <a:t>Los Angeles et une ville très étendue avec de nombreux quartiers : </a:t>
            </a:r>
          </a:p>
          <a:p>
            <a:pPr marL="0" indent="0">
              <a:buNone/>
            </a:pPr>
            <a:r>
              <a:rPr lang="fr-FR" dirty="0"/>
              <a:t>. </a:t>
            </a:r>
            <a:r>
              <a:rPr lang="fr-FR" b="1" dirty="0"/>
              <a:t>Hollywood</a:t>
            </a:r>
            <a:r>
              <a:rPr lang="fr-FR" dirty="0"/>
              <a:t>: le quartier du cinéma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dirty="0"/>
              <a:t>. </a:t>
            </a:r>
            <a:r>
              <a:rPr lang="fr-FR" b="1" dirty="0"/>
              <a:t>Beverly Hills </a:t>
            </a:r>
            <a:r>
              <a:rPr lang="fr-FR" dirty="0"/>
              <a:t>: un quartier riche ou vivent des célébrités </a:t>
            </a:r>
          </a:p>
          <a:p>
            <a:pPr marL="0" indent="0">
              <a:buNone/>
            </a:pPr>
            <a:r>
              <a:rPr lang="fr-FR" dirty="0"/>
              <a:t>. </a:t>
            </a:r>
            <a:r>
              <a:rPr lang="fr-FR" b="1" dirty="0"/>
              <a:t>Downtown Los Angeles</a:t>
            </a:r>
            <a:r>
              <a:rPr lang="fr-FR" dirty="0"/>
              <a:t> : le centre-ville avec de grands immeubles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dirty="0"/>
              <a:t>. </a:t>
            </a:r>
            <a:r>
              <a:rPr lang="fr-FR" b="1" dirty="0"/>
              <a:t>Santa Monica</a:t>
            </a:r>
            <a:r>
              <a:rPr lang="fr-FR" dirty="0"/>
              <a:t> : connue pour ses plages et sa grande jetée </a:t>
            </a:r>
          </a:p>
          <a:p>
            <a:pPr marL="0" indent="0">
              <a:buNone/>
            </a:pPr>
            <a:r>
              <a:rPr lang="fr-FR" dirty="0"/>
              <a:t>.</a:t>
            </a:r>
            <a:r>
              <a:rPr lang="fr-FR" b="1" dirty="0"/>
              <a:t> Venice Beach</a:t>
            </a:r>
            <a:r>
              <a:rPr lang="fr-FR" dirty="0"/>
              <a:t> : un lieux animé avec des artistes de rue et des sportifs </a:t>
            </a:r>
            <a:endParaRPr lang="fr-FR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9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BD693-CBC8-4125-A5BB-5031E56F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Algerian" panose="04020705040A02060702" pitchFamily="82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24E1F-80DE-4D66-8342-A158775F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Los Angeles est la </a:t>
            </a:r>
            <a:r>
              <a:rPr lang="fr-FR" b="1" dirty="0"/>
              <a:t>deuxième agglomération</a:t>
            </a:r>
            <a:r>
              <a:rPr lang="fr-FR" dirty="0"/>
              <a:t> des Etats-Unis , derrière New York est devant Chicago. </a:t>
            </a:r>
          </a:p>
          <a:p>
            <a:r>
              <a:rPr lang="fr-FR" dirty="0"/>
              <a:t>Il s’agit de la ville la plus peuplée de Californie avec une population d’environ </a:t>
            </a:r>
            <a:r>
              <a:rPr lang="fr-FR" b="1" dirty="0"/>
              <a:t>4 millions d’habitants</a:t>
            </a:r>
            <a:r>
              <a:rPr lang="fr-FR" dirty="0"/>
              <a:t>. </a:t>
            </a:r>
          </a:p>
          <a:p>
            <a:r>
              <a:rPr lang="fr-FR" dirty="0"/>
              <a:t>Los Angeles est connue pour son quartier </a:t>
            </a:r>
            <a:r>
              <a:rPr lang="fr-FR" b="1" dirty="0"/>
              <a:t>d’Hollywood </a:t>
            </a:r>
            <a:r>
              <a:rPr lang="fr-FR" dirty="0"/>
              <a:t>où sont tournés de nombreux films. 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On dénombre environ </a:t>
            </a:r>
            <a:r>
              <a:rPr lang="fr-FR" b="1" dirty="0"/>
              <a:t>4,6 millions de touristes</a:t>
            </a:r>
            <a:r>
              <a:rPr lang="fr-FR" dirty="0"/>
              <a:t>, ce qui en fait la ville la plus visitée du pays. </a:t>
            </a: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35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9540D-CA03-4486-92F9-F7876129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10845"/>
            <a:ext cx="10515600" cy="1325563"/>
          </a:xfrm>
        </p:spPr>
        <p:txBody>
          <a:bodyPr/>
          <a:lstStyle/>
          <a:p>
            <a:r>
              <a:rPr lang="fr-FR" u="sng" dirty="0">
                <a:latin typeface="Algerian" panose="04020705040A02060702" pitchFamily="82" charset="0"/>
              </a:rPr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88134-AE38-47CF-97FC-3A5BB684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fr-FR" dirty="0"/>
              <a:t>Combien d’habitants compte Los Angeles ?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dirty="0"/>
              <a:t>Quelle est la langue principale de Los Angeles ?</a:t>
            </a:r>
            <a:endParaRPr lang="fr-FR" dirty="0">
              <a:ea typeface="Calibri"/>
              <a:cs typeface="Calibri"/>
            </a:endParaRPr>
          </a:p>
          <a:p>
            <a:pPr>
              <a:buFont typeface="Calibri"/>
              <a:buChar char="-"/>
            </a:pPr>
            <a:r>
              <a:rPr lang="fr-FR" dirty="0"/>
              <a:t>Où est située Los Angeles ?</a:t>
            </a:r>
            <a:endParaRPr lang="fr-FR" dirty="0"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FR" dirty="0"/>
              <a:t>Los Angeles est-elle une ville avec une grande variété de cultures ?</a:t>
            </a: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4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496</Words>
  <Application>Microsoft Office PowerPoint</Application>
  <PresentationFormat>Grand écran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LOS ANGELES</vt:lpstr>
      <vt:lpstr>SOMMAIRE</vt:lpstr>
      <vt:lpstr>INTRODUTION</vt:lpstr>
      <vt:lpstr>La situation géographique</vt:lpstr>
      <vt:lpstr>La population</vt:lpstr>
      <vt:lpstr>Hollywood et le cinéma</vt:lpstr>
      <vt:lpstr>Les quartiers et lieux célèbres </vt:lpstr>
      <vt:lpstr>Conclusion</vt:lpstr>
      <vt:lpstr>Quiz</vt:lpstr>
      <vt:lpstr>Hollywood boulevard</vt:lpstr>
      <vt:lpstr>Walk of fame</vt:lpstr>
      <vt:lpstr>Plages</vt:lpstr>
      <vt:lpstr>Buildings et palmiers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</dc:title>
  <dc:creator>media</dc:creator>
  <cp:lastModifiedBy>media</cp:lastModifiedBy>
  <cp:revision>122</cp:revision>
  <dcterms:created xsi:type="dcterms:W3CDTF">2026-01-10T14:04:10Z</dcterms:created>
  <dcterms:modified xsi:type="dcterms:W3CDTF">2026-02-12T18:19:43Z</dcterms:modified>
</cp:coreProperties>
</file>