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8" r:id="rId4"/>
    <p:sldId id="263" r:id="rId5"/>
    <p:sldId id="269" r:id="rId6"/>
    <p:sldId id="264" r:id="rId7"/>
    <p:sldId id="270" r:id="rId8"/>
    <p:sldId id="271" r:id="rId9"/>
    <p:sldId id="272" r:id="rId10"/>
    <p:sldId id="261" r:id="rId11"/>
    <p:sldId id="260" r:id="rId12"/>
    <p:sldId id="259"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121" d="100"/>
          <a:sy n="121" d="100"/>
        </p:scale>
        <p:origin x="6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8" name="Slide Number Placeholder 7"/>
          <p:cNvSpPr>
            <a:spLocks noGrp="1"/>
          </p:cNvSpPr>
          <p:nvPr>
            <p:ph type="sldNum" sz="quarter" idx="11"/>
          </p:nvPr>
        </p:nvSpPr>
        <p:spPr/>
        <p:txBody>
          <a:bodyPr/>
          <a:lstStyle/>
          <a:p>
            <a:fld id="{24200437-3C62-4A9E-895F-EBBD7C42C405}" type="slidenum">
              <a:rPr lang="fr-FR" smtClean="0"/>
              <a:t>‹N°›</a:t>
            </a:fld>
            <a:endParaRPr lang="fr-FR" dirty="0"/>
          </a:p>
        </p:txBody>
      </p:sp>
      <p:sp>
        <p:nvSpPr>
          <p:cNvPr id="9" name="Footer Placeholder 8"/>
          <p:cNvSpPr>
            <a:spLocks noGrp="1"/>
          </p:cNvSpPr>
          <p:nvPr>
            <p:ph type="ftr" sz="quarter" idx="12"/>
          </p:nvPr>
        </p:nvSpPr>
        <p:spPr/>
        <p:txBody>
          <a:bodyPr/>
          <a:lstStyle/>
          <a:p>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4200437-3C62-4A9E-895F-EBBD7C42C405}" type="slidenum">
              <a:rPr lang="fr-FR" smtClean="0"/>
              <a:t>‹N°›</a:t>
            </a:fld>
            <a:endParaRPr lang="fr-FR"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4200437-3C62-4A9E-895F-EBBD7C42C405}" type="slidenum">
              <a:rPr lang="fr-FR" smtClean="0"/>
              <a:t>‹N°›</a:t>
            </a:fld>
            <a:endParaRPr lang="fr-FR" dirty="0"/>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4200437-3C62-4A9E-895F-EBBD7C42C405}" type="slidenum">
              <a:rPr lang="fr-FR" smtClean="0"/>
              <a:t>‹N°›</a:t>
            </a:fld>
            <a:endParaRPr lang="fr-FR" dirty="0"/>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9F46714-CA8B-4E9D-9380-21E064EABD03}" type="datetimeFigureOut">
              <a:rPr lang="fr-FR" smtClean="0"/>
              <a:t>30/05/2016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4200437-3C62-4A9E-895F-EBBD7C42C405}"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9F46714-CA8B-4E9D-9380-21E064EABD03}" type="datetimeFigureOut">
              <a:rPr lang="fr-FR" smtClean="0"/>
              <a:t>30/05/2016</a:t>
            </a:fld>
            <a:endParaRPr lang="fr-FR"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4200437-3C62-4A9E-895F-EBBD7C42C405}" type="slidenum">
              <a:rPr lang="fr-FR" smtClean="0"/>
              <a:t>‹N°›</a:t>
            </a:fld>
            <a:endParaRPr lang="fr-F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2736303"/>
          </a:xfrm>
        </p:spPr>
        <p:txBody>
          <a:bodyPr/>
          <a:lstStyle/>
          <a:p>
            <a:r>
              <a:rPr lang="fr-FR" dirty="0" smtClean="0">
                <a:solidFill>
                  <a:srgbClr val="7030A0"/>
                </a:solidFill>
              </a:rPr>
              <a:t>LE CHOCOLAT</a:t>
            </a:r>
            <a:endParaRPr lang="fr-FR" dirty="0">
              <a:solidFill>
                <a:srgbClr val="7030A0"/>
              </a:solidFill>
            </a:endParaRPr>
          </a:p>
        </p:txBody>
      </p:sp>
      <p:sp>
        <p:nvSpPr>
          <p:cNvPr id="3" name="Sous-titre 2"/>
          <p:cNvSpPr>
            <a:spLocks noGrp="1"/>
          </p:cNvSpPr>
          <p:nvPr>
            <p:ph type="subTitle" idx="1"/>
          </p:nvPr>
        </p:nvSpPr>
        <p:spPr>
          <a:xfrm>
            <a:off x="3059832" y="3429000"/>
            <a:ext cx="2808312" cy="762000"/>
          </a:xfrm>
        </p:spPr>
        <p:txBody>
          <a:bodyPr/>
          <a:lstStyle/>
          <a:p>
            <a:r>
              <a:rPr lang="fr-FR" dirty="0" smtClean="0">
                <a:solidFill>
                  <a:srgbClr val="7030A0"/>
                </a:solidFill>
              </a:rPr>
              <a:t>DE LYNA ET INES</a:t>
            </a:r>
            <a:endParaRPr lang="fr-FR" dirty="0">
              <a:solidFill>
                <a:srgbClr val="7030A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53136"/>
            <a:ext cx="1983532" cy="1983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457" y="-209"/>
            <a:ext cx="2479543" cy="1859657"/>
          </a:xfrm>
          <a:prstGeom prst="rect">
            <a:avLst/>
          </a:prstGeom>
          <a:ln/>
        </p:spPr>
        <p:style>
          <a:lnRef idx="0">
            <a:schemeClr val="accent3"/>
          </a:lnRef>
          <a:fillRef idx="3">
            <a:schemeClr val="accent3"/>
          </a:fillRef>
          <a:effectRef idx="3">
            <a:schemeClr val="accent3"/>
          </a:effectRef>
          <a:fontRef idx="minor">
            <a:schemeClr val="lt1"/>
          </a:fontRef>
        </p:style>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7"/>
            <a:ext cx="2810733" cy="200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776" y="4365104"/>
            <a:ext cx="2828925"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590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LE CHOCOLAT NOIR</a:t>
            </a:r>
            <a:endParaRPr lang="fr-FR" dirty="0">
              <a:solidFill>
                <a:srgbClr val="7030A0"/>
              </a:solidFill>
            </a:endParaRPr>
          </a:p>
        </p:txBody>
      </p:sp>
      <p:sp>
        <p:nvSpPr>
          <p:cNvPr id="3" name="Espace réservé du contenu 2"/>
          <p:cNvSpPr>
            <a:spLocks noGrp="1"/>
          </p:cNvSpPr>
          <p:nvPr>
            <p:ph idx="1"/>
          </p:nvPr>
        </p:nvSpPr>
        <p:spPr/>
        <p:txBody>
          <a:bodyPr/>
          <a:lstStyle/>
          <a:p>
            <a:endParaRPr lang="fr-FR" dirty="0" smtClean="0"/>
          </a:p>
          <a:p>
            <a:r>
              <a:rPr lang="fr-FR" dirty="0" smtClean="0">
                <a:solidFill>
                  <a:srgbClr val="7030A0"/>
                </a:solidFill>
              </a:rPr>
              <a:t>Le chocolat noir contient entre 35 et 100% de cacao et de beurre de cacao.</a:t>
            </a:r>
          </a:p>
          <a:p>
            <a:endParaRPr lang="fr-FR" dirty="0">
              <a:solidFill>
                <a:srgbClr val="7030A0"/>
              </a:solidFill>
            </a:endParaRPr>
          </a:p>
          <a:p>
            <a:r>
              <a:rPr lang="fr-FR" dirty="0" smtClean="0">
                <a:solidFill>
                  <a:srgbClr val="7030A0"/>
                </a:solidFill>
              </a:rPr>
              <a:t>Le reste est </a:t>
            </a:r>
            <a:r>
              <a:rPr lang="fr-FR" dirty="0" err="1" smtClean="0">
                <a:solidFill>
                  <a:srgbClr val="7030A0"/>
                </a:solidFill>
              </a:rPr>
              <a:t>uniquemment</a:t>
            </a:r>
            <a:r>
              <a:rPr lang="fr-FR" dirty="0" smtClean="0">
                <a:solidFill>
                  <a:srgbClr val="7030A0"/>
                </a:solidFill>
              </a:rPr>
              <a:t>  du sucre.</a:t>
            </a:r>
            <a:endParaRPr lang="fr-FR" dirty="0">
              <a:solidFill>
                <a:srgbClr val="7030A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066" y="4968885"/>
            <a:ext cx="2974132" cy="175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682022"/>
            <a:ext cx="2785750" cy="185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363213"/>
            <a:ext cx="2494787" cy="249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633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LE CHOCOLAT AU LAIT</a:t>
            </a:r>
            <a:endParaRPr lang="fr-FR" dirty="0">
              <a:solidFill>
                <a:srgbClr val="7030A0"/>
              </a:solidFill>
            </a:endParaRPr>
          </a:p>
        </p:txBody>
      </p:sp>
      <p:sp>
        <p:nvSpPr>
          <p:cNvPr id="3" name="Espace réservé du contenu 2"/>
          <p:cNvSpPr>
            <a:spLocks noGrp="1"/>
          </p:cNvSpPr>
          <p:nvPr>
            <p:ph idx="1"/>
          </p:nvPr>
        </p:nvSpPr>
        <p:spPr/>
        <p:txBody>
          <a:bodyPr/>
          <a:lstStyle/>
          <a:p>
            <a:endParaRPr lang="fr-FR" dirty="0" smtClean="0">
              <a:solidFill>
                <a:srgbClr val="7030A0"/>
              </a:solidFill>
            </a:endParaRPr>
          </a:p>
          <a:p>
            <a:r>
              <a:rPr lang="fr-FR" dirty="0" smtClean="0">
                <a:solidFill>
                  <a:srgbClr val="7030A0"/>
                </a:solidFill>
              </a:rPr>
              <a:t>Le chocolat au lait contient entre 25 et 40% de cacao et de beurre de cacao.</a:t>
            </a:r>
          </a:p>
          <a:p>
            <a:endParaRPr lang="fr-FR" dirty="0">
              <a:solidFill>
                <a:srgbClr val="7030A0"/>
              </a:solidFill>
            </a:endParaRPr>
          </a:p>
          <a:p>
            <a:r>
              <a:rPr lang="fr-FR" dirty="0" smtClean="0">
                <a:solidFill>
                  <a:srgbClr val="7030A0"/>
                </a:solidFill>
              </a:rPr>
              <a:t>Contient aussi du lait et du sucre.</a:t>
            </a:r>
          </a:p>
          <a:p>
            <a:pPr marL="0" indent="0">
              <a:buNone/>
            </a:pPr>
            <a:r>
              <a:rPr lang="fr-FR" dirty="0">
                <a:solidFill>
                  <a:srgbClr val="7030A0"/>
                </a:solidFill>
              </a:rPr>
              <a:t> </a:t>
            </a:r>
            <a:r>
              <a:rPr lang="fr-FR" dirty="0" smtClean="0">
                <a:solidFill>
                  <a:srgbClr val="7030A0"/>
                </a:solidFill>
              </a:rPr>
              <a:t>   </a:t>
            </a:r>
            <a:endParaRPr lang="fr-FR"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766" y="4725144"/>
            <a:ext cx="3543505" cy="195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39603"/>
            <a:ext cx="2569468" cy="256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384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LE CHOCOLAT BLANC</a:t>
            </a:r>
            <a:endParaRPr lang="fr-FR" dirty="0">
              <a:solidFill>
                <a:srgbClr val="7030A0"/>
              </a:solidFill>
            </a:endParaRPr>
          </a:p>
        </p:txBody>
      </p:sp>
      <p:sp>
        <p:nvSpPr>
          <p:cNvPr id="3" name="Espace réservé du contenu 2"/>
          <p:cNvSpPr>
            <a:spLocks noGrp="1"/>
          </p:cNvSpPr>
          <p:nvPr>
            <p:ph idx="1"/>
          </p:nvPr>
        </p:nvSpPr>
        <p:spPr/>
        <p:txBody>
          <a:bodyPr/>
          <a:lstStyle/>
          <a:p>
            <a:endParaRPr lang="fr-FR" dirty="0" smtClean="0"/>
          </a:p>
          <a:p>
            <a:r>
              <a:rPr lang="fr-FR" dirty="0" smtClean="0">
                <a:solidFill>
                  <a:srgbClr val="7030A0"/>
                </a:solidFill>
              </a:rPr>
              <a:t>Fabriqué a partir de beurre de cacao.</a:t>
            </a:r>
          </a:p>
          <a:p>
            <a:endParaRPr lang="fr-FR" dirty="0">
              <a:solidFill>
                <a:srgbClr val="7030A0"/>
              </a:solidFill>
            </a:endParaRPr>
          </a:p>
          <a:p>
            <a:r>
              <a:rPr lang="fr-FR" dirty="0" smtClean="0">
                <a:solidFill>
                  <a:srgbClr val="7030A0"/>
                </a:solidFill>
              </a:rPr>
              <a:t>Contient des produits laitiers du sucre </a:t>
            </a:r>
          </a:p>
          <a:p>
            <a:pPr marL="0" indent="0">
              <a:buNone/>
            </a:pPr>
            <a:r>
              <a:rPr lang="fr-FR" dirty="0">
                <a:solidFill>
                  <a:srgbClr val="7030A0"/>
                </a:solidFill>
              </a:rPr>
              <a:t>d</a:t>
            </a:r>
            <a:r>
              <a:rPr lang="fr-FR" dirty="0" smtClean="0">
                <a:solidFill>
                  <a:srgbClr val="7030A0"/>
                </a:solidFill>
              </a:rPr>
              <a:t>e la lécithine et des arômes.</a:t>
            </a:r>
            <a:endParaRPr lang="fr-FR" dirty="0">
              <a:solidFill>
                <a:srgbClr val="7030A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77072"/>
            <a:ext cx="2629094" cy="2629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06" y="4023869"/>
            <a:ext cx="2622798" cy="262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3923" y="4372319"/>
            <a:ext cx="3328277" cy="2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92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LE TOP DES VENTES DE CHOCOLATS</a:t>
            </a:r>
            <a:endParaRPr lang="fr-FR" dirty="0">
              <a:solidFill>
                <a:srgbClr val="7030A0"/>
              </a:solidFill>
            </a:endParaRPr>
          </a:p>
        </p:txBody>
      </p:sp>
      <p:sp>
        <p:nvSpPr>
          <p:cNvPr id="3" name="Espace réservé du contenu 2"/>
          <p:cNvSpPr>
            <a:spLocks noGrp="1"/>
          </p:cNvSpPr>
          <p:nvPr>
            <p:ph idx="1"/>
          </p:nvPr>
        </p:nvSpPr>
        <p:spPr>
          <a:xfrm>
            <a:off x="611560" y="1772816"/>
            <a:ext cx="8229600" cy="4525963"/>
          </a:xfrm>
        </p:spPr>
        <p:txBody>
          <a:bodyPr/>
          <a:lstStyle/>
          <a:p>
            <a:endParaRPr lang="fr-FR" dirty="0" smtClean="0">
              <a:solidFill>
                <a:srgbClr val="7030A0"/>
              </a:solidFill>
            </a:endParaRPr>
          </a:p>
          <a:p>
            <a:r>
              <a:rPr lang="fr-FR" dirty="0" smtClean="0">
                <a:solidFill>
                  <a:srgbClr val="7030A0"/>
                </a:solidFill>
              </a:rPr>
              <a:t>CHOCOLATS EN TABLETTE </a:t>
            </a:r>
          </a:p>
          <a:p>
            <a:r>
              <a:rPr lang="fr-FR" dirty="0" smtClean="0">
                <a:solidFill>
                  <a:srgbClr val="7030A0"/>
                </a:solidFill>
              </a:rPr>
              <a:t>BONBONS DE CHOCOLAT</a:t>
            </a:r>
          </a:p>
          <a:p>
            <a:r>
              <a:rPr lang="fr-FR" dirty="0" smtClean="0">
                <a:solidFill>
                  <a:srgbClr val="7030A0"/>
                </a:solidFill>
              </a:rPr>
              <a:t>BOUCHEES ET ROCHERS </a:t>
            </a:r>
          </a:p>
          <a:p>
            <a:r>
              <a:rPr lang="fr-FR" dirty="0" smtClean="0">
                <a:solidFill>
                  <a:srgbClr val="7030A0"/>
                </a:solidFill>
              </a:rPr>
              <a:t>LE CACAO EN POUDRE</a:t>
            </a:r>
          </a:p>
          <a:p>
            <a:r>
              <a:rPr lang="fr-FR" dirty="0" smtClean="0">
                <a:solidFill>
                  <a:srgbClr val="7030A0"/>
                </a:solidFill>
              </a:rPr>
              <a:t>LES BARRES</a:t>
            </a:r>
          </a:p>
          <a:p>
            <a:r>
              <a:rPr lang="fr-FR" dirty="0" smtClean="0">
                <a:solidFill>
                  <a:srgbClr val="7030A0"/>
                </a:solidFill>
              </a:rPr>
              <a:t>LES PATES A TARTINER</a:t>
            </a:r>
            <a:endParaRPr lang="fr-FR" dirty="0">
              <a:solidFill>
                <a:srgbClr val="7030A0"/>
              </a:solidFill>
            </a:endParaRPr>
          </a:p>
        </p:txBody>
      </p:sp>
    </p:spTree>
    <p:extLst>
      <p:ext uri="{BB962C8B-B14F-4D97-AF65-F5344CB8AC3E}">
        <p14:creationId xmlns:p14="http://schemas.microsoft.com/office/powerpoint/2010/main" val="37259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SOMMAIRE</a:t>
            </a:r>
            <a:endParaRPr lang="fr-FR" dirty="0">
              <a:solidFill>
                <a:srgbClr val="7030A0"/>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endParaRPr lang="fr-FR" dirty="0" smtClean="0">
              <a:solidFill>
                <a:srgbClr val="7030A0"/>
              </a:solidFill>
            </a:endParaRPr>
          </a:p>
          <a:p>
            <a:pPr marL="0" indent="0">
              <a:buNone/>
            </a:pPr>
            <a:r>
              <a:rPr lang="fr-FR" dirty="0" smtClean="0">
                <a:solidFill>
                  <a:srgbClr val="7030A0"/>
                </a:solidFill>
              </a:rPr>
              <a:t>1 : La plante</a:t>
            </a:r>
          </a:p>
          <a:p>
            <a:pPr marL="0" indent="0">
              <a:buNone/>
            </a:pPr>
            <a:endParaRPr lang="fr-FR" dirty="0">
              <a:solidFill>
                <a:srgbClr val="7030A0"/>
              </a:solidFill>
            </a:endParaRPr>
          </a:p>
          <a:p>
            <a:pPr marL="0" indent="0">
              <a:buNone/>
            </a:pPr>
            <a:r>
              <a:rPr lang="fr-FR" dirty="0" smtClean="0">
                <a:solidFill>
                  <a:srgbClr val="7030A0"/>
                </a:solidFill>
              </a:rPr>
              <a:t>2 : La culture du cacao</a:t>
            </a:r>
          </a:p>
          <a:p>
            <a:pPr marL="0" indent="0">
              <a:buNone/>
            </a:pPr>
            <a:endParaRPr lang="fr-FR" dirty="0">
              <a:solidFill>
                <a:srgbClr val="7030A0"/>
              </a:solidFill>
            </a:endParaRPr>
          </a:p>
          <a:p>
            <a:pPr marL="0" indent="0">
              <a:buNone/>
            </a:pPr>
            <a:r>
              <a:rPr lang="fr-FR" dirty="0" smtClean="0">
                <a:solidFill>
                  <a:srgbClr val="7030A0"/>
                </a:solidFill>
              </a:rPr>
              <a:t>3 : Les conditions de culture</a:t>
            </a:r>
          </a:p>
          <a:p>
            <a:pPr marL="0" indent="0">
              <a:buNone/>
            </a:pPr>
            <a:endParaRPr lang="fr-FR" dirty="0">
              <a:solidFill>
                <a:srgbClr val="7030A0"/>
              </a:solidFill>
            </a:endParaRPr>
          </a:p>
          <a:p>
            <a:pPr marL="0" indent="0">
              <a:buNone/>
            </a:pPr>
            <a:r>
              <a:rPr lang="fr-FR" dirty="0" smtClean="0">
                <a:solidFill>
                  <a:srgbClr val="7030A0"/>
                </a:solidFill>
              </a:rPr>
              <a:t>4 : Le beurre de </a:t>
            </a:r>
            <a:r>
              <a:rPr lang="fr-FR" dirty="0" smtClean="0">
                <a:solidFill>
                  <a:srgbClr val="7030A0"/>
                </a:solidFill>
              </a:rPr>
              <a:t>cacao</a:t>
            </a:r>
          </a:p>
          <a:p>
            <a:pPr marL="0" indent="0">
              <a:buNone/>
            </a:pPr>
            <a:endParaRPr lang="fr-FR" dirty="0" smtClean="0">
              <a:solidFill>
                <a:srgbClr val="7030A0"/>
              </a:solidFill>
            </a:endParaRPr>
          </a:p>
          <a:p>
            <a:pPr marL="0" indent="0">
              <a:buNone/>
            </a:pPr>
            <a:r>
              <a:rPr lang="fr-FR" dirty="0" smtClean="0">
                <a:solidFill>
                  <a:srgbClr val="7030A0"/>
                </a:solidFill>
              </a:rPr>
              <a:t>5 : Comment fabrique t’on le chocolat ?</a:t>
            </a:r>
          </a:p>
          <a:p>
            <a:pPr marL="0" indent="0">
              <a:buNone/>
            </a:pPr>
            <a:endParaRPr lang="fr-FR" dirty="0">
              <a:solidFill>
                <a:srgbClr val="7030A0"/>
              </a:solidFill>
            </a:endParaRPr>
          </a:p>
          <a:p>
            <a:pPr marL="0" indent="0">
              <a:buNone/>
            </a:pPr>
            <a:r>
              <a:rPr lang="fr-FR" dirty="0" smtClean="0">
                <a:solidFill>
                  <a:srgbClr val="7030A0"/>
                </a:solidFill>
              </a:rPr>
              <a:t>6 : Que nous apporte le chocolat ?</a:t>
            </a:r>
          </a:p>
          <a:p>
            <a:pPr marL="0" indent="0">
              <a:buNone/>
            </a:pPr>
            <a:endParaRPr lang="fr-FR" dirty="0" smtClean="0">
              <a:solidFill>
                <a:srgbClr val="7030A0"/>
              </a:solidFill>
            </a:endParaRPr>
          </a:p>
          <a:p>
            <a:pPr marL="0" indent="0">
              <a:buNone/>
            </a:pPr>
            <a:r>
              <a:rPr lang="fr-FR" dirty="0" smtClean="0">
                <a:solidFill>
                  <a:srgbClr val="7030A0"/>
                </a:solidFill>
              </a:rPr>
              <a:t>7 </a:t>
            </a:r>
            <a:r>
              <a:rPr lang="fr-FR" dirty="0" smtClean="0">
                <a:solidFill>
                  <a:srgbClr val="7030A0"/>
                </a:solidFill>
              </a:rPr>
              <a:t>: Les différents types de chocolats</a:t>
            </a:r>
          </a:p>
          <a:p>
            <a:pPr marL="0" indent="0">
              <a:buNone/>
            </a:pPr>
            <a:endParaRPr lang="fr-FR" dirty="0" smtClean="0">
              <a:solidFill>
                <a:srgbClr val="7030A0"/>
              </a:solidFill>
            </a:endParaRPr>
          </a:p>
          <a:p>
            <a:pPr marL="0" indent="0">
              <a:buNone/>
            </a:pPr>
            <a:r>
              <a:rPr lang="fr-FR" dirty="0" smtClean="0">
                <a:solidFill>
                  <a:srgbClr val="7030A0"/>
                </a:solidFill>
              </a:rPr>
              <a:t>8: </a:t>
            </a:r>
            <a:r>
              <a:rPr lang="fr-FR" dirty="0" smtClean="0">
                <a:solidFill>
                  <a:srgbClr val="7030A0"/>
                </a:solidFill>
              </a:rPr>
              <a:t>Le top des ventes de chocolats</a:t>
            </a:r>
          </a:p>
          <a:p>
            <a:pPr marL="0" indent="0">
              <a:buNone/>
            </a:pPr>
            <a:endParaRPr lang="fr-FR" dirty="0" smtClean="0">
              <a:solidFill>
                <a:srgbClr val="7030A0"/>
              </a:solidFill>
            </a:endParaRPr>
          </a:p>
          <a:p>
            <a:pPr marL="0" indent="0">
              <a:buNone/>
            </a:pPr>
            <a:endParaRPr lang="fr-FR" dirty="0">
              <a:solidFill>
                <a:srgbClr val="7030A0"/>
              </a:solidFill>
            </a:endParaRPr>
          </a:p>
          <a:p>
            <a:pPr marL="0" indent="0">
              <a:buNone/>
            </a:pPr>
            <a:endParaRPr lang="fr-FR" dirty="0">
              <a:solidFill>
                <a:srgbClr val="7030A0"/>
              </a:solidFill>
            </a:endParaRPr>
          </a:p>
        </p:txBody>
      </p:sp>
    </p:spTree>
    <p:extLst>
      <p:ext uri="{BB962C8B-B14F-4D97-AF65-F5344CB8AC3E}">
        <p14:creationId xmlns:p14="http://schemas.microsoft.com/office/powerpoint/2010/main" val="3668703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LA  PLANTE</a:t>
            </a:r>
            <a:endParaRPr lang="fr-FR" dirty="0">
              <a:solidFill>
                <a:srgbClr val="7030A0"/>
              </a:solidFill>
            </a:endParaRP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58846" y="1600200"/>
            <a:ext cx="3017308" cy="4525963"/>
          </a:xfrm>
        </p:spPr>
      </p:pic>
      <p:sp>
        <p:nvSpPr>
          <p:cNvPr id="4" name="Espace réservé du contenu 3"/>
          <p:cNvSpPr>
            <a:spLocks noGrp="1"/>
          </p:cNvSpPr>
          <p:nvPr>
            <p:ph sz="quarter" idx="13"/>
          </p:nvPr>
        </p:nvSpPr>
        <p:spPr/>
        <p:txBody>
          <a:bodyPr/>
          <a:lstStyle/>
          <a:p>
            <a:r>
              <a:rPr lang="fr-FR" dirty="0" smtClean="0">
                <a:solidFill>
                  <a:srgbClr val="7030A0"/>
                </a:solidFill>
              </a:rPr>
              <a:t>Le cacaoyer est une </a:t>
            </a:r>
            <a:r>
              <a:rPr lang="fr-FR" dirty="0">
                <a:solidFill>
                  <a:srgbClr val="7030A0"/>
                </a:solidFill>
              </a:rPr>
              <a:t>e</a:t>
            </a:r>
            <a:r>
              <a:rPr lang="fr-FR" dirty="0" smtClean="0">
                <a:solidFill>
                  <a:srgbClr val="7030A0"/>
                </a:solidFill>
              </a:rPr>
              <a:t>spèce tropicale originaire du Mexique domestiquée il y a environ 3000 ans.</a:t>
            </a:r>
          </a:p>
          <a:p>
            <a:r>
              <a:rPr lang="fr-FR" dirty="0" smtClean="0">
                <a:solidFill>
                  <a:srgbClr val="7030A0"/>
                </a:solidFill>
              </a:rPr>
              <a:t>C’est un arbre qui mesure de 10 à 15 mètres.</a:t>
            </a:r>
            <a:endParaRPr lang="fr-FR" dirty="0">
              <a:solidFill>
                <a:srgbClr val="7030A0"/>
              </a:solidFill>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8200" y="1600200"/>
            <a:ext cx="3970784" cy="5033875"/>
          </a:xfrm>
        </p:spPr>
      </p:pic>
    </p:spTree>
    <p:extLst>
      <p:ext uri="{BB962C8B-B14F-4D97-AF65-F5344CB8AC3E}">
        <p14:creationId xmlns:p14="http://schemas.microsoft.com/office/powerpoint/2010/main" val="2016830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LA CULTURE DU CACAO</a:t>
            </a:r>
            <a:endParaRPr lang="fr-FR" dirty="0">
              <a:solidFill>
                <a:srgbClr val="7030A0"/>
              </a:solidFill>
            </a:endParaRPr>
          </a:p>
        </p:txBody>
      </p:sp>
      <p:sp>
        <p:nvSpPr>
          <p:cNvPr id="3" name="Espace réservé du contenu 2"/>
          <p:cNvSpPr>
            <a:spLocks noGrp="1"/>
          </p:cNvSpPr>
          <p:nvPr>
            <p:ph idx="1"/>
          </p:nvPr>
        </p:nvSpPr>
        <p:spPr/>
        <p:txBody>
          <a:bodyPr/>
          <a:lstStyle/>
          <a:p>
            <a:endParaRPr lang="fr-FR" dirty="0" smtClean="0">
              <a:solidFill>
                <a:srgbClr val="7030A0"/>
              </a:solidFill>
            </a:endParaRPr>
          </a:p>
          <a:p>
            <a:r>
              <a:rPr lang="fr-FR" dirty="0" smtClean="0">
                <a:solidFill>
                  <a:srgbClr val="7030A0"/>
                </a:solidFill>
              </a:rPr>
              <a:t>1 Qu’est ce que c’est </a:t>
            </a:r>
            <a:r>
              <a:rPr lang="fr-FR" dirty="0">
                <a:solidFill>
                  <a:srgbClr val="7030A0"/>
                </a:solidFill>
              </a:rPr>
              <a:t>?</a:t>
            </a:r>
            <a:endParaRPr lang="fr-FR" dirty="0" smtClean="0">
              <a:solidFill>
                <a:srgbClr val="7030A0"/>
              </a:solidFill>
            </a:endParaRPr>
          </a:p>
          <a:p>
            <a:endParaRPr lang="fr-FR" dirty="0">
              <a:solidFill>
                <a:srgbClr val="7030A0"/>
              </a:solidFill>
            </a:endParaRPr>
          </a:p>
          <a:p>
            <a:r>
              <a:rPr lang="fr-FR" dirty="0" smtClean="0">
                <a:solidFill>
                  <a:srgbClr val="7030A0"/>
                </a:solidFill>
              </a:rPr>
              <a:t>Poudre provenant des fèves de cacao.</a:t>
            </a:r>
          </a:p>
          <a:p>
            <a:endParaRPr lang="fr-FR" dirty="0">
              <a:solidFill>
                <a:srgbClr val="7030A0"/>
              </a:solidFill>
            </a:endParaRPr>
          </a:p>
          <a:p>
            <a:r>
              <a:rPr lang="fr-FR" dirty="0" smtClean="0">
                <a:solidFill>
                  <a:srgbClr val="7030A0"/>
                </a:solidFill>
              </a:rPr>
              <a:t>Torréfaction + broyage</a:t>
            </a:r>
            <a:endParaRPr lang="fr-FR" dirty="0">
              <a:solidFill>
                <a:srgbClr val="7030A0"/>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058" y="3501008"/>
            <a:ext cx="3215245" cy="32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56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LES CONDITIONS DE CULTURE</a:t>
            </a:r>
            <a:endParaRPr lang="fr-FR" dirty="0">
              <a:solidFill>
                <a:srgbClr val="7030A0"/>
              </a:solidFill>
            </a:endParaRPr>
          </a:p>
        </p:txBody>
      </p:sp>
      <p:sp>
        <p:nvSpPr>
          <p:cNvPr id="3" name="Espace réservé du contenu 2"/>
          <p:cNvSpPr>
            <a:spLocks noGrp="1"/>
          </p:cNvSpPr>
          <p:nvPr>
            <p:ph sz="half" idx="2"/>
          </p:nvPr>
        </p:nvSpPr>
        <p:spPr>
          <a:xfrm flipV="1">
            <a:off x="107504" y="9261648"/>
            <a:ext cx="3430095" cy="4248472"/>
          </a:xfrm>
        </p:spPr>
        <p:txBody>
          <a:bodyPr>
            <a:normAutofit/>
          </a:bodyPr>
          <a:lstStyle/>
          <a:p>
            <a:pPr marL="0" indent="0">
              <a:buNone/>
            </a:pPr>
            <a:endParaRPr lang="fr-FR" dirty="0"/>
          </a:p>
        </p:txBody>
      </p:sp>
      <p:sp>
        <p:nvSpPr>
          <p:cNvPr id="4" name="Espace réservé du contenu 3"/>
          <p:cNvSpPr>
            <a:spLocks noGrp="1"/>
          </p:cNvSpPr>
          <p:nvPr>
            <p:ph sz="quarter" idx="13"/>
          </p:nvPr>
        </p:nvSpPr>
        <p:spPr>
          <a:xfrm>
            <a:off x="2123728" y="1844824"/>
            <a:ext cx="4041648" cy="4526280"/>
          </a:xfrm>
        </p:spPr>
        <p:txBody>
          <a:bodyPr/>
          <a:lstStyle/>
          <a:p>
            <a:r>
              <a:rPr lang="fr-FR" dirty="0" smtClean="0">
                <a:solidFill>
                  <a:srgbClr val="7030A0"/>
                </a:solidFill>
              </a:rPr>
              <a:t>Température moyenne 25°c</a:t>
            </a:r>
          </a:p>
          <a:p>
            <a:r>
              <a:rPr lang="fr-FR" dirty="0" smtClean="0">
                <a:solidFill>
                  <a:srgbClr val="7030A0"/>
                </a:solidFill>
              </a:rPr>
              <a:t>Pour une bonne croissance et production, il faut une moyenne de 1500mm d’eau par an</a:t>
            </a:r>
          </a:p>
          <a:p>
            <a:r>
              <a:rPr lang="fr-FR" dirty="0" smtClean="0">
                <a:solidFill>
                  <a:srgbClr val="7030A0"/>
                </a:solidFill>
              </a:rPr>
              <a:t>Ombrage léger</a:t>
            </a:r>
          </a:p>
          <a:p>
            <a:r>
              <a:rPr lang="fr-FR" dirty="0" smtClean="0">
                <a:solidFill>
                  <a:srgbClr val="7030A0"/>
                </a:solidFill>
              </a:rPr>
              <a:t>Sol très variés</a:t>
            </a:r>
            <a:endParaRPr lang="fr-FR" dirty="0">
              <a:solidFill>
                <a:srgbClr val="7030A0"/>
              </a:solidFill>
            </a:endParaRPr>
          </a:p>
        </p:txBody>
      </p:sp>
    </p:spTree>
    <p:extLst>
      <p:ext uri="{BB962C8B-B14F-4D97-AF65-F5344CB8AC3E}">
        <p14:creationId xmlns:p14="http://schemas.microsoft.com/office/powerpoint/2010/main" val="2984223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LE BEURRE DE CACAO</a:t>
            </a:r>
            <a:endParaRPr lang="fr-FR" dirty="0">
              <a:solidFill>
                <a:srgbClr val="7030A0"/>
              </a:solidFill>
            </a:endParaRPr>
          </a:p>
        </p:txBody>
      </p:sp>
      <p:sp>
        <p:nvSpPr>
          <p:cNvPr id="3" name="Espace réservé du contenu 2"/>
          <p:cNvSpPr>
            <a:spLocks noGrp="1"/>
          </p:cNvSpPr>
          <p:nvPr>
            <p:ph idx="1"/>
          </p:nvPr>
        </p:nvSpPr>
        <p:spPr/>
        <p:txBody>
          <a:bodyPr/>
          <a:lstStyle/>
          <a:p>
            <a:pPr marL="0" indent="0">
              <a:buNone/>
            </a:pPr>
            <a:r>
              <a:rPr lang="fr-FR" dirty="0" smtClean="0">
                <a:solidFill>
                  <a:srgbClr val="7030A0"/>
                </a:solidFill>
              </a:rPr>
              <a:t>Le beurre de cacao est une matière grasse végétale issue de la pression des fèves de cacao pour obtenir la poudre de cacao. Sa couleur va du jaune ivoire au brun. Il entre dans la composition du chocolat. Il est conditionné sous forme de bloc ou en flocons. Il doit être conservé à l’abri de l’air et de la lumière.</a:t>
            </a:r>
          </a:p>
          <a:p>
            <a:pPr marL="0" indent="0">
              <a:buNone/>
            </a:pPr>
            <a:endParaRPr lang="fr-FR" dirty="0" smtClean="0">
              <a:solidFill>
                <a:srgbClr val="7030A0"/>
              </a:solidFill>
            </a:endParaRPr>
          </a:p>
          <a:p>
            <a:pPr marL="0" indent="0">
              <a:buNone/>
            </a:pPr>
            <a:endParaRPr lang="fr-FR" dirty="0" smtClean="0">
              <a:solidFill>
                <a:srgbClr val="7030A0"/>
              </a:solidFill>
            </a:endParaRPr>
          </a:p>
        </p:txBody>
      </p:sp>
      <p:sp>
        <p:nvSpPr>
          <p:cNvPr id="4" name="Espace réservé du contenu 2"/>
          <p:cNvSpPr txBox="1">
            <a:spLocks/>
          </p:cNvSpPr>
          <p:nvPr/>
        </p:nvSpPr>
        <p:spPr>
          <a:xfrm>
            <a:off x="395536"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fr-FR" dirty="0" smtClean="0">
              <a:solidFill>
                <a:srgbClr val="7030A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4293096"/>
            <a:ext cx="2560507" cy="2177480"/>
          </a:xfrm>
          <a:prstGeom prst="rect">
            <a:avLst/>
          </a:prstGeom>
        </p:spPr>
      </p:pic>
    </p:spTree>
    <p:extLst>
      <p:ext uri="{BB962C8B-B14F-4D97-AF65-F5344CB8AC3E}">
        <p14:creationId xmlns:p14="http://schemas.microsoft.com/office/powerpoint/2010/main" val="2293576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Comment fabrique t’on le chocolat ?</a:t>
            </a:r>
            <a:endParaRPr lang="fr-FR" dirty="0">
              <a:solidFill>
                <a:srgbClr val="7030A0"/>
              </a:solidFill>
            </a:endParaRPr>
          </a:p>
        </p:txBody>
      </p:sp>
      <p:sp>
        <p:nvSpPr>
          <p:cNvPr id="3" name="Espace réservé du contenu 2"/>
          <p:cNvSpPr>
            <a:spLocks noGrp="1"/>
          </p:cNvSpPr>
          <p:nvPr>
            <p:ph idx="1"/>
          </p:nvPr>
        </p:nvSpPr>
        <p:spPr/>
        <p:txBody>
          <a:bodyPr>
            <a:normAutofit lnSpcReduction="10000"/>
          </a:bodyPr>
          <a:lstStyle/>
          <a:p>
            <a:r>
              <a:rPr lang="fr-FR" dirty="0" smtClean="0">
                <a:solidFill>
                  <a:srgbClr val="7030A0"/>
                </a:solidFill>
              </a:rPr>
              <a:t>Les fèves sont broyées et deviennent une pâte entre la poudre et le chocolat. Ensuite, on mélange la pâte obtenue avec du sucre ou un peu de vanille. Puis on broie la pâte à nouveau.</a:t>
            </a:r>
          </a:p>
          <a:p>
            <a:r>
              <a:rPr lang="fr-FR" dirty="0" smtClean="0">
                <a:solidFill>
                  <a:srgbClr val="7030A0"/>
                </a:solidFill>
              </a:rPr>
              <a:t>Ensuite on effectue le </a:t>
            </a:r>
            <a:r>
              <a:rPr lang="fr-FR" dirty="0" err="1" smtClean="0">
                <a:solidFill>
                  <a:srgbClr val="7030A0"/>
                </a:solidFill>
              </a:rPr>
              <a:t>conchage</a:t>
            </a:r>
            <a:r>
              <a:rPr lang="fr-FR" dirty="0" smtClean="0">
                <a:solidFill>
                  <a:srgbClr val="7030A0"/>
                </a:solidFill>
              </a:rPr>
              <a:t>. Il est réalisé dans d’immenses bassins de fonte munis de rouleaux mobiles, qui une fois chauffés (entre 60 et 80°c) permettent que le chocolat devienne onctueux et lisse.</a:t>
            </a:r>
          </a:p>
          <a:p>
            <a:r>
              <a:rPr lang="fr-FR" dirty="0" smtClean="0">
                <a:solidFill>
                  <a:srgbClr val="7030A0"/>
                </a:solidFill>
              </a:rPr>
              <a:t>On ajoute du beurre de cacao pour que le chocolat devienne fluide. Il est mélangé pendant des heures. La pâte est alors verser dans des moules.</a:t>
            </a:r>
            <a:endParaRPr lang="fr-FR" dirty="0">
              <a:solidFill>
                <a:srgbClr val="7030A0"/>
              </a:solidFill>
            </a:endParaRPr>
          </a:p>
        </p:txBody>
      </p:sp>
    </p:spTree>
    <p:extLst>
      <p:ext uri="{BB962C8B-B14F-4D97-AF65-F5344CB8AC3E}">
        <p14:creationId xmlns:p14="http://schemas.microsoft.com/office/powerpoint/2010/main" val="996681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39752" y="1484784"/>
            <a:ext cx="4572000" cy="3429000"/>
          </a:xfrm>
        </p:spPr>
      </p:pic>
    </p:spTree>
    <p:extLst>
      <p:ext uri="{BB962C8B-B14F-4D97-AF65-F5344CB8AC3E}">
        <p14:creationId xmlns:p14="http://schemas.microsoft.com/office/powerpoint/2010/main" val="1540881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7030A0"/>
                </a:solidFill>
              </a:rPr>
              <a:t>Que nous apporte le chocolat ?</a:t>
            </a:r>
            <a:endParaRPr lang="fr-FR" dirty="0">
              <a:solidFill>
                <a:srgbClr val="7030A0"/>
              </a:solidFill>
            </a:endParaRPr>
          </a:p>
        </p:txBody>
      </p:sp>
      <p:sp>
        <p:nvSpPr>
          <p:cNvPr id="3" name="Espace réservé du contenu 2"/>
          <p:cNvSpPr>
            <a:spLocks noGrp="1"/>
          </p:cNvSpPr>
          <p:nvPr>
            <p:ph idx="1"/>
          </p:nvPr>
        </p:nvSpPr>
        <p:spPr/>
        <p:txBody>
          <a:bodyPr/>
          <a:lstStyle/>
          <a:p>
            <a:endParaRPr lang="fr-FR" dirty="0" smtClean="0"/>
          </a:p>
          <a:p>
            <a:r>
              <a:rPr lang="fr-FR" dirty="0" smtClean="0">
                <a:solidFill>
                  <a:srgbClr val="7030A0"/>
                </a:solidFill>
              </a:rPr>
              <a:t>Le chocolat noir de bonne qualité (minimum 60% de cacao)est un aliment nutritif et non mauvais pour la santé, à condition de ne pas exagérer.</a:t>
            </a:r>
          </a:p>
          <a:p>
            <a:endParaRPr lang="fr-FR" dirty="0" smtClean="0">
              <a:solidFill>
                <a:srgbClr val="7030A0"/>
              </a:solidFill>
            </a:endParaRPr>
          </a:p>
          <a:p>
            <a:r>
              <a:rPr lang="fr-FR" dirty="0" smtClean="0">
                <a:solidFill>
                  <a:srgbClr val="7030A0"/>
                </a:solidFill>
              </a:rPr>
              <a:t>Il a des vertus tonifiantes, fortifiantes et stimulantes.</a:t>
            </a:r>
          </a:p>
          <a:p>
            <a:endParaRPr lang="fr-FR" dirty="0" smtClean="0">
              <a:solidFill>
                <a:srgbClr val="7030A0"/>
              </a:solidFill>
            </a:endParaRPr>
          </a:p>
          <a:p>
            <a:r>
              <a:rPr lang="fr-FR" dirty="0" smtClean="0">
                <a:solidFill>
                  <a:srgbClr val="7030A0"/>
                </a:solidFill>
              </a:rPr>
              <a:t>On dit que le chocolat est aphrodisiaque.</a:t>
            </a:r>
            <a:endParaRPr lang="fr-FR" dirty="0">
              <a:solidFill>
                <a:srgbClr val="7030A0"/>
              </a:solidFill>
            </a:endParaRPr>
          </a:p>
        </p:txBody>
      </p:sp>
    </p:spTree>
    <p:extLst>
      <p:ext uri="{BB962C8B-B14F-4D97-AF65-F5344CB8AC3E}">
        <p14:creationId xmlns:p14="http://schemas.microsoft.com/office/powerpoint/2010/main" val="1436387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420</TotalTime>
  <Words>479</Words>
  <Application>Microsoft Office PowerPoint</Application>
  <PresentationFormat>Affichage à l'écran (4:3)</PresentationFormat>
  <Paragraphs>73</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Century Gothic</vt:lpstr>
      <vt:lpstr>Courier New</vt:lpstr>
      <vt:lpstr>Palatino Linotype</vt:lpstr>
      <vt:lpstr>Exécutif</vt:lpstr>
      <vt:lpstr>LE CHOCOLAT</vt:lpstr>
      <vt:lpstr>SOMMAIRE</vt:lpstr>
      <vt:lpstr>LA  PLANTE</vt:lpstr>
      <vt:lpstr>LA CULTURE DU CACAO</vt:lpstr>
      <vt:lpstr>LES CONDITIONS DE CULTURE</vt:lpstr>
      <vt:lpstr>LE BEURRE DE CACAO</vt:lpstr>
      <vt:lpstr>Comment fabrique t’on le chocolat ?</vt:lpstr>
      <vt:lpstr>Présentation PowerPoint</vt:lpstr>
      <vt:lpstr>Que nous apporte le chocolat ?</vt:lpstr>
      <vt:lpstr>LE CHOCOLAT NOIR</vt:lpstr>
      <vt:lpstr>LE CHOCOLAT AU LAIT</vt:lpstr>
      <vt:lpstr>LE CHOCOLAT BLANC</vt:lpstr>
      <vt:lpstr>LE TOP DES VENTES DE CHOCOLATS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CHOCOLAT</dc:title>
  <dc:creator>Invité</dc:creator>
  <cp:lastModifiedBy>linda benzeggagh</cp:lastModifiedBy>
  <cp:revision>34</cp:revision>
  <dcterms:created xsi:type="dcterms:W3CDTF">2016-05-19T16:27:12Z</dcterms:created>
  <dcterms:modified xsi:type="dcterms:W3CDTF">2016-05-30T20:57:55Z</dcterms:modified>
</cp:coreProperties>
</file>