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1" r:id="rId17"/>
    <p:sldId id="272" r:id="rId18"/>
    <p:sldId id="273" r:id="rId19"/>
    <p:sldId id="274" r:id="rId20"/>
    <p:sldId id="283" r:id="rId21"/>
    <p:sldId id="276" r:id="rId22"/>
    <p:sldId id="285" r:id="rId23"/>
    <p:sldId id="288" r:id="rId24"/>
    <p:sldId id="279" r:id="rId25"/>
    <p:sldId id="280" r:id="rId26"/>
  </p:sldIdLst>
  <p:sldSz cx="10080625" cy="7559675"/>
  <p:notesSz cx="6761163" cy="9942513"/>
  <p:defaultTextStyle>
    <a:defPPr>
      <a:defRPr lang="fr-FR"/>
    </a:defPPr>
    <a:lvl1pPr marL="0" algn="l" defTabSz="1007943" rtl="0" eaLnBrk="1" latinLnBrk="0" hangingPunct="1">
      <a:defRPr sz="2000" kern="1200">
        <a:solidFill>
          <a:schemeClr val="tx1"/>
        </a:solidFill>
        <a:latin typeface="+mn-lt"/>
        <a:ea typeface="+mn-ea"/>
        <a:cs typeface="+mn-cs"/>
      </a:defRPr>
    </a:lvl1pPr>
    <a:lvl2pPr marL="503972" algn="l" defTabSz="1007943" rtl="0" eaLnBrk="1" latinLnBrk="0" hangingPunct="1">
      <a:defRPr sz="2000" kern="1200">
        <a:solidFill>
          <a:schemeClr val="tx1"/>
        </a:solidFill>
        <a:latin typeface="+mn-lt"/>
        <a:ea typeface="+mn-ea"/>
        <a:cs typeface="+mn-cs"/>
      </a:defRPr>
    </a:lvl2pPr>
    <a:lvl3pPr marL="1007943" algn="l" defTabSz="1007943" rtl="0" eaLnBrk="1" latinLnBrk="0" hangingPunct="1">
      <a:defRPr sz="2000" kern="1200">
        <a:solidFill>
          <a:schemeClr val="tx1"/>
        </a:solidFill>
        <a:latin typeface="+mn-lt"/>
        <a:ea typeface="+mn-ea"/>
        <a:cs typeface="+mn-cs"/>
      </a:defRPr>
    </a:lvl3pPr>
    <a:lvl4pPr marL="1511915" algn="l" defTabSz="1007943" rtl="0" eaLnBrk="1" latinLnBrk="0" hangingPunct="1">
      <a:defRPr sz="2000" kern="1200">
        <a:solidFill>
          <a:schemeClr val="tx1"/>
        </a:solidFill>
        <a:latin typeface="+mn-lt"/>
        <a:ea typeface="+mn-ea"/>
        <a:cs typeface="+mn-cs"/>
      </a:defRPr>
    </a:lvl4pPr>
    <a:lvl5pPr marL="2015886" algn="l" defTabSz="1007943" rtl="0" eaLnBrk="1" latinLnBrk="0" hangingPunct="1">
      <a:defRPr sz="2000" kern="1200">
        <a:solidFill>
          <a:schemeClr val="tx1"/>
        </a:solidFill>
        <a:latin typeface="+mn-lt"/>
        <a:ea typeface="+mn-ea"/>
        <a:cs typeface="+mn-cs"/>
      </a:defRPr>
    </a:lvl5pPr>
    <a:lvl6pPr marL="2519858" algn="l" defTabSz="1007943" rtl="0" eaLnBrk="1" latinLnBrk="0" hangingPunct="1">
      <a:defRPr sz="2000" kern="1200">
        <a:solidFill>
          <a:schemeClr val="tx1"/>
        </a:solidFill>
        <a:latin typeface="+mn-lt"/>
        <a:ea typeface="+mn-ea"/>
        <a:cs typeface="+mn-cs"/>
      </a:defRPr>
    </a:lvl6pPr>
    <a:lvl7pPr marL="3023829" algn="l" defTabSz="1007943" rtl="0" eaLnBrk="1" latinLnBrk="0" hangingPunct="1">
      <a:defRPr sz="2000" kern="1200">
        <a:solidFill>
          <a:schemeClr val="tx1"/>
        </a:solidFill>
        <a:latin typeface="+mn-lt"/>
        <a:ea typeface="+mn-ea"/>
        <a:cs typeface="+mn-cs"/>
      </a:defRPr>
    </a:lvl7pPr>
    <a:lvl8pPr marL="3527801" algn="l" defTabSz="1007943" rtl="0" eaLnBrk="1" latinLnBrk="0" hangingPunct="1">
      <a:defRPr sz="2000" kern="1200">
        <a:solidFill>
          <a:schemeClr val="tx1"/>
        </a:solidFill>
        <a:latin typeface="+mn-lt"/>
        <a:ea typeface="+mn-ea"/>
        <a:cs typeface="+mn-cs"/>
      </a:defRPr>
    </a:lvl8pPr>
    <a:lvl9pPr marL="4031772" algn="l" defTabSz="1007943"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470" y="-90"/>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0FDB280-0306-4FA5-8568-D52C590CCC0A}" type="datetimeFigureOut">
              <a:rPr lang="fr-FR" smtClean="0"/>
              <a:t>27/03/2015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FDB4E70-EBE7-4094-908E-D0F39E22A490}" type="slidenum">
              <a:rPr lang="fr-FR" smtClean="0"/>
              <a:t>‹N°›</a:t>
            </a:fld>
            <a:endParaRPr lang="fr-FR"/>
          </a:p>
        </p:txBody>
      </p:sp>
    </p:spTree>
    <p:extLst>
      <p:ext uri="{BB962C8B-B14F-4D97-AF65-F5344CB8AC3E}">
        <p14:creationId xmlns:p14="http://schemas.microsoft.com/office/powerpoint/2010/main" val="237669731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04031" y="302737"/>
            <a:ext cx="9072563" cy="1259946"/>
          </a:xfrm>
          <a:prstGeom prst="rect">
            <a:avLst/>
          </a:prstGeom>
        </p:spPr>
        <p:txBody>
          <a:bodyPr vert="horz" lIns="100794" tIns="50397" rIns="100794" bIns="50397"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504031" y="1763925"/>
            <a:ext cx="9072563" cy="4989036"/>
          </a:xfrm>
          <a:prstGeom prst="rect">
            <a:avLst/>
          </a:prstGeom>
        </p:spPr>
        <p:txBody>
          <a:bodyPr vert="horz" lIns="100794" tIns="50397" rIns="100794" bIns="50397"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504031" y="7006699"/>
            <a:ext cx="2352146" cy="402483"/>
          </a:xfrm>
          <a:prstGeom prst="rect">
            <a:avLst/>
          </a:prstGeom>
        </p:spPr>
        <p:txBody>
          <a:bodyPr vert="horz" lIns="100794" tIns="50397" rIns="100794" bIns="50397" rtlCol="0" anchor="ctr"/>
          <a:lstStyle>
            <a:lvl1pPr algn="l">
              <a:defRPr sz="1300">
                <a:solidFill>
                  <a:schemeClr val="tx1">
                    <a:tint val="75000"/>
                  </a:schemeClr>
                </a:solidFill>
              </a:defRPr>
            </a:lvl1pPr>
          </a:lstStyle>
          <a:p>
            <a:fld id="{50FDB280-0306-4FA5-8568-D52C590CCC0A}" type="datetimeFigureOut">
              <a:rPr lang="fr-FR" smtClean="0"/>
              <a:t>27/03/2015</a:t>
            </a:fld>
            <a:endParaRPr lang="fr-FR"/>
          </a:p>
        </p:txBody>
      </p:sp>
      <p:sp>
        <p:nvSpPr>
          <p:cNvPr id="5" name="Espace réservé du pied de page 4"/>
          <p:cNvSpPr>
            <a:spLocks noGrp="1"/>
          </p:cNvSpPr>
          <p:nvPr>
            <p:ph type="ftr" sz="quarter" idx="3"/>
          </p:nvPr>
        </p:nvSpPr>
        <p:spPr>
          <a:xfrm>
            <a:off x="3444214" y="7006699"/>
            <a:ext cx="3192198" cy="402483"/>
          </a:xfrm>
          <a:prstGeom prst="rect">
            <a:avLst/>
          </a:prstGeom>
        </p:spPr>
        <p:txBody>
          <a:bodyPr vert="horz" lIns="100794" tIns="50397" rIns="100794" bIns="50397" rtlCol="0" anchor="ctr"/>
          <a:lstStyle>
            <a:lvl1pPr algn="ctr">
              <a:defRPr sz="1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224448" y="7006699"/>
            <a:ext cx="2352146" cy="402483"/>
          </a:xfrm>
          <a:prstGeom prst="rect">
            <a:avLst/>
          </a:prstGeom>
        </p:spPr>
        <p:txBody>
          <a:bodyPr vert="horz" lIns="100794" tIns="50397" rIns="100794" bIns="50397" rtlCol="0" anchor="ctr"/>
          <a:lstStyle>
            <a:lvl1pPr algn="r">
              <a:defRPr sz="1300">
                <a:solidFill>
                  <a:schemeClr val="tx1">
                    <a:tint val="75000"/>
                  </a:schemeClr>
                </a:solidFill>
              </a:defRPr>
            </a:lvl1pPr>
          </a:lstStyle>
          <a:p>
            <a:fld id="{8FDB4E70-EBE7-4094-908E-D0F39E22A490}" type="slidenum">
              <a:rPr lang="fr-FR" smtClean="0"/>
              <a:t>‹N°›</a:t>
            </a:fld>
            <a:endParaRPr lang="fr-FR"/>
          </a:p>
        </p:txBody>
      </p:sp>
    </p:spTree>
    <p:extLst>
      <p:ext uri="{BB962C8B-B14F-4D97-AF65-F5344CB8AC3E}">
        <p14:creationId xmlns:p14="http://schemas.microsoft.com/office/powerpoint/2010/main" val="1969624669"/>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1007943" rtl="0" eaLnBrk="1" latinLnBrk="0" hangingPunct="1">
        <a:spcBef>
          <a:spcPct val="0"/>
        </a:spcBef>
        <a:buNone/>
        <a:defRPr sz="4900" kern="1200">
          <a:solidFill>
            <a:schemeClr val="tx1"/>
          </a:solidFill>
          <a:latin typeface="+mj-lt"/>
          <a:ea typeface="+mj-ea"/>
          <a:cs typeface="+mj-cs"/>
        </a:defRPr>
      </a:lvl1pPr>
    </p:titleStyle>
    <p:bodyStyle>
      <a:lvl1pPr marL="377979" indent="-377979" algn="l" defTabSz="1007943"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8954" indent="-314982" algn="l" defTabSz="1007943"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9929" indent="-251986" algn="l" defTabSz="1007943"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3900" indent="-251986" algn="l" defTabSz="1007943"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7872" indent="-251986" algn="l" defTabSz="1007943"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1844" indent="-251986" algn="l" defTabSz="100794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5815" indent="-251986" algn="l" defTabSz="100794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9787" indent="-251986" algn="l" defTabSz="100794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3758" indent="-251986" algn="l" defTabSz="100794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fr-FR"/>
      </a:defPPr>
      <a:lvl1pPr marL="0" algn="l" defTabSz="1007943" rtl="0" eaLnBrk="1" latinLnBrk="0" hangingPunct="1">
        <a:defRPr sz="2000" kern="1200">
          <a:solidFill>
            <a:schemeClr val="tx1"/>
          </a:solidFill>
          <a:latin typeface="+mn-lt"/>
          <a:ea typeface="+mn-ea"/>
          <a:cs typeface="+mn-cs"/>
        </a:defRPr>
      </a:lvl1pPr>
      <a:lvl2pPr marL="503972" algn="l" defTabSz="1007943" rtl="0" eaLnBrk="1" latinLnBrk="0" hangingPunct="1">
        <a:defRPr sz="2000" kern="1200">
          <a:solidFill>
            <a:schemeClr val="tx1"/>
          </a:solidFill>
          <a:latin typeface="+mn-lt"/>
          <a:ea typeface="+mn-ea"/>
          <a:cs typeface="+mn-cs"/>
        </a:defRPr>
      </a:lvl2pPr>
      <a:lvl3pPr marL="1007943" algn="l" defTabSz="1007943" rtl="0" eaLnBrk="1" latinLnBrk="0" hangingPunct="1">
        <a:defRPr sz="2000" kern="1200">
          <a:solidFill>
            <a:schemeClr val="tx1"/>
          </a:solidFill>
          <a:latin typeface="+mn-lt"/>
          <a:ea typeface="+mn-ea"/>
          <a:cs typeface="+mn-cs"/>
        </a:defRPr>
      </a:lvl3pPr>
      <a:lvl4pPr marL="1511915" algn="l" defTabSz="1007943" rtl="0" eaLnBrk="1" latinLnBrk="0" hangingPunct="1">
        <a:defRPr sz="2000" kern="1200">
          <a:solidFill>
            <a:schemeClr val="tx1"/>
          </a:solidFill>
          <a:latin typeface="+mn-lt"/>
          <a:ea typeface="+mn-ea"/>
          <a:cs typeface="+mn-cs"/>
        </a:defRPr>
      </a:lvl4pPr>
      <a:lvl5pPr marL="2015886" algn="l" defTabSz="1007943" rtl="0" eaLnBrk="1" latinLnBrk="0" hangingPunct="1">
        <a:defRPr sz="2000" kern="1200">
          <a:solidFill>
            <a:schemeClr val="tx1"/>
          </a:solidFill>
          <a:latin typeface="+mn-lt"/>
          <a:ea typeface="+mn-ea"/>
          <a:cs typeface="+mn-cs"/>
        </a:defRPr>
      </a:lvl5pPr>
      <a:lvl6pPr marL="2519858" algn="l" defTabSz="1007943" rtl="0" eaLnBrk="1" latinLnBrk="0" hangingPunct="1">
        <a:defRPr sz="2000" kern="1200">
          <a:solidFill>
            <a:schemeClr val="tx1"/>
          </a:solidFill>
          <a:latin typeface="+mn-lt"/>
          <a:ea typeface="+mn-ea"/>
          <a:cs typeface="+mn-cs"/>
        </a:defRPr>
      </a:lvl6pPr>
      <a:lvl7pPr marL="3023829" algn="l" defTabSz="1007943" rtl="0" eaLnBrk="1" latinLnBrk="0" hangingPunct="1">
        <a:defRPr sz="2000" kern="1200">
          <a:solidFill>
            <a:schemeClr val="tx1"/>
          </a:solidFill>
          <a:latin typeface="+mn-lt"/>
          <a:ea typeface="+mn-ea"/>
          <a:cs typeface="+mn-cs"/>
        </a:defRPr>
      </a:lvl7pPr>
      <a:lvl8pPr marL="3527801" algn="l" defTabSz="1007943" rtl="0" eaLnBrk="1" latinLnBrk="0" hangingPunct="1">
        <a:defRPr sz="2000" kern="1200">
          <a:solidFill>
            <a:schemeClr val="tx1"/>
          </a:solidFill>
          <a:latin typeface="+mn-lt"/>
          <a:ea typeface="+mn-ea"/>
          <a:cs typeface="+mn-cs"/>
        </a:defRPr>
      </a:lvl8pPr>
      <a:lvl9pPr marL="4031772" algn="l" defTabSz="100794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EM4vblG6BVQ" TargetMode="External"/><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iWHwth4Kd40" TargetMode="External"/><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youtu.be/a0Zop1X-eXo"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lvl="0">
              <a:buNone/>
            </a:pPr>
            <a:r>
              <a:rPr lang="fr-FR" smtClean="0"/>
              <a:t>Voici L' IRLANDE</a:t>
            </a:r>
            <a:endParaRPr lang="fr-FR"/>
          </a:p>
        </p:txBody>
      </p:sp>
      <p:sp>
        <p:nvSpPr>
          <p:cNvPr id="4" name="ZoneTexte 3"/>
          <p:cNvSpPr txBox="1"/>
          <p:nvPr/>
        </p:nvSpPr>
        <p:spPr>
          <a:xfrm>
            <a:off x="2232000" y="539477"/>
            <a:ext cx="5904656" cy="769441"/>
          </a:xfrm>
          <a:prstGeom prst="rect">
            <a:avLst/>
          </a:prstGeom>
          <a:noFill/>
        </p:spPr>
        <p:txBody>
          <a:bodyPr wrap="square" rtlCol="0">
            <a:spAutoFit/>
          </a:bodyPr>
          <a:lstStyle/>
          <a:p>
            <a:pPr algn="ctr"/>
            <a:r>
              <a:rPr lang="fr-FR" sz="4400" dirty="0" smtClean="0">
                <a:latin typeface="Celticmd" panose="020B0600000000000000" pitchFamily="34" charset="0"/>
              </a:rPr>
              <a:t>L’Irlande</a:t>
            </a:r>
            <a:endParaRPr lang="fr-FR" sz="4400" dirty="0">
              <a:latin typeface="Celticmd" panose="020B0600000000000000"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851"/>
          <a:stretch/>
        </p:blipFill>
        <p:spPr bwMode="auto">
          <a:xfrm>
            <a:off x="576550" y="1308918"/>
            <a:ext cx="8784242" cy="548552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69537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lvl="0">
              <a:buNone/>
            </a:pPr>
            <a:r>
              <a:rPr lang="fr-FR" smtClean="0"/>
              <a:t>La monnaie</a:t>
            </a:r>
            <a:endParaRPr lang="fr-FR"/>
          </a:p>
        </p:txBody>
      </p:sp>
      <p:pic>
        <p:nvPicPr>
          <p:cNvPr id="3" name="Image 2"/>
          <p:cNvPicPr/>
          <p:nvPr/>
        </p:nvPicPr>
        <p:blipFill>
          <a:blip r:embed="rId2"/>
          <a:stretch>
            <a:fillRect/>
          </a:stretch>
        </p:blipFill>
        <p:spPr>
          <a:xfrm>
            <a:off x="0" y="0"/>
            <a:ext cx="10080625" cy="7559675"/>
          </a:xfrm>
          <a:prstGeom prst="rect">
            <a:avLst/>
          </a:prstGeom>
        </p:spPr>
      </p:pic>
    </p:spTree>
    <p:extLst>
      <p:ext uri="{BB962C8B-B14F-4D97-AF65-F5344CB8AC3E}">
        <p14:creationId xmlns:p14="http://schemas.microsoft.com/office/powerpoint/2010/main" val="40243441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fr-FR"/>
          </a:p>
        </p:txBody>
      </p:sp>
      <p:pic>
        <p:nvPicPr>
          <p:cNvPr id="3" name="Image 2"/>
          <p:cNvPicPr/>
          <p:nvPr/>
        </p:nvPicPr>
        <p:blipFill>
          <a:blip r:embed="rId2"/>
          <a:stretch>
            <a:fillRect/>
          </a:stretch>
        </p:blipFill>
        <p:spPr>
          <a:xfrm>
            <a:off x="0" y="0"/>
            <a:ext cx="10080625" cy="7559675"/>
          </a:xfrm>
          <a:prstGeom prst="rect">
            <a:avLst/>
          </a:prstGeom>
        </p:spPr>
      </p:pic>
    </p:spTree>
    <p:extLst>
      <p:ext uri="{BB962C8B-B14F-4D97-AF65-F5344CB8AC3E}">
        <p14:creationId xmlns:p14="http://schemas.microsoft.com/office/powerpoint/2010/main" val="28265496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lvl="0">
              <a:buNone/>
            </a:pPr>
            <a:r>
              <a:rPr lang="fr-FR" smtClean="0"/>
              <a:t>Personnage important</a:t>
            </a:r>
            <a:endParaRPr lang="fr-FR"/>
          </a:p>
        </p:txBody>
      </p:sp>
      <p:sp>
        <p:nvSpPr>
          <p:cNvPr id="4" name="ZoneTexte 3"/>
          <p:cNvSpPr txBox="1"/>
          <p:nvPr/>
        </p:nvSpPr>
        <p:spPr>
          <a:xfrm>
            <a:off x="1943968" y="442788"/>
            <a:ext cx="4683333" cy="769441"/>
          </a:xfrm>
          <a:prstGeom prst="rect">
            <a:avLst/>
          </a:prstGeom>
          <a:noFill/>
        </p:spPr>
        <p:txBody>
          <a:bodyPr wrap="none" rtlCol="0">
            <a:spAutoFit/>
          </a:bodyPr>
          <a:lstStyle/>
          <a:p>
            <a:r>
              <a:rPr lang="fr-FR" sz="4400" dirty="0" smtClean="0"/>
              <a:t>Personnage </a:t>
            </a:r>
            <a:r>
              <a:rPr lang="fr-FR" sz="4400" dirty="0" smtClean="0"/>
              <a:t>célèbre</a:t>
            </a:r>
            <a:endParaRPr lang="fr-FR" sz="4400" dirty="0"/>
          </a:p>
        </p:txBody>
      </p:sp>
      <p:sp>
        <p:nvSpPr>
          <p:cNvPr id="5" name="ZoneTexte 4"/>
          <p:cNvSpPr txBox="1"/>
          <p:nvPr/>
        </p:nvSpPr>
        <p:spPr>
          <a:xfrm>
            <a:off x="935857" y="3275781"/>
            <a:ext cx="2952328" cy="2554545"/>
          </a:xfrm>
          <a:prstGeom prst="rect">
            <a:avLst/>
          </a:prstGeom>
          <a:noFill/>
        </p:spPr>
        <p:txBody>
          <a:bodyPr wrap="square" rtlCol="0">
            <a:spAutoFit/>
          </a:bodyPr>
          <a:lstStyle/>
          <a:p>
            <a:r>
              <a:rPr lang="fr-FR" dirty="0" err="1" smtClean="0"/>
              <a:t>Evanna</a:t>
            </a:r>
            <a:r>
              <a:rPr lang="fr-FR" dirty="0" smtClean="0"/>
              <a:t> Lynch est née à </a:t>
            </a:r>
            <a:r>
              <a:rPr lang="fr-FR" dirty="0" err="1" smtClean="0"/>
              <a:t>Termonfeckin</a:t>
            </a:r>
            <a:r>
              <a:rPr lang="fr-FR" dirty="0" smtClean="0"/>
              <a:t> au Nord de Dublin. Elle est connue pour son rôle joué dans les célèbres films « Harry Potter » dans le rôle de Luna </a:t>
            </a:r>
            <a:r>
              <a:rPr lang="fr-FR" dirty="0" err="1" smtClean="0"/>
              <a:t>Lovegood</a:t>
            </a:r>
            <a:r>
              <a:rPr lang="fr-FR" dirty="0" smtClean="0"/>
              <a:t> de 2007 à 2011.</a:t>
            </a:r>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4408" y="2699717"/>
            <a:ext cx="3257550" cy="3943350"/>
          </a:xfrm>
          <a:prstGeom prst="rect">
            <a:avLst/>
          </a:prstGeom>
        </p:spPr>
      </p:pic>
    </p:spTree>
    <p:extLst>
      <p:ext uri="{BB962C8B-B14F-4D97-AF65-F5344CB8AC3E}">
        <p14:creationId xmlns:p14="http://schemas.microsoft.com/office/powerpoint/2010/main" val="40906320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lvl="0">
              <a:buNone/>
            </a:pPr>
            <a:r>
              <a:rPr lang="fr-FR" smtClean="0"/>
              <a:t>Personnage important  (suite)</a:t>
            </a:r>
            <a:endParaRPr lang="fr-FR"/>
          </a:p>
        </p:txBody>
      </p:sp>
      <p:sp>
        <p:nvSpPr>
          <p:cNvPr id="4" name="ZoneTexte 3"/>
          <p:cNvSpPr txBox="1"/>
          <p:nvPr/>
        </p:nvSpPr>
        <p:spPr>
          <a:xfrm>
            <a:off x="2087984" y="335521"/>
            <a:ext cx="7619843" cy="646331"/>
          </a:xfrm>
          <a:prstGeom prst="rect">
            <a:avLst/>
          </a:prstGeom>
          <a:noFill/>
        </p:spPr>
        <p:txBody>
          <a:bodyPr wrap="none" rtlCol="0">
            <a:spAutoFit/>
          </a:bodyPr>
          <a:lstStyle/>
          <a:p>
            <a:r>
              <a:rPr lang="fr-FR" sz="3600" dirty="0" smtClean="0"/>
              <a:t>Personnage </a:t>
            </a:r>
            <a:r>
              <a:rPr lang="fr-FR" sz="3600" dirty="0" smtClean="0"/>
              <a:t>célèbre et important </a:t>
            </a:r>
            <a:r>
              <a:rPr lang="fr-FR" sz="3600" dirty="0" smtClean="0"/>
              <a:t>(suite)</a:t>
            </a:r>
            <a:endParaRPr lang="fr-FR" sz="3600" dirty="0"/>
          </a:p>
        </p:txBody>
      </p:sp>
      <p:sp>
        <p:nvSpPr>
          <p:cNvPr id="5" name="ZoneTexte 4"/>
          <p:cNvSpPr txBox="1"/>
          <p:nvPr/>
        </p:nvSpPr>
        <p:spPr>
          <a:xfrm>
            <a:off x="863848" y="2411685"/>
            <a:ext cx="2952328" cy="3785652"/>
          </a:xfrm>
          <a:prstGeom prst="rect">
            <a:avLst/>
          </a:prstGeom>
          <a:noFill/>
        </p:spPr>
        <p:txBody>
          <a:bodyPr wrap="square" rtlCol="0">
            <a:spAutoFit/>
          </a:bodyPr>
          <a:lstStyle/>
          <a:p>
            <a:r>
              <a:rPr lang="fr-FR" dirty="0" smtClean="0"/>
              <a:t>Le chanteur Bono du groupe U2, né en Irlande, est le chanteur irlandais le plus connu, notamment, pour son engagement pour plusieurs causes : endettement des pays africains, SIDA. Il est devenu particulièrement connu avec la chanson devenue mythique « </a:t>
            </a:r>
            <a:r>
              <a:rPr lang="fr-FR" dirty="0" err="1" smtClean="0"/>
              <a:t>Sunday</a:t>
            </a:r>
            <a:r>
              <a:rPr lang="fr-FR" dirty="0" smtClean="0"/>
              <a:t> bloody </a:t>
            </a:r>
            <a:r>
              <a:rPr lang="fr-FR" dirty="0" err="1" smtClean="0"/>
              <a:t>Sunday</a:t>
            </a:r>
            <a:r>
              <a:rPr lang="fr-FR" dirty="0" smtClean="0"/>
              <a:t> ».</a:t>
            </a:r>
            <a:endParaRPr lang="fr-FR" dirty="0"/>
          </a:p>
        </p:txBody>
      </p:sp>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b="19706"/>
          <a:stretch/>
        </p:blipFill>
        <p:spPr>
          <a:xfrm>
            <a:off x="4392240" y="1331566"/>
            <a:ext cx="5183857" cy="4865772"/>
          </a:xfrm>
          <a:prstGeom prst="rect">
            <a:avLst/>
          </a:prstGeom>
        </p:spPr>
      </p:pic>
      <p:sp>
        <p:nvSpPr>
          <p:cNvPr id="3" name="ZoneTexte 2"/>
          <p:cNvSpPr txBox="1"/>
          <p:nvPr/>
        </p:nvSpPr>
        <p:spPr>
          <a:xfrm>
            <a:off x="863848" y="6444133"/>
            <a:ext cx="5976664" cy="400110"/>
          </a:xfrm>
          <a:prstGeom prst="rect">
            <a:avLst/>
          </a:prstGeom>
          <a:noFill/>
        </p:spPr>
        <p:txBody>
          <a:bodyPr wrap="square" rtlCol="0">
            <a:spAutoFit/>
          </a:bodyPr>
          <a:lstStyle/>
          <a:p>
            <a:r>
              <a:rPr lang="fr-FR" dirty="0">
                <a:hlinkClick r:id="rId3"/>
              </a:rPr>
              <a:t>https://www.youtube.com/watch?v=EM4vblG6BVQ</a:t>
            </a:r>
            <a:endParaRPr lang="fr-FR" dirty="0"/>
          </a:p>
        </p:txBody>
      </p:sp>
    </p:spTree>
    <p:extLst>
      <p:ext uri="{BB962C8B-B14F-4D97-AF65-F5344CB8AC3E}">
        <p14:creationId xmlns:p14="http://schemas.microsoft.com/office/powerpoint/2010/main" val="22237977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lvl="0">
              <a:buNone/>
            </a:pPr>
            <a:r>
              <a:rPr lang="fr-FR" smtClean="0"/>
              <a:t>Personnage important  (suite)</a:t>
            </a:r>
            <a:endParaRPr lang="fr-FR"/>
          </a:p>
        </p:txBody>
      </p:sp>
      <p:sp>
        <p:nvSpPr>
          <p:cNvPr id="5" name="ZoneTexte 4"/>
          <p:cNvSpPr txBox="1"/>
          <p:nvPr/>
        </p:nvSpPr>
        <p:spPr>
          <a:xfrm>
            <a:off x="1871960" y="755501"/>
            <a:ext cx="3816424" cy="1200329"/>
          </a:xfrm>
          <a:prstGeom prst="rect">
            <a:avLst/>
          </a:prstGeom>
          <a:noFill/>
        </p:spPr>
        <p:txBody>
          <a:bodyPr wrap="square" rtlCol="0">
            <a:spAutoFit/>
          </a:bodyPr>
          <a:lstStyle/>
          <a:p>
            <a:r>
              <a:rPr lang="fr-FR" sz="3600" dirty="0" smtClean="0"/>
              <a:t>Personnage </a:t>
            </a:r>
            <a:r>
              <a:rPr lang="fr-FR" sz="3600" dirty="0" smtClean="0"/>
              <a:t>célèbre</a:t>
            </a:r>
            <a:r>
              <a:rPr lang="fr-FR" sz="3600" dirty="0" smtClean="0"/>
              <a:t> </a:t>
            </a:r>
            <a:r>
              <a:rPr lang="fr-FR" sz="3600" dirty="0" smtClean="0"/>
              <a:t>(suite)</a:t>
            </a:r>
          </a:p>
        </p:txBody>
      </p:sp>
      <p:sp>
        <p:nvSpPr>
          <p:cNvPr id="6" name="ZoneTexte 5"/>
          <p:cNvSpPr txBox="1"/>
          <p:nvPr/>
        </p:nvSpPr>
        <p:spPr>
          <a:xfrm>
            <a:off x="791840" y="3203773"/>
            <a:ext cx="2672680" cy="1938992"/>
          </a:xfrm>
          <a:prstGeom prst="rect">
            <a:avLst/>
          </a:prstGeom>
          <a:noFill/>
        </p:spPr>
        <p:txBody>
          <a:bodyPr wrap="square" rtlCol="0">
            <a:spAutoFit/>
          </a:bodyPr>
          <a:lstStyle/>
          <a:p>
            <a:r>
              <a:rPr lang="fr-FR" dirty="0" smtClean="0"/>
              <a:t>Pierce </a:t>
            </a:r>
            <a:r>
              <a:rPr lang="fr-FR" dirty="0" err="1" smtClean="0"/>
              <a:t>Brosnan</a:t>
            </a:r>
            <a:r>
              <a:rPr lang="fr-FR" dirty="0" smtClean="0"/>
              <a:t>, acteur irlandais né à </a:t>
            </a:r>
            <a:r>
              <a:rPr lang="fr-FR" dirty="0" err="1" smtClean="0"/>
              <a:t>Drogheba</a:t>
            </a:r>
            <a:r>
              <a:rPr lang="fr-FR" dirty="0" smtClean="0"/>
              <a:t> en 1953 est devenu célèbre pour avoir joué dans le film culte James Bond de 1995 à 2002</a:t>
            </a:r>
            <a:endParaRPr lang="fr-FR"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416" y="2195661"/>
            <a:ext cx="3516893" cy="5150861"/>
          </a:xfrm>
          <a:prstGeom prst="rect">
            <a:avLst/>
          </a:prstGeom>
        </p:spPr>
      </p:pic>
    </p:spTree>
    <p:extLst>
      <p:ext uri="{BB962C8B-B14F-4D97-AF65-F5344CB8AC3E}">
        <p14:creationId xmlns:p14="http://schemas.microsoft.com/office/powerpoint/2010/main" val="24569584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lvl="0">
              <a:buNone/>
            </a:pPr>
            <a:r>
              <a:rPr lang="fr-FR" smtClean="0"/>
              <a:t>Personnage important   (suite)</a:t>
            </a:r>
            <a:endParaRPr lang="fr-FR"/>
          </a:p>
        </p:txBody>
      </p:sp>
      <p:sp>
        <p:nvSpPr>
          <p:cNvPr id="4" name="ZoneTexte 3"/>
          <p:cNvSpPr txBox="1"/>
          <p:nvPr/>
        </p:nvSpPr>
        <p:spPr>
          <a:xfrm>
            <a:off x="1943968" y="395461"/>
            <a:ext cx="4392488" cy="1569660"/>
          </a:xfrm>
          <a:prstGeom prst="rect">
            <a:avLst/>
          </a:prstGeom>
          <a:noFill/>
        </p:spPr>
        <p:txBody>
          <a:bodyPr wrap="square" rtlCol="0">
            <a:spAutoFit/>
          </a:bodyPr>
          <a:lstStyle/>
          <a:p>
            <a:r>
              <a:rPr lang="fr-FR" sz="4800" dirty="0" smtClean="0"/>
              <a:t>Personnage </a:t>
            </a:r>
            <a:r>
              <a:rPr lang="fr-FR" sz="4800" dirty="0" smtClean="0"/>
              <a:t>célèbre </a:t>
            </a:r>
            <a:r>
              <a:rPr lang="fr-FR" sz="4800" dirty="0" smtClean="0"/>
              <a:t>(suite)</a:t>
            </a:r>
            <a:endParaRPr lang="fr-FR" sz="4800" dirty="0"/>
          </a:p>
        </p:txBody>
      </p:sp>
      <p:sp>
        <p:nvSpPr>
          <p:cNvPr id="5" name="ZoneTexte 4"/>
          <p:cNvSpPr txBox="1"/>
          <p:nvPr/>
        </p:nvSpPr>
        <p:spPr>
          <a:xfrm>
            <a:off x="359791" y="2771725"/>
            <a:ext cx="2520281" cy="4093428"/>
          </a:xfrm>
          <a:prstGeom prst="rect">
            <a:avLst/>
          </a:prstGeom>
          <a:noFill/>
        </p:spPr>
        <p:txBody>
          <a:bodyPr wrap="square" rtlCol="0">
            <a:spAutoFit/>
          </a:bodyPr>
          <a:lstStyle/>
          <a:p>
            <a:r>
              <a:rPr lang="fr-FR" dirty="0" smtClean="0"/>
              <a:t>Colin Farrell acteur. Né dans la banlieue de Dublin il joue dans de nombreuses grosses productions Hollywoodiennes : Alexandre le grand , Total </a:t>
            </a:r>
            <a:r>
              <a:rPr lang="fr-FR" dirty="0" err="1" smtClean="0"/>
              <a:t>Recal</a:t>
            </a:r>
            <a:r>
              <a:rPr lang="fr-FR" dirty="0" smtClean="0"/>
              <a:t> , </a:t>
            </a:r>
            <a:r>
              <a:rPr lang="fr-FR" dirty="0" err="1" smtClean="0"/>
              <a:t>Tiger</a:t>
            </a:r>
            <a:r>
              <a:rPr lang="fr-FR" dirty="0" smtClean="0"/>
              <a:t> land , Miami vice , le nouveau monde. Choisi par les irlandais comme leur personnalité préférée.</a:t>
            </a:r>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456" y="1965121"/>
            <a:ext cx="3597551" cy="5401601"/>
          </a:xfrm>
          <a:prstGeom prst="rect">
            <a:avLst/>
          </a:prstGeom>
        </p:spPr>
      </p:pic>
    </p:spTree>
    <p:extLst>
      <p:ext uri="{BB962C8B-B14F-4D97-AF65-F5344CB8AC3E}">
        <p14:creationId xmlns:p14="http://schemas.microsoft.com/office/powerpoint/2010/main" val="22235077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Personnage important (fin)</a:t>
            </a:r>
            <a:endParaRPr lang="fr-FR" dirty="0"/>
          </a:p>
        </p:txBody>
      </p:sp>
      <p:sp>
        <p:nvSpPr>
          <p:cNvPr id="5" name="ZoneTexte 4"/>
          <p:cNvSpPr txBox="1"/>
          <p:nvPr/>
        </p:nvSpPr>
        <p:spPr>
          <a:xfrm>
            <a:off x="719832" y="2555701"/>
            <a:ext cx="184731" cy="400110"/>
          </a:xfrm>
          <a:prstGeom prst="rect">
            <a:avLst/>
          </a:prstGeom>
          <a:noFill/>
        </p:spPr>
        <p:txBody>
          <a:bodyPr wrap="none" rtlCol="0">
            <a:spAutoFit/>
          </a:bodyPr>
          <a:lstStyle/>
          <a:p>
            <a:endParaRPr lang="fr-FR" dirty="0"/>
          </a:p>
        </p:txBody>
      </p:sp>
      <p:pic>
        <p:nvPicPr>
          <p:cNvPr id="1028" name="Picture 4" descr="http://p1.storage.canalblog.com/17/07/333059/190586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2480" y="1619597"/>
            <a:ext cx="3313534" cy="5712989"/>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812197" y="2267668"/>
            <a:ext cx="3652051" cy="2862322"/>
          </a:xfrm>
          <a:prstGeom prst="rect">
            <a:avLst/>
          </a:prstGeom>
          <a:noFill/>
        </p:spPr>
        <p:txBody>
          <a:bodyPr wrap="square" rtlCol="0">
            <a:spAutoFit/>
          </a:bodyPr>
          <a:lstStyle/>
          <a:p>
            <a:r>
              <a:rPr lang="fr-FR" dirty="0" smtClean="0"/>
              <a:t>Olivier </a:t>
            </a:r>
            <a:r>
              <a:rPr lang="fr-FR" dirty="0" err="1" smtClean="0"/>
              <a:t>Plunkett</a:t>
            </a:r>
            <a:r>
              <a:rPr lang="fr-FR" dirty="0" smtClean="0"/>
              <a:t> est né en 1692 </a:t>
            </a:r>
            <a:r>
              <a:rPr lang="fr-FR" dirty="0" err="1" smtClean="0"/>
              <a:t>Loughcrew</a:t>
            </a:r>
            <a:r>
              <a:rPr lang="fr-FR" dirty="0" smtClean="0"/>
              <a:t>, Comté de Meath et était l’archevêque d’Armagh et du primat catholique  romain d’Irlande.</a:t>
            </a:r>
          </a:p>
          <a:p>
            <a:r>
              <a:rPr lang="fr-FR" dirty="0" smtClean="0"/>
              <a:t>Il conserva  ses  fonctions  face  à  la  persécution  anglaise,  et  fut  finalement  arrêté  et  jugé  pour trahison.  Il  fut pendu.</a:t>
            </a:r>
            <a:endParaRPr lang="fr-FR" dirty="0"/>
          </a:p>
        </p:txBody>
      </p:sp>
    </p:spTree>
    <p:extLst>
      <p:ext uri="{BB962C8B-B14F-4D97-AF65-F5344CB8AC3E}">
        <p14:creationId xmlns:p14="http://schemas.microsoft.com/office/powerpoint/2010/main" val="40604665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lvl="0">
              <a:buNone/>
            </a:pPr>
            <a:r>
              <a:rPr lang="fr-FR" smtClean="0"/>
              <a:t>Monument important</a:t>
            </a:r>
            <a:endParaRPr lang="fr-FR"/>
          </a:p>
        </p:txBody>
      </p:sp>
      <p:sp>
        <p:nvSpPr>
          <p:cNvPr id="4" name="ZoneTexte 3"/>
          <p:cNvSpPr txBox="1"/>
          <p:nvPr/>
        </p:nvSpPr>
        <p:spPr>
          <a:xfrm>
            <a:off x="2159992" y="607171"/>
            <a:ext cx="5184576" cy="646331"/>
          </a:xfrm>
          <a:prstGeom prst="rect">
            <a:avLst/>
          </a:prstGeom>
          <a:noFill/>
        </p:spPr>
        <p:txBody>
          <a:bodyPr wrap="square" rtlCol="0">
            <a:spAutoFit/>
          </a:bodyPr>
          <a:lstStyle/>
          <a:p>
            <a:r>
              <a:rPr lang="fr-FR" sz="3600" dirty="0" smtClean="0"/>
              <a:t>MONUMENT IMPORTANT</a:t>
            </a:r>
            <a:endParaRPr lang="fr-FR" sz="3600" dirty="0"/>
          </a:p>
        </p:txBody>
      </p:sp>
      <p:sp>
        <p:nvSpPr>
          <p:cNvPr id="5" name="ZoneTexte 4"/>
          <p:cNvSpPr txBox="1"/>
          <p:nvPr/>
        </p:nvSpPr>
        <p:spPr>
          <a:xfrm>
            <a:off x="503808" y="1763613"/>
            <a:ext cx="5256584" cy="4709868"/>
          </a:xfrm>
          <a:prstGeom prst="rect">
            <a:avLst/>
          </a:prstGeom>
          <a:noFill/>
        </p:spPr>
        <p:txBody>
          <a:bodyPr wrap="square" rtlCol="0">
            <a:spAutoFit/>
          </a:bodyPr>
          <a:lstStyle/>
          <a:p>
            <a:r>
              <a:rPr lang="fr-FR" dirty="0" smtClean="0"/>
              <a:t>Ce château qui a appartenu à la famille Talbot, famille à laquelle appartenait l’un des loyaux chevaliers d’Henri II. Le château, de plus de 800 ans, a servi au fil du temps de forteresse ou de logement seigneurial.</a:t>
            </a:r>
          </a:p>
          <a:p>
            <a:r>
              <a:rPr lang="fr-FR" dirty="0" smtClean="0"/>
              <a:t>D’anciens vêtements, des maisons de poupées devenues de vraies reliques et des lampes de musée sont quelques-uns des éléments  qui vous </a:t>
            </a:r>
            <a:r>
              <a:rPr lang="fr-FR" dirty="0" smtClean="0"/>
              <a:t>transporteront </a:t>
            </a:r>
            <a:r>
              <a:rPr lang="fr-FR" dirty="0" smtClean="0"/>
              <a:t>aux meilleures années du château. L’une des plus célèbres concerne la bataille de Boyne, qui eut lieu en 1690, lorsque après avoir dégusté un déjeuner, et sans aucun motif apparent, les 14 membres de la famille Talbot qui avait partagé cette table apparaissaient morts ce même jour.</a:t>
            </a:r>
            <a:endParaRPr lang="fr-FR" dirty="0"/>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24779" t="46208" r="17445"/>
          <a:stretch/>
        </p:blipFill>
        <p:spPr>
          <a:xfrm>
            <a:off x="5760392" y="3059757"/>
            <a:ext cx="4271525" cy="2982164"/>
          </a:xfrm>
          <a:prstGeom prst="rect">
            <a:avLst/>
          </a:prstGeom>
        </p:spPr>
      </p:pic>
    </p:spTree>
    <p:extLst>
      <p:ext uri="{BB962C8B-B14F-4D97-AF65-F5344CB8AC3E}">
        <p14:creationId xmlns:p14="http://schemas.microsoft.com/office/powerpoint/2010/main" val="31202294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lvl="0">
              <a:buNone/>
            </a:pPr>
            <a:r>
              <a:rPr lang="fr-FR" smtClean="0"/>
              <a:t>Monument important</a:t>
            </a:r>
            <a:endParaRPr lang="fr-FR"/>
          </a:p>
        </p:txBody>
      </p:sp>
      <p:pic>
        <p:nvPicPr>
          <p:cNvPr id="3" name="Image 2"/>
          <p:cNvPicPr/>
          <p:nvPr/>
        </p:nvPicPr>
        <p:blipFill rotWithShape="1">
          <a:blip r:embed="rId2"/>
          <a:srcRect l="45355" t="67148" r="11974" b="1529"/>
          <a:stretch/>
        </p:blipFill>
        <p:spPr>
          <a:xfrm>
            <a:off x="5184328" y="2915741"/>
            <a:ext cx="4661584" cy="2655890"/>
          </a:xfrm>
          <a:prstGeom prst="rect">
            <a:avLst/>
          </a:prstGeom>
        </p:spPr>
      </p:pic>
      <p:sp>
        <p:nvSpPr>
          <p:cNvPr id="5" name="ZoneTexte 4"/>
          <p:cNvSpPr txBox="1"/>
          <p:nvPr/>
        </p:nvSpPr>
        <p:spPr>
          <a:xfrm>
            <a:off x="2507531" y="827509"/>
            <a:ext cx="3348481" cy="646331"/>
          </a:xfrm>
          <a:prstGeom prst="rect">
            <a:avLst/>
          </a:prstGeom>
          <a:noFill/>
        </p:spPr>
        <p:txBody>
          <a:bodyPr wrap="none" rtlCol="0">
            <a:spAutoFit/>
          </a:bodyPr>
          <a:lstStyle/>
          <a:p>
            <a:r>
              <a:rPr lang="fr-FR" sz="3600" dirty="0" smtClean="0"/>
              <a:t>SITE </a:t>
            </a:r>
            <a:r>
              <a:rPr lang="fr-FR" sz="3600" dirty="0" smtClean="0"/>
              <a:t>IMPORTANT</a:t>
            </a:r>
            <a:endParaRPr lang="fr-FR" sz="3600" dirty="0"/>
          </a:p>
        </p:txBody>
      </p:sp>
      <p:sp>
        <p:nvSpPr>
          <p:cNvPr id="7" name="ZoneTexte 6"/>
          <p:cNvSpPr txBox="1"/>
          <p:nvPr/>
        </p:nvSpPr>
        <p:spPr>
          <a:xfrm>
            <a:off x="431800" y="2483693"/>
            <a:ext cx="4032448" cy="3477875"/>
          </a:xfrm>
          <a:prstGeom prst="rect">
            <a:avLst/>
          </a:prstGeom>
          <a:noFill/>
        </p:spPr>
        <p:txBody>
          <a:bodyPr wrap="square" rtlCol="0">
            <a:spAutoFit/>
          </a:bodyPr>
          <a:lstStyle/>
          <a:p>
            <a:r>
              <a:rPr lang="fr-FR" dirty="0" smtClean="0"/>
              <a:t>A l’Est, les montagnes granitiques de Wicklow s’appuient au sud de Dublin et s’étendent jusqu’au comté de Carlow et de Wexford. D’aspect moins tourmenté qu’à l’Ouest, le paysage est propice aux randonnées à vélo ou à cheval, le long des routes secondaires qui sont désertes le plus souvent, mais où on ne manque  pas  d’apercevoir au moins un pub dans chaque village.</a:t>
            </a:r>
            <a:endParaRPr lang="fr-FR" dirty="0"/>
          </a:p>
        </p:txBody>
      </p:sp>
    </p:spTree>
    <p:extLst>
      <p:ext uri="{BB962C8B-B14F-4D97-AF65-F5344CB8AC3E}">
        <p14:creationId xmlns:p14="http://schemas.microsoft.com/office/powerpoint/2010/main" val="36492510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lvl="0">
              <a:buNone/>
            </a:pPr>
            <a:r>
              <a:rPr lang="fr-FR" smtClean="0"/>
              <a:t>Monument important</a:t>
            </a:r>
            <a:endParaRPr lang="fr-FR"/>
          </a:p>
        </p:txBody>
      </p:sp>
      <p:pic>
        <p:nvPicPr>
          <p:cNvPr id="3" name="Image 2"/>
          <p:cNvPicPr/>
          <p:nvPr/>
        </p:nvPicPr>
        <p:blipFill>
          <a:blip r:embed="rId2"/>
          <a:stretch>
            <a:fillRect/>
          </a:stretch>
        </p:blipFill>
        <p:spPr>
          <a:xfrm>
            <a:off x="0" y="0"/>
            <a:ext cx="10080625" cy="7559675"/>
          </a:xfrm>
          <a:prstGeom prst="rect">
            <a:avLst/>
          </a:prstGeom>
        </p:spPr>
      </p:pic>
    </p:spTree>
    <p:extLst>
      <p:ext uri="{BB962C8B-B14F-4D97-AF65-F5344CB8AC3E}">
        <p14:creationId xmlns:p14="http://schemas.microsoft.com/office/powerpoint/2010/main" val="17148498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lvl="0">
              <a:buNone/>
            </a:pPr>
            <a:r>
              <a:rPr lang="fr-FR" smtClean="0"/>
              <a:t>Le drapeau d’Irlande</a:t>
            </a:r>
            <a:endParaRPr lang="fr-FR"/>
          </a:p>
        </p:txBody>
      </p:sp>
      <p:sp>
        <p:nvSpPr>
          <p:cNvPr id="4" name="ZoneTexte 3"/>
          <p:cNvSpPr txBox="1"/>
          <p:nvPr/>
        </p:nvSpPr>
        <p:spPr>
          <a:xfrm rot="10800000" flipV="1">
            <a:off x="791840" y="1988929"/>
            <a:ext cx="8064896" cy="1077218"/>
          </a:xfrm>
          <a:prstGeom prst="rect">
            <a:avLst/>
          </a:prstGeom>
          <a:noFill/>
        </p:spPr>
        <p:txBody>
          <a:bodyPr wrap="square" rtlCol="0">
            <a:spAutoFit/>
          </a:bodyPr>
          <a:lstStyle/>
          <a:p>
            <a:r>
              <a:rPr lang="fr-FR" sz="3200" dirty="0" smtClean="0">
                <a:latin typeface="Carolingia" pitchFamily="2" charset="0"/>
              </a:rPr>
              <a:t>Le drapeau de l’Irlande est vert, blanc et orange en verticale.</a:t>
            </a:r>
            <a:endParaRPr lang="fr-FR" sz="3200" dirty="0">
              <a:latin typeface="Carolingia" pitchFamily="2"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024" y="2915741"/>
            <a:ext cx="6552728" cy="42319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ZoneTexte 5"/>
          <p:cNvSpPr txBox="1"/>
          <p:nvPr/>
        </p:nvSpPr>
        <p:spPr>
          <a:xfrm>
            <a:off x="1295896" y="219215"/>
            <a:ext cx="8572254" cy="1046440"/>
          </a:xfrm>
          <a:prstGeom prst="rect">
            <a:avLst/>
          </a:prstGeom>
          <a:noFill/>
        </p:spPr>
        <p:txBody>
          <a:bodyPr wrap="square" rtlCol="0">
            <a:spAutoFit/>
          </a:bodyPr>
          <a:lstStyle/>
          <a:p>
            <a:pPr algn="ctr"/>
            <a:endParaRPr lang="fr-FR" sz="1400" dirty="0" smtClean="0">
              <a:latin typeface="Celticmd" panose="020B0600000000000000" pitchFamily="34" charset="0"/>
            </a:endParaRPr>
          </a:p>
          <a:p>
            <a:pPr algn="ctr"/>
            <a:r>
              <a:rPr lang="fr-FR" sz="4800" dirty="0" smtClean="0">
                <a:latin typeface="Celticmd" panose="020B0600000000000000" pitchFamily="34" charset="0"/>
              </a:rPr>
              <a:t>le drapeau de l’Irlande</a:t>
            </a:r>
            <a:endParaRPr lang="fr-FR" sz="4800" dirty="0">
              <a:latin typeface="Celticmd" panose="020B0600000000000000" pitchFamily="34" charset="0"/>
            </a:endParaRPr>
          </a:p>
        </p:txBody>
      </p:sp>
    </p:spTree>
    <p:extLst>
      <p:ext uri="{BB962C8B-B14F-4D97-AF65-F5344CB8AC3E}">
        <p14:creationId xmlns:p14="http://schemas.microsoft.com/office/powerpoint/2010/main" val="32511404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7904" y="302737"/>
            <a:ext cx="6696744" cy="1100836"/>
          </a:xfrm>
        </p:spPr>
        <p:txBody>
          <a:bodyPr/>
          <a:lstStyle/>
          <a:p>
            <a:r>
              <a:rPr lang="fr-FR" dirty="0" smtClean="0"/>
              <a:t>Spécialité culinaire</a:t>
            </a:r>
            <a:endParaRPr lang="fr-FR" dirty="0"/>
          </a:p>
        </p:txBody>
      </p:sp>
      <p:pic>
        <p:nvPicPr>
          <p:cNvPr id="3" name="Image 2"/>
          <p:cNvPicPr/>
          <p:nvPr/>
        </p:nvPicPr>
        <p:blipFill rotWithShape="1">
          <a:blip r:embed="rId2"/>
          <a:srcRect t="56390" r="54262"/>
          <a:stretch/>
        </p:blipFill>
        <p:spPr>
          <a:xfrm>
            <a:off x="719832" y="4348246"/>
            <a:ext cx="3747603" cy="2853127"/>
          </a:xfrm>
          <a:prstGeom prst="rect">
            <a:avLst/>
          </a:prstGeom>
        </p:spPr>
      </p:pic>
      <p:pic>
        <p:nvPicPr>
          <p:cNvPr id="4" name="Image 3"/>
          <p:cNvPicPr/>
          <p:nvPr/>
        </p:nvPicPr>
        <p:blipFill rotWithShape="1">
          <a:blip r:embed="rId2"/>
          <a:srcRect l="54936" t="53323" r="-1568"/>
          <a:stretch/>
        </p:blipFill>
        <p:spPr>
          <a:xfrm>
            <a:off x="5976416" y="4246151"/>
            <a:ext cx="3744416" cy="3101763"/>
          </a:xfrm>
          <a:prstGeom prst="rect">
            <a:avLst/>
          </a:prstGeom>
        </p:spPr>
      </p:pic>
      <p:sp>
        <p:nvSpPr>
          <p:cNvPr id="6" name="ZoneTexte 5"/>
          <p:cNvSpPr txBox="1"/>
          <p:nvPr/>
        </p:nvSpPr>
        <p:spPr>
          <a:xfrm>
            <a:off x="1439912" y="1691606"/>
            <a:ext cx="6840760" cy="2554545"/>
          </a:xfrm>
          <a:prstGeom prst="rect">
            <a:avLst/>
          </a:prstGeom>
          <a:noFill/>
        </p:spPr>
        <p:txBody>
          <a:bodyPr wrap="square" rtlCol="0">
            <a:spAutoFit/>
          </a:bodyPr>
          <a:lstStyle/>
          <a:p>
            <a:r>
              <a:rPr lang="fr-FR" dirty="0" smtClean="0"/>
              <a:t>De très nombreux plats intègrent dans leur recette la pomme de terre.</a:t>
            </a:r>
          </a:p>
          <a:p>
            <a:r>
              <a:rPr lang="fr-FR" dirty="0" smtClean="0"/>
              <a:t>Le </a:t>
            </a:r>
            <a:r>
              <a:rPr lang="fr-FR" dirty="0" err="1" smtClean="0"/>
              <a:t>colcannon</a:t>
            </a:r>
            <a:r>
              <a:rPr lang="fr-FR" dirty="0" smtClean="0"/>
              <a:t> est un plat fait avec de la pomme de terre, de l’ail nouveau et du chou. </a:t>
            </a:r>
          </a:p>
          <a:p>
            <a:r>
              <a:rPr lang="fr-FR" dirty="0" smtClean="0"/>
              <a:t>Le champ est une combinaison de purée de pomme de terre, d’œuf et d’oignons  nouveaux.</a:t>
            </a:r>
          </a:p>
          <a:p>
            <a:endParaRPr lang="fr-FR" dirty="0" smtClean="0"/>
          </a:p>
          <a:p>
            <a:endParaRPr lang="fr-FR" dirty="0"/>
          </a:p>
        </p:txBody>
      </p:sp>
    </p:spTree>
    <p:extLst>
      <p:ext uri="{BB962C8B-B14F-4D97-AF65-F5344CB8AC3E}">
        <p14:creationId xmlns:p14="http://schemas.microsoft.com/office/powerpoint/2010/main" val="12742766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lvl="0">
              <a:buNone/>
            </a:pPr>
            <a:r>
              <a:rPr lang="fr-FR" smtClean="0"/>
              <a:t>Spécialité culinaire  (suite)</a:t>
            </a:r>
            <a:endParaRPr lang="fr-FR"/>
          </a:p>
        </p:txBody>
      </p:sp>
      <p:pic>
        <p:nvPicPr>
          <p:cNvPr id="3" name="Image 2"/>
          <p:cNvPicPr/>
          <p:nvPr/>
        </p:nvPicPr>
        <p:blipFill>
          <a:blip r:embed="rId2"/>
          <a:stretch>
            <a:fillRect/>
          </a:stretch>
        </p:blipFill>
        <p:spPr>
          <a:xfrm>
            <a:off x="0" y="0"/>
            <a:ext cx="10080625" cy="7559675"/>
          </a:xfrm>
          <a:prstGeom prst="rect">
            <a:avLst/>
          </a:prstGeom>
        </p:spPr>
      </p:pic>
    </p:spTree>
    <p:extLst>
      <p:ext uri="{BB962C8B-B14F-4D97-AF65-F5344CB8AC3E}">
        <p14:creationId xmlns:p14="http://schemas.microsoft.com/office/powerpoint/2010/main" val="27257681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9952" y="302737"/>
            <a:ext cx="7056784" cy="1316860"/>
          </a:xfrm>
        </p:spPr>
        <p:txBody>
          <a:bodyPr/>
          <a:lstStyle/>
          <a:p>
            <a:r>
              <a:rPr lang="fr-FR" dirty="0" smtClean="0"/>
              <a:t>Spécialité culinaire </a:t>
            </a:r>
            <a:endParaRPr lang="fr-FR" dirty="0"/>
          </a:p>
        </p:txBody>
      </p:sp>
      <p:pic>
        <p:nvPicPr>
          <p:cNvPr id="3" name="Image 2"/>
          <p:cNvPicPr/>
          <p:nvPr/>
        </p:nvPicPr>
        <p:blipFill rotWithShape="1">
          <a:blip r:embed="rId2"/>
          <a:srcRect l="66875" t="48370" r="1270" b="-1589"/>
          <a:stretch/>
        </p:blipFill>
        <p:spPr>
          <a:xfrm>
            <a:off x="6552480" y="3303076"/>
            <a:ext cx="3384376" cy="4256599"/>
          </a:xfrm>
          <a:prstGeom prst="rect">
            <a:avLst/>
          </a:prstGeom>
        </p:spPr>
      </p:pic>
      <p:pic>
        <p:nvPicPr>
          <p:cNvPr id="4" name="Image 3"/>
          <p:cNvPicPr/>
          <p:nvPr/>
        </p:nvPicPr>
        <p:blipFill rotWithShape="1">
          <a:blip r:embed="rId2"/>
          <a:srcRect l="17375" t="54089" r="36377" b="3834"/>
          <a:stretch/>
        </p:blipFill>
        <p:spPr>
          <a:xfrm>
            <a:off x="791840" y="3475934"/>
            <a:ext cx="4897582" cy="3972946"/>
          </a:xfrm>
          <a:prstGeom prst="rect">
            <a:avLst/>
          </a:prstGeom>
        </p:spPr>
      </p:pic>
      <p:sp>
        <p:nvSpPr>
          <p:cNvPr id="5" name="ZoneTexte 4"/>
          <p:cNvSpPr txBox="1"/>
          <p:nvPr/>
        </p:nvSpPr>
        <p:spPr>
          <a:xfrm>
            <a:off x="1007864" y="1979637"/>
            <a:ext cx="7488832" cy="1323439"/>
          </a:xfrm>
          <a:prstGeom prst="rect">
            <a:avLst/>
          </a:prstGeom>
          <a:noFill/>
        </p:spPr>
        <p:txBody>
          <a:bodyPr wrap="square" rtlCol="0">
            <a:spAutoFit/>
          </a:bodyPr>
          <a:lstStyle/>
          <a:p>
            <a:r>
              <a:rPr lang="fr-FR" dirty="0" smtClean="0"/>
              <a:t>La </a:t>
            </a:r>
            <a:r>
              <a:rPr lang="fr-FR" dirty="0"/>
              <a:t>G</a:t>
            </a:r>
            <a:r>
              <a:rPr lang="fr-FR" dirty="0" smtClean="0"/>
              <a:t>uinness est une marque de bière ainsi qu’une brasserie irlandaise.</a:t>
            </a:r>
          </a:p>
          <a:p>
            <a:r>
              <a:rPr lang="fr-FR" dirty="0" smtClean="0"/>
              <a:t>Une génoise au chocolat met à l’honneur les saveurs d’Irlande. La célèbre bière brune irlandaise Guinness est ajoutée au mélange du gâteau.</a:t>
            </a:r>
            <a:endParaRPr lang="fr-FR" dirty="0"/>
          </a:p>
        </p:txBody>
      </p:sp>
    </p:spTree>
    <p:extLst>
      <p:ext uri="{BB962C8B-B14F-4D97-AF65-F5344CB8AC3E}">
        <p14:creationId xmlns:p14="http://schemas.microsoft.com/office/powerpoint/2010/main" val="9198137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3808" y="302737"/>
            <a:ext cx="8640960" cy="1100836"/>
          </a:xfrm>
        </p:spPr>
        <p:txBody>
          <a:bodyPr>
            <a:normAutofit fontScale="90000"/>
          </a:bodyPr>
          <a:lstStyle/>
          <a:p>
            <a:r>
              <a:rPr lang="fr-FR" sz="6600" dirty="0" smtClean="0">
                <a:latin typeface="Algerian" panose="04020705040A02060702" pitchFamily="82" charset="0"/>
                <a:cs typeface="Angsana New" panose="02020603050405020304" pitchFamily="18" charset="-34"/>
              </a:rPr>
              <a:t>ANIMAUX En </a:t>
            </a:r>
            <a:r>
              <a:rPr lang="fr-FR" sz="6600" dirty="0" err="1" smtClean="0">
                <a:latin typeface="Algerian" panose="04020705040A02060702" pitchFamily="82" charset="0"/>
                <a:cs typeface="Angsana New" panose="02020603050405020304" pitchFamily="18" charset="-34"/>
              </a:rPr>
              <a:t>IrlAnde</a:t>
            </a:r>
            <a:endParaRPr lang="fr-FR" sz="6600" dirty="0">
              <a:latin typeface="Algerian" panose="04020705040A02060702" pitchFamily="82" charset="0"/>
              <a:cs typeface="Angsana New" panose="02020603050405020304" pitchFamily="18" charset="-34"/>
            </a:endParaRPr>
          </a:p>
        </p:txBody>
      </p:sp>
      <p:pic>
        <p:nvPicPr>
          <p:cNvPr id="3" name="Image 2"/>
          <p:cNvPicPr/>
          <p:nvPr/>
        </p:nvPicPr>
        <p:blipFill rotWithShape="1">
          <a:blip r:embed="rId2"/>
          <a:srcRect t="56561" r="46853"/>
          <a:stretch/>
        </p:blipFill>
        <p:spPr>
          <a:xfrm>
            <a:off x="4248224" y="4139877"/>
            <a:ext cx="5357612" cy="3283888"/>
          </a:xfrm>
          <a:prstGeom prst="rect">
            <a:avLst/>
          </a:prstGeom>
        </p:spPr>
      </p:pic>
      <p:pic>
        <p:nvPicPr>
          <p:cNvPr id="4" name="Image 3"/>
          <p:cNvPicPr/>
          <p:nvPr/>
        </p:nvPicPr>
        <p:blipFill rotWithShape="1">
          <a:blip r:embed="rId2"/>
          <a:srcRect l="66191" t="32538" r="3275" b="32538"/>
          <a:stretch/>
        </p:blipFill>
        <p:spPr>
          <a:xfrm>
            <a:off x="539653" y="1763613"/>
            <a:ext cx="3078051" cy="2640170"/>
          </a:xfrm>
          <a:prstGeom prst="rect">
            <a:avLst/>
          </a:prstGeom>
        </p:spPr>
      </p:pic>
      <p:pic>
        <p:nvPicPr>
          <p:cNvPr id="5" name="Image 4"/>
          <p:cNvPicPr/>
          <p:nvPr/>
        </p:nvPicPr>
        <p:blipFill rotWithShape="1">
          <a:blip r:embed="rId2"/>
          <a:srcRect l="53412" t="68099" r="16182"/>
          <a:stretch/>
        </p:blipFill>
        <p:spPr>
          <a:xfrm>
            <a:off x="503808" y="4787949"/>
            <a:ext cx="3065172" cy="2411611"/>
          </a:xfrm>
          <a:prstGeom prst="rect">
            <a:avLst/>
          </a:prstGeom>
        </p:spPr>
      </p:pic>
      <p:sp>
        <p:nvSpPr>
          <p:cNvPr id="7" name="ZoneTexte 6"/>
          <p:cNvSpPr txBox="1"/>
          <p:nvPr/>
        </p:nvSpPr>
        <p:spPr>
          <a:xfrm>
            <a:off x="4248224" y="2051645"/>
            <a:ext cx="5357612" cy="1631216"/>
          </a:xfrm>
          <a:prstGeom prst="rect">
            <a:avLst/>
          </a:prstGeom>
          <a:noFill/>
        </p:spPr>
        <p:txBody>
          <a:bodyPr wrap="square" rtlCol="0">
            <a:spAutoFit/>
          </a:bodyPr>
          <a:lstStyle/>
          <a:p>
            <a:r>
              <a:rPr lang="fr-FR" dirty="0" smtClean="0">
                <a:latin typeface="Algerian" panose="04020705040A02060702" pitchFamily="82" charset="0"/>
              </a:rPr>
              <a:t>Voici un phoque</a:t>
            </a:r>
          </a:p>
          <a:p>
            <a:r>
              <a:rPr lang="fr-FR" dirty="0" smtClean="0">
                <a:latin typeface="Algerian" panose="04020705040A02060702" pitchFamily="82" charset="0"/>
              </a:rPr>
              <a:t>Voici un </a:t>
            </a:r>
            <a:r>
              <a:rPr lang="fr-FR" dirty="0" smtClean="0">
                <a:latin typeface="Algerian" panose="04020705040A02060702" pitchFamily="82" charset="0"/>
              </a:rPr>
              <a:t>macareux, </a:t>
            </a:r>
            <a:r>
              <a:rPr lang="fr-FR" dirty="0" smtClean="0">
                <a:latin typeface="Algerian" panose="04020705040A02060702" pitchFamily="82" charset="0"/>
              </a:rPr>
              <a:t>c’est une sorte de pingouin</a:t>
            </a:r>
          </a:p>
          <a:p>
            <a:r>
              <a:rPr lang="fr-FR" dirty="0" smtClean="0">
                <a:latin typeface="Algerian" panose="04020705040A02060702" pitchFamily="82" charset="0"/>
              </a:rPr>
              <a:t>Voici des moutons qui sont très nombreux en Irlande</a:t>
            </a:r>
            <a:endParaRPr lang="fr-FR" dirty="0">
              <a:latin typeface="Algerian" panose="04020705040A02060702" pitchFamily="82" charset="0"/>
            </a:endParaRPr>
          </a:p>
        </p:txBody>
      </p:sp>
    </p:spTree>
    <p:extLst>
      <p:ext uri="{BB962C8B-B14F-4D97-AF65-F5344CB8AC3E}">
        <p14:creationId xmlns:p14="http://schemas.microsoft.com/office/powerpoint/2010/main" val="23245297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lvl="0">
              <a:buNone/>
            </a:pPr>
            <a:r>
              <a:rPr lang="fr-FR" smtClean="0">
                <a:effectLst>
                  <a:outerShdw dist="17962" dir="2700000">
                    <a:srgbClr val="000000"/>
                  </a:outerShdw>
                </a:effectLst>
                <a:latin typeface="Viner Hand ITC" pitchFamily="66"/>
              </a:rPr>
              <a:t>lexique</a:t>
            </a:r>
            <a:endParaRPr lang="fr-FR">
              <a:effectLst>
                <a:outerShdw dist="17962" dir="2700000">
                  <a:srgbClr val="000000"/>
                </a:outerShdw>
              </a:effectLst>
              <a:latin typeface="Viner Hand ITC" pitchFamily="66"/>
            </a:endParaRPr>
          </a:p>
        </p:txBody>
      </p:sp>
      <p:pic>
        <p:nvPicPr>
          <p:cNvPr id="3" name="Image 2"/>
          <p:cNvPicPr/>
          <p:nvPr/>
        </p:nvPicPr>
        <p:blipFill>
          <a:blip r:embed="rId2"/>
          <a:stretch>
            <a:fillRect/>
          </a:stretch>
        </p:blipFill>
        <p:spPr>
          <a:xfrm>
            <a:off x="0" y="0"/>
            <a:ext cx="10080625" cy="7559675"/>
          </a:xfrm>
          <a:prstGeom prst="rect">
            <a:avLst/>
          </a:prstGeom>
        </p:spPr>
      </p:pic>
    </p:spTree>
    <p:extLst>
      <p:ext uri="{BB962C8B-B14F-4D97-AF65-F5344CB8AC3E}">
        <p14:creationId xmlns:p14="http://schemas.microsoft.com/office/powerpoint/2010/main" val="41381029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lvl="0">
              <a:buNone/>
            </a:pPr>
            <a:r>
              <a:rPr lang="fr-FR" smtClean="0"/>
              <a:t>FIN</a:t>
            </a:r>
            <a:endParaRPr lang="fr-F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844" y="1556729"/>
            <a:ext cx="8424936" cy="474338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ZoneTexte 4"/>
          <p:cNvSpPr txBox="1"/>
          <p:nvPr/>
        </p:nvSpPr>
        <p:spPr>
          <a:xfrm>
            <a:off x="719832" y="251445"/>
            <a:ext cx="8640960" cy="830997"/>
          </a:xfrm>
          <a:prstGeom prst="rect">
            <a:avLst/>
          </a:prstGeom>
          <a:noFill/>
        </p:spPr>
        <p:txBody>
          <a:bodyPr wrap="square" rtlCol="0">
            <a:spAutoFit/>
          </a:bodyPr>
          <a:lstStyle/>
          <a:p>
            <a:pPr algn="ctr"/>
            <a:r>
              <a:rPr lang="fr-FR" sz="4800" dirty="0" err="1" smtClean="0">
                <a:latin typeface="Spiral Initials" panose="00000400000000000000" pitchFamily="2" charset="0"/>
              </a:rPr>
              <a:t>Deireade</a:t>
            </a:r>
            <a:r>
              <a:rPr lang="fr-FR" sz="4800" dirty="0" smtClean="0">
                <a:latin typeface="Celticmd" panose="020B0600000000000000" pitchFamily="34" charset="0"/>
              </a:rPr>
              <a:t>/</a:t>
            </a:r>
            <a:r>
              <a:rPr lang="fr-FR" sz="4800" dirty="0" smtClean="0">
                <a:latin typeface="Spiral Initials" panose="00000400000000000000" pitchFamily="2" charset="0"/>
              </a:rPr>
              <a:t>FIN</a:t>
            </a:r>
            <a:endParaRPr lang="fr-FR" sz="4800" dirty="0">
              <a:latin typeface="Spiral Initials" panose="00000400000000000000" pitchFamily="2" charset="0"/>
            </a:endParaRPr>
          </a:p>
        </p:txBody>
      </p:sp>
      <p:sp>
        <p:nvSpPr>
          <p:cNvPr id="3" name="ZoneTexte 2"/>
          <p:cNvSpPr txBox="1"/>
          <p:nvPr/>
        </p:nvSpPr>
        <p:spPr>
          <a:xfrm>
            <a:off x="827844" y="6948189"/>
            <a:ext cx="8676964" cy="400110"/>
          </a:xfrm>
          <a:prstGeom prst="rect">
            <a:avLst/>
          </a:prstGeom>
          <a:noFill/>
        </p:spPr>
        <p:txBody>
          <a:bodyPr wrap="square" rtlCol="0">
            <a:spAutoFit/>
          </a:bodyPr>
          <a:lstStyle/>
          <a:p>
            <a:r>
              <a:rPr lang="fr-FR" dirty="0">
                <a:hlinkClick r:id="rId3"/>
              </a:rPr>
              <a:t>https://www.youtube.com/watch?v=iWHwth4Kd40</a:t>
            </a:r>
            <a:endParaRPr lang="fr-FR" dirty="0"/>
          </a:p>
        </p:txBody>
      </p:sp>
    </p:spTree>
    <p:extLst>
      <p:ext uri="{BB962C8B-B14F-4D97-AF65-F5344CB8AC3E}">
        <p14:creationId xmlns:p14="http://schemas.microsoft.com/office/powerpoint/2010/main" val="34530039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lvl="0">
              <a:buNone/>
            </a:pPr>
            <a:r>
              <a:rPr lang="fr-FR" sz="6600" smtClean="0"/>
              <a:t>Les symboles</a:t>
            </a:r>
            <a:endParaRPr lang="fr-FR" sz="6600"/>
          </a:p>
        </p:txBody>
      </p:sp>
      <p:pic>
        <p:nvPicPr>
          <p:cNvPr id="3" name="Image 2"/>
          <p:cNvPicPr/>
          <p:nvPr/>
        </p:nvPicPr>
        <p:blipFill rotWithShape="1">
          <a:blip r:embed="rId2"/>
          <a:srcRect l="1074" t="33741"/>
          <a:stretch/>
        </p:blipFill>
        <p:spPr>
          <a:xfrm>
            <a:off x="0" y="2627709"/>
            <a:ext cx="9648825" cy="4464496"/>
          </a:xfrm>
          <a:prstGeom prst="rect">
            <a:avLst/>
          </a:prstGeom>
        </p:spPr>
      </p:pic>
      <p:sp>
        <p:nvSpPr>
          <p:cNvPr id="4" name="ZoneTexte 3"/>
          <p:cNvSpPr txBox="1"/>
          <p:nvPr/>
        </p:nvSpPr>
        <p:spPr>
          <a:xfrm>
            <a:off x="431800" y="611485"/>
            <a:ext cx="8856984" cy="707886"/>
          </a:xfrm>
          <a:prstGeom prst="rect">
            <a:avLst/>
          </a:prstGeom>
          <a:noFill/>
        </p:spPr>
        <p:txBody>
          <a:bodyPr wrap="square" rtlCol="0">
            <a:spAutoFit/>
          </a:bodyPr>
          <a:lstStyle/>
          <a:p>
            <a:r>
              <a:rPr lang="fr-FR" sz="4000" dirty="0" smtClean="0">
                <a:latin typeface="Celticmd" panose="020B0600000000000000" pitchFamily="34" charset="0"/>
              </a:rPr>
              <a:t>Les symboles de l’Irlande</a:t>
            </a:r>
            <a:endParaRPr lang="fr-FR" sz="4000" dirty="0">
              <a:latin typeface="Celticmd" panose="020B0600000000000000" pitchFamily="34" charset="0"/>
            </a:endParaRPr>
          </a:p>
        </p:txBody>
      </p:sp>
      <p:sp>
        <p:nvSpPr>
          <p:cNvPr id="5" name="ZoneTexte 4"/>
          <p:cNvSpPr txBox="1"/>
          <p:nvPr/>
        </p:nvSpPr>
        <p:spPr>
          <a:xfrm>
            <a:off x="431800" y="2365898"/>
            <a:ext cx="3168352" cy="769441"/>
          </a:xfrm>
          <a:prstGeom prst="rect">
            <a:avLst/>
          </a:prstGeom>
          <a:noFill/>
        </p:spPr>
        <p:txBody>
          <a:bodyPr wrap="square" rtlCol="0">
            <a:spAutoFit/>
          </a:bodyPr>
          <a:lstStyle/>
          <a:p>
            <a:r>
              <a:rPr lang="fr-FR" sz="4400" dirty="0" smtClean="0">
                <a:latin typeface="Carolingia" pitchFamily="2" charset="0"/>
              </a:rPr>
              <a:t>Le trèfle</a:t>
            </a:r>
            <a:endParaRPr lang="fr-FR" sz="4400" dirty="0">
              <a:latin typeface="Carolingia" pitchFamily="2" charset="0"/>
            </a:endParaRPr>
          </a:p>
        </p:txBody>
      </p:sp>
      <p:sp>
        <p:nvSpPr>
          <p:cNvPr id="6" name="ZoneTexte 5"/>
          <p:cNvSpPr txBox="1"/>
          <p:nvPr/>
        </p:nvSpPr>
        <p:spPr>
          <a:xfrm>
            <a:off x="5328344" y="5724053"/>
            <a:ext cx="4176464" cy="769441"/>
          </a:xfrm>
          <a:prstGeom prst="rect">
            <a:avLst/>
          </a:prstGeom>
          <a:noFill/>
        </p:spPr>
        <p:txBody>
          <a:bodyPr wrap="square" rtlCol="0">
            <a:spAutoFit/>
          </a:bodyPr>
          <a:lstStyle/>
          <a:p>
            <a:r>
              <a:rPr lang="fr-FR" sz="4400" dirty="0" smtClean="0">
                <a:latin typeface="Carolingia" pitchFamily="2" charset="0"/>
              </a:rPr>
              <a:t>La Harpe</a:t>
            </a:r>
            <a:endParaRPr lang="fr-FR" sz="4400" dirty="0">
              <a:latin typeface="Carolingia" pitchFamily="2" charset="0"/>
            </a:endParaRPr>
          </a:p>
        </p:txBody>
      </p:sp>
    </p:spTree>
    <p:extLst>
      <p:ext uri="{BB962C8B-B14F-4D97-AF65-F5344CB8AC3E}">
        <p14:creationId xmlns:p14="http://schemas.microsoft.com/office/powerpoint/2010/main" val="29730470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lvl="0">
              <a:buNone/>
            </a:pPr>
            <a:r>
              <a:rPr lang="fr-FR" smtClean="0"/>
              <a:t>L'hymne national</a:t>
            </a:r>
            <a:endParaRPr lang="fr-FR"/>
          </a:p>
        </p:txBody>
      </p:sp>
      <p:sp>
        <p:nvSpPr>
          <p:cNvPr id="4" name="ZoneTexte 3"/>
          <p:cNvSpPr txBox="1"/>
          <p:nvPr/>
        </p:nvSpPr>
        <p:spPr>
          <a:xfrm>
            <a:off x="1079872" y="827509"/>
            <a:ext cx="8208912" cy="1446550"/>
          </a:xfrm>
          <a:prstGeom prst="rect">
            <a:avLst/>
          </a:prstGeom>
          <a:noFill/>
        </p:spPr>
        <p:txBody>
          <a:bodyPr wrap="square" rtlCol="0">
            <a:spAutoFit/>
          </a:bodyPr>
          <a:lstStyle/>
          <a:p>
            <a:pPr algn="ctr"/>
            <a:r>
              <a:rPr lang="fr-FR" sz="4400" dirty="0" smtClean="0">
                <a:latin typeface="Celticmd" panose="020B0600000000000000" pitchFamily="34" charset="0"/>
              </a:rPr>
              <a:t>L’Hymne National</a:t>
            </a:r>
          </a:p>
          <a:p>
            <a:pPr algn="ctr"/>
            <a:r>
              <a:rPr lang="ga-IE" sz="4400" dirty="0">
                <a:latin typeface="Carolingia" pitchFamily="2" charset="0"/>
              </a:rPr>
              <a:t>Amhrán na bhFiann (ga)</a:t>
            </a:r>
            <a:endParaRPr lang="fr-FR" sz="4400" dirty="0">
              <a:latin typeface="Carolingia" pitchFamily="2" charset="0"/>
            </a:endParaRPr>
          </a:p>
        </p:txBody>
      </p:sp>
      <p:pic>
        <p:nvPicPr>
          <p:cNvPr id="6" name="Imag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136" y="2645528"/>
            <a:ext cx="3657600" cy="2432304"/>
          </a:xfrm>
          <a:prstGeom prst="rect">
            <a:avLst/>
          </a:prstGeom>
        </p:spPr>
      </p:pic>
      <p:sp>
        <p:nvSpPr>
          <p:cNvPr id="5" name="Rectangle 4"/>
          <p:cNvSpPr/>
          <p:nvPr/>
        </p:nvSpPr>
        <p:spPr>
          <a:xfrm>
            <a:off x="3520445" y="6372125"/>
            <a:ext cx="3528982" cy="400110"/>
          </a:xfrm>
          <a:prstGeom prst="rect">
            <a:avLst/>
          </a:prstGeom>
        </p:spPr>
        <p:txBody>
          <a:bodyPr wrap="square">
            <a:spAutoFit/>
          </a:bodyPr>
          <a:lstStyle/>
          <a:p>
            <a:r>
              <a:rPr lang="fr-FR" dirty="0"/>
              <a:t>https://youtu.be/a0Zop1X-eXo</a:t>
            </a:r>
          </a:p>
        </p:txBody>
      </p:sp>
    </p:spTree>
    <p:extLst>
      <p:ext uri="{BB962C8B-B14F-4D97-AF65-F5344CB8AC3E}">
        <p14:creationId xmlns:p14="http://schemas.microsoft.com/office/powerpoint/2010/main" val="40530744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lvl="0">
              <a:buNone/>
            </a:pPr>
            <a:r>
              <a:rPr lang="fr-FR" smtClean="0"/>
              <a:t>Où se situe l' Irlande ?</a:t>
            </a:r>
            <a:endParaRPr lang="fr-FR"/>
          </a:p>
        </p:txBody>
      </p:sp>
      <p:pic>
        <p:nvPicPr>
          <p:cNvPr id="3" name="Image 2"/>
          <p:cNvPicPr/>
          <p:nvPr/>
        </p:nvPicPr>
        <p:blipFill rotWithShape="1">
          <a:blip r:embed="rId2"/>
          <a:srcRect t="19895"/>
          <a:stretch/>
        </p:blipFill>
        <p:spPr>
          <a:xfrm>
            <a:off x="0" y="1503947"/>
            <a:ext cx="10080625" cy="6055728"/>
          </a:xfrm>
          <a:prstGeom prst="rect">
            <a:avLst/>
          </a:prstGeom>
        </p:spPr>
      </p:pic>
      <p:sp>
        <p:nvSpPr>
          <p:cNvPr id="4" name="ZoneTexte 3"/>
          <p:cNvSpPr txBox="1"/>
          <p:nvPr/>
        </p:nvSpPr>
        <p:spPr>
          <a:xfrm>
            <a:off x="503808" y="395461"/>
            <a:ext cx="9001000" cy="769441"/>
          </a:xfrm>
          <a:prstGeom prst="rect">
            <a:avLst/>
          </a:prstGeom>
          <a:noFill/>
        </p:spPr>
        <p:txBody>
          <a:bodyPr wrap="square" rtlCol="0">
            <a:spAutoFit/>
          </a:bodyPr>
          <a:lstStyle/>
          <a:p>
            <a:r>
              <a:rPr lang="fr-FR" sz="4400" dirty="0" smtClean="0">
                <a:latin typeface="Celticmd" panose="020B0600000000000000" pitchFamily="34" charset="0"/>
              </a:rPr>
              <a:t>O</a:t>
            </a:r>
            <a:r>
              <a:rPr lang="fr-FR" sz="4400" b="1" dirty="0" smtClean="0">
                <a:latin typeface="Celticmd" panose="020B0600000000000000" pitchFamily="34" charset="0"/>
              </a:rPr>
              <a:t>ù</a:t>
            </a:r>
            <a:r>
              <a:rPr lang="fr-FR" sz="4400" dirty="0" smtClean="0">
                <a:latin typeface="Celticmd" panose="020B0600000000000000" pitchFamily="34" charset="0"/>
              </a:rPr>
              <a:t> se situe l’Irlande?</a:t>
            </a:r>
            <a:endParaRPr lang="fr-FR" sz="4400" dirty="0">
              <a:latin typeface="Celticmd" panose="020B0600000000000000" pitchFamily="34" charset="0"/>
            </a:endParaRPr>
          </a:p>
        </p:txBody>
      </p:sp>
    </p:spTree>
    <p:extLst>
      <p:ext uri="{BB962C8B-B14F-4D97-AF65-F5344CB8AC3E}">
        <p14:creationId xmlns:p14="http://schemas.microsoft.com/office/powerpoint/2010/main" val="22203085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lvl="0">
              <a:buNone/>
            </a:pPr>
            <a:r>
              <a:rPr lang="fr-FR" smtClean="0"/>
              <a:t>relief</a:t>
            </a:r>
            <a:endParaRPr lang="fr-FR"/>
          </a:p>
        </p:txBody>
      </p:sp>
      <p:pic>
        <p:nvPicPr>
          <p:cNvPr id="3" name="Image 2"/>
          <p:cNvPicPr/>
          <p:nvPr/>
        </p:nvPicPr>
        <p:blipFill rotWithShape="1">
          <a:blip r:embed="rId2"/>
          <a:srcRect t="18797"/>
          <a:stretch/>
        </p:blipFill>
        <p:spPr>
          <a:xfrm>
            <a:off x="0" y="1421027"/>
            <a:ext cx="10080625" cy="6138648"/>
          </a:xfrm>
          <a:prstGeom prst="rect">
            <a:avLst/>
          </a:prstGeom>
        </p:spPr>
      </p:pic>
      <p:sp>
        <p:nvSpPr>
          <p:cNvPr id="4" name="ZoneTexte 3"/>
          <p:cNvSpPr txBox="1"/>
          <p:nvPr/>
        </p:nvSpPr>
        <p:spPr>
          <a:xfrm>
            <a:off x="2015976" y="371374"/>
            <a:ext cx="6048672" cy="830997"/>
          </a:xfrm>
          <a:prstGeom prst="rect">
            <a:avLst/>
          </a:prstGeom>
          <a:noFill/>
        </p:spPr>
        <p:txBody>
          <a:bodyPr wrap="square" rtlCol="0">
            <a:spAutoFit/>
          </a:bodyPr>
          <a:lstStyle/>
          <a:p>
            <a:pPr algn="ctr"/>
            <a:r>
              <a:rPr lang="fr-FR" sz="4800" dirty="0" smtClean="0">
                <a:latin typeface="Celticmd" panose="020B0600000000000000" pitchFamily="34" charset="0"/>
              </a:rPr>
              <a:t>Relief</a:t>
            </a:r>
            <a:endParaRPr lang="fr-FR" sz="4800" dirty="0">
              <a:latin typeface="Celticmd" panose="020B0600000000000000" pitchFamily="34" charset="0"/>
            </a:endParaRPr>
          </a:p>
        </p:txBody>
      </p:sp>
    </p:spTree>
    <p:extLst>
      <p:ext uri="{BB962C8B-B14F-4D97-AF65-F5344CB8AC3E}">
        <p14:creationId xmlns:p14="http://schemas.microsoft.com/office/powerpoint/2010/main" val="20521405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lvl="0">
              <a:buNone/>
            </a:pPr>
            <a:r>
              <a:rPr lang="fr-FR" smtClean="0"/>
              <a:t>Superficie,  population , capitale</a:t>
            </a:r>
            <a:endParaRPr lang="fr-FR"/>
          </a:p>
        </p:txBody>
      </p:sp>
      <p:pic>
        <p:nvPicPr>
          <p:cNvPr id="3" name="Image 2"/>
          <p:cNvPicPr/>
          <p:nvPr/>
        </p:nvPicPr>
        <p:blipFill rotWithShape="1">
          <a:blip r:embed="rId2"/>
          <a:srcRect t="19257"/>
          <a:stretch/>
        </p:blipFill>
        <p:spPr>
          <a:xfrm>
            <a:off x="215776" y="1835621"/>
            <a:ext cx="9648824" cy="5580038"/>
          </a:xfrm>
          <a:prstGeom prst="rect">
            <a:avLst/>
          </a:prstGeom>
        </p:spPr>
      </p:pic>
      <p:sp>
        <p:nvSpPr>
          <p:cNvPr id="4" name="ZoneTexte 3"/>
          <p:cNvSpPr txBox="1"/>
          <p:nvPr/>
        </p:nvSpPr>
        <p:spPr>
          <a:xfrm>
            <a:off x="337894" y="265961"/>
            <a:ext cx="8640960" cy="1569660"/>
          </a:xfrm>
          <a:prstGeom prst="rect">
            <a:avLst/>
          </a:prstGeom>
          <a:noFill/>
        </p:spPr>
        <p:txBody>
          <a:bodyPr wrap="square" rtlCol="0">
            <a:spAutoFit/>
          </a:bodyPr>
          <a:lstStyle/>
          <a:p>
            <a:pPr algn="ctr"/>
            <a:r>
              <a:rPr lang="fr-FR" sz="4800" dirty="0" smtClean="0">
                <a:latin typeface="Celticmd" panose="020B0600000000000000" pitchFamily="34" charset="0"/>
              </a:rPr>
              <a:t>Superficie, Population, Capitale</a:t>
            </a:r>
            <a:endParaRPr lang="fr-FR" sz="4800" dirty="0">
              <a:latin typeface="Celticmd" panose="020B0600000000000000" pitchFamily="34" charset="0"/>
            </a:endParaRPr>
          </a:p>
        </p:txBody>
      </p:sp>
    </p:spTree>
    <p:extLst>
      <p:ext uri="{BB962C8B-B14F-4D97-AF65-F5344CB8AC3E}">
        <p14:creationId xmlns:p14="http://schemas.microsoft.com/office/powerpoint/2010/main" val="37985613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normAutofit fontScale="90000"/>
          </a:bodyPr>
          <a:lstStyle/>
          <a:p>
            <a:pPr lvl="0">
              <a:buNone/>
            </a:pPr>
            <a:r>
              <a:rPr lang="fr-FR" smtClean="0"/>
              <a:t> langue , les habitants </a:t>
            </a:r>
            <a:br>
              <a:rPr lang="fr-FR" smtClean="0"/>
            </a:br>
            <a:r>
              <a:rPr lang="fr-FR" smtClean="0"/>
              <a:t>et costume traditionnel</a:t>
            </a:r>
            <a:endParaRPr lang="fr-FR"/>
          </a:p>
        </p:txBody>
      </p:sp>
      <p:sp>
        <p:nvSpPr>
          <p:cNvPr id="4" name="ZoneTexte 3"/>
          <p:cNvSpPr txBox="1"/>
          <p:nvPr/>
        </p:nvSpPr>
        <p:spPr>
          <a:xfrm>
            <a:off x="503808" y="539477"/>
            <a:ext cx="5976664" cy="707886"/>
          </a:xfrm>
          <a:prstGeom prst="rect">
            <a:avLst/>
          </a:prstGeom>
          <a:noFill/>
        </p:spPr>
        <p:txBody>
          <a:bodyPr wrap="square" rtlCol="0">
            <a:spAutoFit/>
          </a:bodyPr>
          <a:lstStyle/>
          <a:p>
            <a:r>
              <a:rPr lang="fr-FR" dirty="0" smtClean="0">
                <a:latin typeface="Celticmd" panose="020B0600000000000000" pitchFamily="34" charset="0"/>
              </a:rPr>
              <a:t>Langues, les habitants et costumes traditionnels</a:t>
            </a:r>
            <a:endParaRPr lang="fr-FR" dirty="0">
              <a:latin typeface="Celticmd" panose="020B0600000000000000" pitchFamily="34" charset="0"/>
            </a:endParaRPr>
          </a:p>
        </p:txBody>
      </p:sp>
      <p:sp>
        <p:nvSpPr>
          <p:cNvPr id="5" name="ZoneTexte 4"/>
          <p:cNvSpPr txBox="1"/>
          <p:nvPr/>
        </p:nvSpPr>
        <p:spPr>
          <a:xfrm>
            <a:off x="503808" y="1691605"/>
            <a:ext cx="8136904" cy="1938992"/>
          </a:xfrm>
          <a:prstGeom prst="rect">
            <a:avLst/>
          </a:prstGeom>
          <a:noFill/>
        </p:spPr>
        <p:txBody>
          <a:bodyPr wrap="square" rtlCol="0">
            <a:spAutoFit/>
          </a:bodyPr>
          <a:lstStyle/>
          <a:p>
            <a:pPr algn="ctr"/>
            <a:r>
              <a:rPr lang="fr-FR" dirty="0" smtClean="0"/>
              <a:t>Les langues de l’Irlande sont le </a:t>
            </a:r>
            <a:r>
              <a:rPr lang="fr-FR" b="1" u="sng" dirty="0" smtClean="0"/>
              <a:t>gaélique irlandais </a:t>
            </a:r>
            <a:r>
              <a:rPr lang="fr-FR" dirty="0" smtClean="0"/>
              <a:t>(une langue celte comme le breton) et l’anglais. Les habitants de l’Irlande sont les irlandais et irlandaises. En Irlande, tout le monde connait la casquette irlandaise ainsi que son merveilleux pull en laine d’</a:t>
            </a:r>
            <a:r>
              <a:rPr lang="fr-FR" dirty="0" err="1" smtClean="0"/>
              <a:t>Aran</a:t>
            </a:r>
            <a:r>
              <a:rPr lang="fr-FR" dirty="0" smtClean="0"/>
              <a:t>, un vêtement aussi chaud que confortable ! En Irlande, on porte également le kilt : son tartan à forte dominance de vert représente les Irlandais dans le monde entier !</a:t>
            </a:r>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76" y="4741661"/>
            <a:ext cx="2995533" cy="1872208"/>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488" y="3762817"/>
            <a:ext cx="2229544" cy="3346408"/>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0432" y="4741661"/>
            <a:ext cx="3658869" cy="2286793"/>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8170" y="251445"/>
            <a:ext cx="1248138" cy="1872208"/>
          </a:xfrm>
          <a:prstGeom prst="rect">
            <a:avLst/>
          </a:prstGeom>
        </p:spPr>
      </p:pic>
    </p:spTree>
    <p:extLst>
      <p:ext uri="{BB962C8B-B14F-4D97-AF65-F5344CB8AC3E}">
        <p14:creationId xmlns:p14="http://schemas.microsoft.com/office/powerpoint/2010/main" val="11020336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fr-FR"/>
          </a:p>
        </p:txBody>
      </p:sp>
      <p:pic>
        <p:nvPicPr>
          <p:cNvPr id="3" name="Image 2"/>
          <p:cNvPicPr/>
          <p:nvPr/>
        </p:nvPicPr>
        <p:blipFill rotWithShape="1">
          <a:blip r:embed="rId2"/>
          <a:srcRect t="27693"/>
          <a:stretch/>
        </p:blipFill>
        <p:spPr>
          <a:xfrm>
            <a:off x="575817" y="2411685"/>
            <a:ext cx="8928991" cy="468052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ZoneTexte 3"/>
          <p:cNvSpPr txBox="1"/>
          <p:nvPr/>
        </p:nvSpPr>
        <p:spPr>
          <a:xfrm>
            <a:off x="575816" y="467469"/>
            <a:ext cx="8280920" cy="1261884"/>
          </a:xfrm>
          <a:prstGeom prst="rect">
            <a:avLst/>
          </a:prstGeom>
          <a:noFill/>
        </p:spPr>
        <p:txBody>
          <a:bodyPr wrap="square" rtlCol="0">
            <a:spAutoFit/>
          </a:bodyPr>
          <a:lstStyle/>
          <a:p>
            <a:pPr algn="ctr"/>
            <a:r>
              <a:rPr lang="fr-FR" sz="2800" dirty="0" smtClean="0">
                <a:latin typeface="Celticmd" panose="020B0600000000000000" pitchFamily="34" charset="0"/>
              </a:rPr>
              <a:t>Date d’entr</a:t>
            </a:r>
            <a:r>
              <a:rPr lang="fr-FR" sz="2800" b="1" dirty="0" smtClean="0">
                <a:latin typeface="Celticmd" panose="020B0600000000000000" pitchFamily="34" charset="0"/>
              </a:rPr>
              <a:t>é</a:t>
            </a:r>
            <a:r>
              <a:rPr lang="fr-FR" sz="2800" dirty="0" smtClean="0">
                <a:latin typeface="Celticmd" panose="020B0600000000000000" pitchFamily="34" charset="0"/>
              </a:rPr>
              <a:t>e de </a:t>
            </a:r>
            <a:r>
              <a:rPr lang="fr-FR" sz="4800" dirty="0" smtClean="0">
                <a:latin typeface="Celticmd" panose="020B0600000000000000" pitchFamily="34" charset="0"/>
              </a:rPr>
              <a:t>l’Irlande </a:t>
            </a:r>
            <a:r>
              <a:rPr lang="fr-FR" sz="2800" dirty="0" smtClean="0">
                <a:latin typeface="Celticmd" panose="020B0600000000000000" pitchFamily="34" charset="0"/>
              </a:rPr>
              <a:t>dans l’Union Europ</a:t>
            </a:r>
            <a:r>
              <a:rPr lang="fr-FR" sz="2800" b="1" dirty="0" smtClean="0">
                <a:latin typeface="Celticmd" panose="020B0600000000000000" pitchFamily="34" charset="0"/>
              </a:rPr>
              <a:t>é</a:t>
            </a:r>
            <a:r>
              <a:rPr lang="fr-FR" sz="2800" dirty="0" smtClean="0">
                <a:latin typeface="Celticmd" panose="020B0600000000000000" pitchFamily="34" charset="0"/>
              </a:rPr>
              <a:t>enne</a:t>
            </a:r>
            <a:endParaRPr lang="fr-FR" sz="2800" dirty="0">
              <a:latin typeface="Celticmd" panose="020B0600000000000000" pitchFamily="34" charset="0"/>
            </a:endParaRPr>
          </a:p>
        </p:txBody>
      </p:sp>
    </p:spTree>
    <p:extLst>
      <p:ext uri="{BB962C8B-B14F-4D97-AF65-F5344CB8AC3E}">
        <p14:creationId xmlns:p14="http://schemas.microsoft.com/office/powerpoint/2010/main" val="9435988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716</Words>
  <Application>Microsoft Office PowerPoint</Application>
  <PresentationFormat>Personnalisé</PresentationFormat>
  <Paragraphs>65</Paragraphs>
  <Slides>25</Slides>
  <Notes>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Voici L' IRLANDE</vt:lpstr>
      <vt:lpstr>Le drapeau d’Irlande</vt:lpstr>
      <vt:lpstr>Les symboles</vt:lpstr>
      <vt:lpstr>L'hymne national</vt:lpstr>
      <vt:lpstr>Où se situe l' Irlande ?</vt:lpstr>
      <vt:lpstr>relief</vt:lpstr>
      <vt:lpstr>Superficie,  population , capitale</vt:lpstr>
      <vt:lpstr> langue , les habitants  et costume traditionnel</vt:lpstr>
      <vt:lpstr>Présentation PowerPoint</vt:lpstr>
      <vt:lpstr>La monnaie</vt:lpstr>
      <vt:lpstr>Présentation PowerPoint</vt:lpstr>
      <vt:lpstr>Personnage important</vt:lpstr>
      <vt:lpstr>Personnage important  (suite)</vt:lpstr>
      <vt:lpstr>Personnage important  (suite)</vt:lpstr>
      <vt:lpstr>Personnage important   (suite)</vt:lpstr>
      <vt:lpstr>Personnage important (fin)</vt:lpstr>
      <vt:lpstr>Monument important</vt:lpstr>
      <vt:lpstr>Monument important</vt:lpstr>
      <vt:lpstr>Monument important</vt:lpstr>
      <vt:lpstr>Spécialité culinaire</vt:lpstr>
      <vt:lpstr>Spécialité culinaire  (suite)</vt:lpstr>
      <vt:lpstr>Spécialité culinaire </vt:lpstr>
      <vt:lpstr>ANIMAUX En IrlAnde</vt:lpstr>
      <vt:lpstr>lexique</vt:lpstr>
      <vt:lpstr>FIN</vt:lpstr>
    </vt:vector>
  </TitlesOfParts>
  <Company>Ecole Publique De Lassay-Les-Châteaux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Voici L' IRLANDE</dc:title>
  <dc:creator>Elève 07</dc:creator>
  <cp:lastModifiedBy>YannArBraz</cp:lastModifiedBy>
  <cp:revision>41</cp:revision>
  <cp:lastPrinted>2015-03-23T14:44:04Z</cp:lastPrinted>
  <dcterms:created xsi:type="dcterms:W3CDTF">2015-02-23T15:12:54Z</dcterms:created>
  <dcterms:modified xsi:type="dcterms:W3CDTF">2015-03-27T16:17:50Z</dcterms:modified>
</cp:coreProperties>
</file>