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0"/>
  </p:handoutMasterIdLst>
  <p:sldIdLst>
    <p:sldId id="256" r:id="rId2"/>
    <p:sldId id="257" r:id="rId3"/>
    <p:sldId id="258" r:id="rId4"/>
    <p:sldId id="260" r:id="rId5"/>
    <p:sldId id="259" r:id="rId6"/>
    <p:sldId id="261" r:id="rId7"/>
    <p:sldId id="273" r:id="rId8"/>
    <p:sldId id="274" r:id="rId9"/>
    <p:sldId id="262" r:id="rId10"/>
    <p:sldId id="268" r:id="rId11"/>
    <p:sldId id="270" r:id="rId12"/>
    <p:sldId id="266" r:id="rId13"/>
    <p:sldId id="275" r:id="rId14"/>
    <p:sldId id="271" r:id="rId15"/>
    <p:sldId id="265" r:id="rId16"/>
    <p:sldId id="272" r:id="rId17"/>
    <p:sldId id="263" r:id="rId18"/>
    <p:sldId id="264"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99" d="100"/>
          <a:sy n="99" d="100"/>
        </p:scale>
        <p:origin x="235" y="72"/>
      </p:cViewPr>
      <p:guideLst/>
    </p:cSldViewPr>
  </p:slideViewPr>
  <p:notesTextViewPr>
    <p:cViewPr>
      <p:scale>
        <a:sx n="3" d="2"/>
        <a:sy n="3" d="2"/>
      </p:scale>
      <p:origin x="0" y="0"/>
    </p:cViewPr>
  </p:notesText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292C5D3-B1A3-4FBC-933E-2A631A985F0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1463F7D-3DE3-4215-909D-B155D5BA667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E46D68A-E2DA-4959-A339-ADA0EC1C416A}" type="datetimeFigureOut">
              <a:rPr lang="fr-FR" smtClean="0"/>
              <a:t>22/06/2022</a:t>
            </a:fld>
            <a:endParaRPr lang="fr-FR"/>
          </a:p>
        </p:txBody>
      </p:sp>
      <p:sp>
        <p:nvSpPr>
          <p:cNvPr id="4" name="Espace réservé du pied de page 3">
            <a:extLst>
              <a:ext uri="{FF2B5EF4-FFF2-40B4-BE49-F238E27FC236}">
                <a16:creationId xmlns:a16="http://schemas.microsoft.com/office/drawing/2014/main" id="{3AF37A2A-6716-4EC2-BD2B-258E3905C21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05B9E6D-A44B-4B2C-9C8C-38F7015F6DF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6CFC306-35F3-4401-8271-140CDF403724}" type="slidenum">
              <a:rPr lang="fr-FR" smtClean="0"/>
              <a:t>‹N°›</a:t>
            </a:fld>
            <a:endParaRPr lang="fr-FR"/>
          </a:p>
        </p:txBody>
      </p:sp>
    </p:spTree>
    <p:extLst>
      <p:ext uri="{BB962C8B-B14F-4D97-AF65-F5344CB8AC3E}">
        <p14:creationId xmlns:p14="http://schemas.microsoft.com/office/powerpoint/2010/main" val="2287602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15:38:22.787"/>
    </inkml:context>
    <inkml:brush xml:id="br0">
      <inkml:brushProperty name="width" value="0.05" units="cm"/>
      <inkml:brushProperty name="height" value="0.05" units="cm"/>
      <inkml:brushProperty name="color" value="#EEB3A6"/>
      <inkml:brushProperty name="inkEffects" value="rosegold"/>
      <inkml:brushProperty name="anchorX" value="-2765.36108"/>
      <inkml:brushProperty name="anchorY" value="-1613.1239"/>
      <inkml:brushProperty name="scaleFactor" value="0.5"/>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B3EE4-FCFF-417A-A9CE-9E53B3432C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05E97A-4705-4495-8C80-0B4EC1A1F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A293C79-C2E4-4A47-A3CA-22049C4D7AA8}"/>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66A90247-46B8-4BC5-89E3-65B4B95DF3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E25CAE-8CE1-464F-8A6D-CC4C88B66212}"/>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07042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56E5C-F5F3-41E2-A035-7019B6A37CC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C7556F-0758-4A3F-B9B3-870B17B7B2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771F90-03B0-4266-AEB1-EB9AC6C50582}"/>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AEE3F79E-E7AD-4070-AAB2-61F036BFBB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D14EE9-A04F-4BE4-98D0-EB5BB2B848F4}"/>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50506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570FC90-0863-41F9-B9D3-FA51912B0E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346C44D-4F50-4B02-AA01-658A737FC4F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ACFDAC-5233-4724-BAB7-41346350A56D}"/>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D97FBD9C-0165-4C02-B828-5644763EEE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76B4C4-6329-418C-AEB8-D0D69A4C6AB4}"/>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26933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8852E-4A2C-47B6-A69D-7E78F376DF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EB8CE0-6625-4947-82C8-5BFFC0D41CB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9F1FCB-5677-4B0E-9CF1-6CD83DEC883D}"/>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CB428D7F-1695-4D82-9A9B-156640AC2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78800A-F2B3-4449-8596-DD71E5B2E9E2}"/>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6097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9F2D3-5B07-4B68-85C6-8ABCD617F7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96271D9-0224-4725-BB57-CA7807DCE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AD8B080-E247-4AE7-89EF-1AA9F5BC6D04}"/>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FF754020-F60C-49B5-8694-4E802E4968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A7249C-054B-4FD7-97E8-62D170B36E0D}"/>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48542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0711B-9A47-4B69-ADD9-BC86B81C77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A801E8-C6AE-44E0-B1F1-AF5F7823619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29CC70F-6AF8-4BDA-AF37-FC3AC1EB3E3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1F0753-F13B-4DF2-8A45-A6166BC382C8}"/>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6" name="Espace réservé du pied de page 5">
            <a:extLst>
              <a:ext uri="{FF2B5EF4-FFF2-40B4-BE49-F238E27FC236}">
                <a16:creationId xmlns:a16="http://schemas.microsoft.com/office/drawing/2014/main" id="{D2147AF6-41E5-42D0-B0C2-AB6B6B5D1C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325F44-1968-4DA2-9C4B-1B1431680D03}"/>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20000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DD556-C52F-4F49-9A0D-750E49F863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738FBAD-52D0-4B32-B399-A03C29A8D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E4361A-8F63-4204-BAA4-BCAF5DF3A5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4ACF8D4-B3D7-4C75-929A-F2C98187F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20B2FE-DA4F-4982-AAFA-390A4A5B14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F621A49-3722-4B4C-8BA3-AECDAE708A16}"/>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8" name="Espace réservé du pied de page 7">
            <a:extLst>
              <a:ext uri="{FF2B5EF4-FFF2-40B4-BE49-F238E27FC236}">
                <a16:creationId xmlns:a16="http://schemas.microsoft.com/office/drawing/2014/main" id="{7883D16B-8CA3-47AA-A916-FDC63350BC0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39FFF96-FB7A-4A54-BD85-3A4A67499071}"/>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81671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A758E-7D86-49FA-9F21-DB0EE1C374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33983B-576D-4075-9FAC-7B51D3CD9603}"/>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4" name="Espace réservé du pied de page 3">
            <a:extLst>
              <a:ext uri="{FF2B5EF4-FFF2-40B4-BE49-F238E27FC236}">
                <a16:creationId xmlns:a16="http://schemas.microsoft.com/office/drawing/2014/main" id="{FB246985-2CA2-4518-B03B-91CF7BD599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F9C3917-1656-4558-8B51-00A9CB3383A6}"/>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73526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C0C62E-1CEC-4778-9ADB-BA99345F8ADA}"/>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3" name="Espace réservé du pied de page 2">
            <a:extLst>
              <a:ext uri="{FF2B5EF4-FFF2-40B4-BE49-F238E27FC236}">
                <a16:creationId xmlns:a16="http://schemas.microsoft.com/office/drawing/2014/main" id="{C86DB9DD-0918-44D9-B368-835C2B9B877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01F21AB-8126-4822-91EA-586A8699E04E}"/>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344651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B8F24B-F223-4F74-841C-32C2CA2CD3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39364D-A43F-4AE8-A6F0-9D7F5FBF9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73B597-6508-4DE1-8D2C-3B008A4B2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A9FDD2-25A9-47E9-8345-E0D37511020F}"/>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6" name="Espace réservé du pied de page 5">
            <a:extLst>
              <a:ext uri="{FF2B5EF4-FFF2-40B4-BE49-F238E27FC236}">
                <a16:creationId xmlns:a16="http://schemas.microsoft.com/office/drawing/2014/main" id="{87EAC9A7-6B15-4CE6-A129-3E6C6DEB35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7406FF-B60E-440B-AFA7-732BDEA7CCA7}"/>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143243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7C0A8-7890-4F2A-9E2F-1CC47FF61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23199F6-B362-47DD-A6DE-A844595AD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42FDA72-ABCF-4CB3-8201-E8F78EB02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24D0A7-C8DF-489F-9D57-6CFF19A494FB}"/>
              </a:ext>
            </a:extLst>
          </p:cNvPr>
          <p:cNvSpPr>
            <a:spLocks noGrp="1"/>
          </p:cNvSpPr>
          <p:nvPr>
            <p:ph type="dt" sz="half" idx="10"/>
          </p:nvPr>
        </p:nvSpPr>
        <p:spPr/>
        <p:txBody>
          <a:bodyPr/>
          <a:lstStyle/>
          <a:p>
            <a:fld id="{1B948B87-1FF9-4601-B625-163CBEE27D48}" type="datetimeFigureOut">
              <a:rPr lang="fr-FR" smtClean="0"/>
              <a:t>22/06/2022</a:t>
            </a:fld>
            <a:endParaRPr lang="fr-FR"/>
          </a:p>
        </p:txBody>
      </p:sp>
      <p:sp>
        <p:nvSpPr>
          <p:cNvPr id="6" name="Espace réservé du pied de page 5">
            <a:extLst>
              <a:ext uri="{FF2B5EF4-FFF2-40B4-BE49-F238E27FC236}">
                <a16:creationId xmlns:a16="http://schemas.microsoft.com/office/drawing/2014/main" id="{5FA1AAEE-7418-4278-9C76-BE7F4BDB13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5E3E33-E1B5-4EE6-B104-0072C60FC615}"/>
              </a:ext>
            </a:extLst>
          </p:cNvPr>
          <p:cNvSpPr>
            <a:spLocks noGrp="1"/>
          </p:cNvSpPr>
          <p:nvPr>
            <p:ph type="sldNum" sz="quarter" idx="12"/>
          </p:nvPr>
        </p:nvSpPr>
        <p:spPr/>
        <p:txBody>
          <a:bodyPr/>
          <a:lstStyle/>
          <a:p>
            <a:fld id="{B9A4120E-EA12-4799-9E97-B1570D139A5B}" type="slidenum">
              <a:rPr lang="fr-FR" smtClean="0"/>
              <a:t>‹N°›</a:t>
            </a:fld>
            <a:endParaRPr lang="fr-FR"/>
          </a:p>
        </p:txBody>
      </p:sp>
    </p:spTree>
    <p:extLst>
      <p:ext uri="{BB962C8B-B14F-4D97-AF65-F5344CB8AC3E}">
        <p14:creationId xmlns:p14="http://schemas.microsoft.com/office/powerpoint/2010/main" val="250103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08F5205-88AA-483F-9252-207C97B9E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5DBA28-870B-4758-AF5C-FE5AFE190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6B654-BFA8-46A5-AAE6-CAA5DABA2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48B87-1FF9-4601-B625-163CBEE27D48}" type="datetimeFigureOut">
              <a:rPr lang="fr-FR" smtClean="0"/>
              <a:t>22/06/2022</a:t>
            </a:fld>
            <a:endParaRPr lang="fr-FR"/>
          </a:p>
        </p:txBody>
      </p:sp>
      <p:sp>
        <p:nvSpPr>
          <p:cNvPr id="5" name="Espace réservé du pied de page 4">
            <a:extLst>
              <a:ext uri="{FF2B5EF4-FFF2-40B4-BE49-F238E27FC236}">
                <a16:creationId xmlns:a16="http://schemas.microsoft.com/office/drawing/2014/main" id="{D359565B-D3C4-4529-858D-AE6AF835C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F761DB-5C9F-43AF-8B5E-EF5659816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4120E-EA12-4799-9E97-B1570D139A5B}" type="slidenum">
              <a:rPr lang="fr-FR" smtClean="0"/>
              <a:t>‹N°›</a:t>
            </a:fld>
            <a:endParaRPr lang="fr-FR"/>
          </a:p>
        </p:txBody>
      </p:sp>
    </p:spTree>
    <p:extLst>
      <p:ext uri="{BB962C8B-B14F-4D97-AF65-F5344CB8AC3E}">
        <p14:creationId xmlns:p14="http://schemas.microsoft.com/office/powerpoint/2010/main" val="10303983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rategywiki.org/wiki/File:Flag_of_Japan.sv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viEoaxzhAG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281BA1DB-DEE3-4E9A-BAAF-C3F1554412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77204"/>
            <a:ext cx="12192000" cy="7435204"/>
          </a:xfrm>
          <a:prstGeom prst="rect">
            <a:avLst/>
          </a:prstGeom>
        </p:spPr>
      </p:pic>
      <p:sp>
        <p:nvSpPr>
          <p:cNvPr id="21" name="ZoneTexte 20">
            <a:extLst>
              <a:ext uri="{FF2B5EF4-FFF2-40B4-BE49-F238E27FC236}">
                <a16:creationId xmlns:a16="http://schemas.microsoft.com/office/drawing/2014/main" id="{94095398-6984-41AF-B632-065AB7ABDA5D}"/>
              </a:ext>
            </a:extLst>
          </p:cNvPr>
          <p:cNvSpPr txBox="1"/>
          <p:nvPr/>
        </p:nvSpPr>
        <p:spPr>
          <a:xfrm flipH="1" flipV="1">
            <a:off x="-3398982" y="6234545"/>
            <a:ext cx="1062182" cy="646331"/>
          </a:xfrm>
          <a:prstGeom prst="rect">
            <a:avLst/>
          </a:prstGeom>
          <a:noFill/>
        </p:spPr>
        <p:txBody>
          <a:bodyPr wrap="square" rtlCol="0">
            <a:spAutoFit/>
          </a:bodyPr>
          <a:lstStyle/>
          <a:p>
            <a:r>
              <a:rPr lang="fr-FR" sz="900" dirty="0">
                <a:hlinkClick r:id="rId3" tooltip="https://strategywiki.org/wiki/File:Flag_of_Japan.svg"/>
              </a:rPr>
              <a:t>Cette photo</a:t>
            </a:r>
            <a:r>
              <a:rPr lang="fr-FR" sz="900" dirty="0"/>
              <a:t> par Auteur inconnu est soumise à la licence </a:t>
            </a:r>
            <a:r>
              <a:rPr lang="fr-FR" sz="900" dirty="0">
                <a:hlinkClick r:id="rId4" tooltip="https://creativecommons.org/licenses/by-sa/3.0/"/>
              </a:rPr>
              <a:t>CC BY-SA</a:t>
            </a:r>
            <a:endParaRPr lang="fr-FR" sz="900" dirty="0"/>
          </a:p>
        </p:txBody>
      </p:sp>
      <p:sp>
        <p:nvSpPr>
          <p:cNvPr id="5" name="ZoneTexte 4">
            <a:extLst>
              <a:ext uri="{FF2B5EF4-FFF2-40B4-BE49-F238E27FC236}">
                <a16:creationId xmlns:a16="http://schemas.microsoft.com/office/drawing/2014/main" id="{905CE36C-5211-41AB-A152-C1971A178546}"/>
              </a:ext>
            </a:extLst>
          </p:cNvPr>
          <p:cNvSpPr txBox="1"/>
          <p:nvPr/>
        </p:nvSpPr>
        <p:spPr>
          <a:xfrm>
            <a:off x="4172807" y="2373366"/>
            <a:ext cx="3846386" cy="1200329"/>
          </a:xfrm>
          <a:prstGeom prst="rect">
            <a:avLst/>
          </a:prstGeom>
          <a:noFill/>
        </p:spPr>
        <p:txBody>
          <a:bodyPr wrap="square" rtlCol="0">
            <a:spAutoFit/>
          </a:bodyPr>
          <a:lstStyle/>
          <a:p>
            <a:r>
              <a:rPr lang="fr-FR" sz="7200" dirty="0">
                <a:solidFill>
                  <a:schemeClr val="bg1"/>
                </a:solidFill>
                <a:latin typeface="Baguet Script" panose="00000500000000000000" pitchFamily="2" charset="0"/>
              </a:rPr>
              <a:t>Le Japon</a:t>
            </a:r>
          </a:p>
        </p:txBody>
      </p:sp>
      <p:sp>
        <p:nvSpPr>
          <p:cNvPr id="16" name="ZoneTexte 15">
            <a:extLst>
              <a:ext uri="{FF2B5EF4-FFF2-40B4-BE49-F238E27FC236}">
                <a16:creationId xmlns:a16="http://schemas.microsoft.com/office/drawing/2014/main" id="{615EE22B-7619-43A0-9E2B-4A2C01C0C6E6}"/>
              </a:ext>
            </a:extLst>
          </p:cNvPr>
          <p:cNvSpPr txBox="1"/>
          <p:nvPr/>
        </p:nvSpPr>
        <p:spPr>
          <a:xfrm>
            <a:off x="-5939699" y="6591629"/>
            <a:ext cx="6880194" cy="646331"/>
          </a:xfrm>
          <a:prstGeom prst="rect">
            <a:avLst/>
          </a:prstGeom>
          <a:noFill/>
        </p:spPr>
        <p:txBody>
          <a:bodyPr wrap="square" rtlCol="0">
            <a:spAutoFit/>
          </a:bodyPr>
          <a:lstStyle/>
          <a:p>
            <a:r>
              <a:rPr lang="fr-FR" sz="3600" dirty="0" err="1">
                <a:latin typeface="Vladimir Script" panose="03050402040407070305" pitchFamily="66" charset="0"/>
              </a:rPr>
              <a:t>PChloéar</a:t>
            </a:r>
            <a:endParaRPr lang="fr-FR" sz="3600" dirty="0">
              <a:latin typeface="Vladimir Script" panose="03050402040407070305" pitchFamily="66" charset="0"/>
            </a:endParaRPr>
          </a:p>
        </p:txBody>
      </p:sp>
      <p:sp>
        <p:nvSpPr>
          <p:cNvPr id="6" name="ZoneTexte 5">
            <a:extLst>
              <a:ext uri="{FF2B5EF4-FFF2-40B4-BE49-F238E27FC236}">
                <a16:creationId xmlns:a16="http://schemas.microsoft.com/office/drawing/2014/main" id="{9E3DE1D0-D54C-4116-4937-EC759C6DBBE5}"/>
              </a:ext>
            </a:extLst>
          </p:cNvPr>
          <p:cNvSpPr txBox="1"/>
          <p:nvPr/>
        </p:nvSpPr>
        <p:spPr>
          <a:xfrm>
            <a:off x="940495" y="5526659"/>
            <a:ext cx="3061251" cy="707886"/>
          </a:xfrm>
          <a:prstGeom prst="rect">
            <a:avLst/>
          </a:prstGeom>
          <a:noFill/>
        </p:spPr>
        <p:txBody>
          <a:bodyPr wrap="square" rtlCol="0">
            <a:spAutoFit/>
          </a:bodyPr>
          <a:lstStyle/>
          <a:p>
            <a:r>
              <a:rPr lang="fr-FR" sz="2000" dirty="0">
                <a:highlight>
                  <a:srgbClr val="F7BDFF"/>
                </a:highlight>
              </a:rPr>
              <a:t>Chloé</a:t>
            </a:r>
          </a:p>
          <a:p>
            <a:r>
              <a:rPr lang="fr-FR" sz="2000" dirty="0">
                <a:highlight>
                  <a:srgbClr val="F7BDFF"/>
                </a:highlight>
              </a:rPr>
              <a:t> 23 juin 2022</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Encre 2">
                <a:extLst>
                  <a:ext uri="{FF2B5EF4-FFF2-40B4-BE49-F238E27FC236}">
                    <a16:creationId xmlns:a16="http://schemas.microsoft.com/office/drawing/2014/main" id="{CF9239DD-BF84-9376-B48C-88E6060DF4EC}"/>
                  </a:ext>
                </a:extLst>
              </p14:cNvPr>
              <p14:cNvContentPartPr/>
              <p14:nvPr/>
            </p14:nvContentPartPr>
            <p14:xfrm>
              <a:off x="2369207" y="6010779"/>
              <a:ext cx="360" cy="360"/>
            </p14:xfrm>
          </p:contentPart>
        </mc:Choice>
        <mc:Fallback xmlns="">
          <p:pic>
            <p:nvPicPr>
              <p:cNvPr id="3" name="Encre 2">
                <a:extLst>
                  <a:ext uri="{FF2B5EF4-FFF2-40B4-BE49-F238E27FC236}">
                    <a16:creationId xmlns:a16="http://schemas.microsoft.com/office/drawing/2014/main" id="{CF9239DD-BF84-9376-B48C-88E6060DF4EC}"/>
                  </a:ext>
                </a:extLst>
              </p:cNvPr>
              <p:cNvPicPr/>
              <p:nvPr/>
            </p:nvPicPr>
            <p:blipFill>
              <a:blip r:embed="rId6"/>
              <a:stretch>
                <a:fillRect/>
              </a:stretch>
            </p:blipFill>
            <p:spPr>
              <a:xfrm>
                <a:off x="2360207" y="6002139"/>
                <a:ext cx="18000" cy="18000"/>
              </a:xfrm>
              <a:prstGeom prst="rect">
                <a:avLst/>
              </a:prstGeom>
            </p:spPr>
          </p:pic>
        </mc:Fallback>
      </mc:AlternateContent>
    </p:spTree>
    <p:extLst>
      <p:ext uri="{BB962C8B-B14F-4D97-AF65-F5344CB8AC3E}">
        <p14:creationId xmlns:p14="http://schemas.microsoft.com/office/powerpoint/2010/main" val="388652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4B709-7215-4F51-A632-2AD25BD185B0}"/>
              </a:ext>
            </a:extLst>
          </p:cNvPr>
          <p:cNvSpPr>
            <a:spLocks noGrp="1"/>
          </p:cNvSpPr>
          <p:nvPr>
            <p:ph type="title"/>
          </p:nvPr>
        </p:nvSpPr>
        <p:spPr>
          <a:xfrm>
            <a:off x="1093736" y="32260"/>
            <a:ext cx="10515600" cy="1325563"/>
          </a:xfrm>
        </p:spPr>
        <p:txBody>
          <a:bodyPr>
            <a:normAutofit/>
          </a:bodyPr>
          <a:lstStyle/>
          <a:p>
            <a:r>
              <a:rPr lang="fr-FR" sz="6000" dirty="0">
                <a:latin typeface="Baguet Script" panose="00000500000000000000" pitchFamily="2" charset="0"/>
              </a:rPr>
              <a:t>La famille impériale</a:t>
            </a:r>
          </a:p>
        </p:txBody>
      </p:sp>
      <p:sp>
        <p:nvSpPr>
          <p:cNvPr id="3" name="Espace réservé du contenu 2">
            <a:extLst>
              <a:ext uri="{FF2B5EF4-FFF2-40B4-BE49-F238E27FC236}">
                <a16:creationId xmlns:a16="http://schemas.microsoft.com/office/drawing/2014/main" id="{51278274-BC88-44E7-BB18-E4B2B63E5826}"/>
              </a:ext>
            </a:extLst>
          </p:cNvPr>
          <p:cNvSpPr>
            <a:spLocks noGrp="1"/>
          </p:cNvSpPr>
          <p:nvPr>
            <p:ph idx="1"/>
          </p:nvPr>
        </p:nvSpPr>
        <p:spPr>
          <a:xfrm>
            <a:off x="812670" y="1362709"/>
            <a:ext cx="4404506" cy="1890779"/>
          </a:xfrm>
        </p:spPr>
        <p:txBody>
          <a:bodyPr/>
          <a:lstStyle/>
          <a:p>
            <a:pPr marL="0" indent="0" algn="ctr">
              <a:buNone/>
            </a:pPr>
            <a:r>
              <a:rPr lang="fr-FR" sz="2000" dirty="0" err="1"/>
              <a:t>Naruhito</a:t>
            </a:r>
            <a:r>
              <a:rPr lang="fr-FR" sz="2000" dirty="0"/>
              <a:t> :</a:t>
            </a:r>
          </a:p>
          <a:p>
            <a:pPr algn="ctr"/>
            <a:r>
              <a:rPr lang="fr-FR" sz="2000" dirty="0"/>
              <a:t>Il est né le 23 février 1960 à Tokyo, il a donc 62 ans.</a:t>
            </a:r>
          </a:p>
          <a:p>
            <a:pPr algn="ctr"/>
            <a:r>
              <a:rPr lang="fr-FR" sz="2000" dirty="0"/>
              <a:t>Ses parents sont Akihito et Michiko </a:t>
            </a:r>
            <a:r>
              <a:rPr lang="fr-FR" sz="2000" dirty="0" err="1"/>
              <a:t>Shoda</a:t>
            </a:r>
            <a:r>
              <a:rPr lang="fr-FR" sz="2000" dirty="0"/>
              <a:t>. </a:t>
            </a:r>
          </a:p>
          <a:p>
            <a:pPr marL="0" indent="0">
              <a:buNone/>
            </a:pPr>
            <a:endParaRPr lang="fr-FR" dirty="0"/>
          </a:p>
        </p:txBody>
      </p:sp>
      <p:sp>
        <p:nvSpPr>
          <p:cNvPr id="5" name="ZoneTexte 4">
            <a:extLst>
              <a:ext uri="{FF2B5EF4-FFF2-40B4-BE49-F238E27FC236}">
                <a16:creationId xmlns:a16="http://schemas.microsoft.com/office/drawing/2014/main" id="{71C5C790-07D2-478D-9432-4D24D8376FEF}"/>
              </a:ext>
            </a:extLst>
          </p:cNvPr>
          <p:cNvSpPr txBox="1"/>
          <p:nvPr/>
        </p:nvSpPr>
        <p:spPr>
          <a:xfrm>
            <a:off x="785357" y="3780234"/>
            <a:ext cx="4404506" cy="3077766"/>
          </a:xfrm>
          <a:prstGeom prst="rect">
            <a:avLst/>
          </a:prstGeom>
          <a:noFill/>
        </p:spPr>
        <p:txBody>
          <a:bodyPr wrap="square" rtlCol="0">
            <a:spAutoFit/>
          </a:bodyPr>
          <a:lstStyle/>
          <a:p>
            <a:pPr algn="ctr"/>
            <a:r>
              <a:rPr lang="fr-FR" sz="2000" dirty="0" err="1"/>
              <a:t>Masako</a:t>
            </a:r>
            <a:r>
              <a:rPr lang="fr-FR" sz="2000" dirty="0"/>
              <a:t> :</a:t>
            </a:r>
          </a:p>
          <a:p>
            <a:pPr marL="457200" indent="-457200" algn="ctr">
              <a:buFont typeface="Arial" panose="020B0604020202020204" pitchFamily="34" charset="0"/>
              <a:buChar char="•"/>
            </a:pPr>
            <a:r>
              <a:rPr lang="fr-FR" sz="2000" dirty="0"/>
              <a:t>Elle est née le 9 décembre 1963, elle a 58 ans.</a:t>
            </a:r>
          </a:p>
          <a:p>
            <a:pPr marL="457200" indent="-457200" algn="ctr">
              <a:buFont typeface="Arial" panose="020B0604020202020204" pitchFamily="34" charset="0"/>
              <a:buChar char="•"/>
            </a:pPr>
            <a:r>
              <a:rPr lang="fr-FR" sz="2000" dirty="0"/>
              <a:t>Ses parents sont </a:t>
            </a:r>
            <a:r>
              <a:rPr lang="fr-FR" sz="2000" dirty="0" err="1"/>
              <a:t>Hisachi</a:t>
            </a:r>
            <a:r>
              <a:rPr lang="fr-FR" sz="2000" dirty="0"/>
              <a:t> et </a:t>
            </a:r>
            <a:r>
              <a:rPr lang="fr-FR" sz="2000" dirty="0" err="1"/>
              <a:t>Yumiko</a:t>
            </a:r>
            <a:r>
              <a:rPr lang="fr-FR" sz="2000" dirty="0"/>
              <a:t> </a:t>
            </a:r>
            <a:r>
              <a:rPr lang="fr-FR" sz="2000" dirty="0" err="1"/>
              <a:t>Owada</a:t>
            </a:r>
            <a:r>
              <a:rPr lang="fr-FR" sz="2000" dirty="0"/>
              <a:t>.</a:t>
            </a:r>
          </a:p>
          <a:p>
            <a:pPr marL="457200" indent="-457200" algn="ctr">
              <a:buFont typeface="Arial" panose="020B0604020202020204" pitchFamily="34" charset="0"/>
              <a:buChar char="•"/>
            </a:pPr>
            <a:r>
              <a:rPr lang="fr-FR" sz="2000" dirty="0"/>
              <a:t>Son nom de jeune fille est </a:t>
            </a:r>
            <a:r>
              <a:rPr lang="fr-FR" sz="2000" dirty="0" err="1"/>
              <a:t>Masako</a:t>
            </a:r>
            <a:r>
              <a:rPr lang="fr-FR" sz="2000" dirty="0"/>
              <a:t> </a:t>
            </a:r>
            <a:r>
              <a:rPr lang="fr-FR" sz="2000" dirty="0" err="1"/>
              <a:t>Owada</a:t>
            </a:r>
            <a:r>
              <a:rPr lang="fr-FR" sz="2800" dirty="0"/>
              <a:t>.</a:t>
            </a:r>
          </a:p>
          <a:p>
            <a:pPr algn="ctr"/>
            <a:endParaRPr lang="fr-FR" sz="2800" dirty="0"/>
          </a:p>
          <a:p>
            <a:endParaRPr lang="fr-FR" dirty="0"/>
          </a:p>
        </p:txBody>
      </p:sp>
      <p:sp>
        <p:nvSpPr>
          <p:cNvPr id="6" name="ZoneTexte 5">
            <a:extLst>
              <a:ext uri="{FF2B5EF4-FFF2-40B4-BE49-F238E27FC236}">
                <a16:creationId xmlns:a16="http://schemas.microsoft.com/office/drawing/2014/main" id="{081EA2A1-FEEC-4876-84BE-C4B1753C7642}"/>
              </a:ext>
            </a:extLst>
          </p:cNvPr>
          <p:cNvSpPr txBox="1"/>
          <p:nvPr/>
        </p:nvSpPr>
        <p:spPr>
          <a:xfrm>
            <a:off x="6615007" y="1621196"/>
            <a:ext cx="2670781" cy="1323439"/>
          </a:xfrm>
          <a:prstGeom prst="rect">
            <a:avLst/>
          </a:prstGeom>
          <a:noFill/>
        </p:spPr>
        <p:txBody>
          <a:bodyPr wrap="square" rtlCol="0">
            <a:spAutoFit/>
          </a:bodyPr>
          <a:lstStyle/>
          <a:p>
            <a:pPr algn="ctr"/>
            <a:r>
              <a:rPr lang="fr-FR" sz="2000" dirty="0"/>
              <a:t>Ils ont une fille nommée Aiko de Toshi, elle est née le 1</a:t>
            </a:r>
            <a:r>
              <a:rPr lang="fr-FR" sz="2000" baseline="30000" dirty="0"/>
              <a:t>er</a:t>
            </a:r>
            <a:r>
              <a:rPr lang="fr-FR" sz="2000" dirty="0"/>
              <a:t> décembre 2001.</a:t>
            </a:r>
          </a:p>
        </p:txBody>
      </p:sp>
      <p:pic>
        <p:nvPicPr>
          <p:cNvPr id="8" name="Image 7" descr="Une image contenant assis, personne, complet, gens&#10;&#10;Description générée automatiquement">
            <a:extLst>
              <a:ext uri="{FF2B5EF4-FFF2-40B4-BE49-F238E27FC236}">
                <a16:creationId xmlns:a16="http://schemas.microsoft.com/office/drawing/2014/main" id="{801DE309-17E9-4666-854E-889E427FF347}"/>
              </a:ext>
            </a:extLst>
          </p:cNvPr>
          <p:cNvPicPr>
            <a:picLocks noChangeAspect="1"/>
          </p:cNvPicPr>
          <p:nvPr/>
        </p:nvPicPr>
        <p:blipFill rotWithShape="1">
          <a:blip r:embed="rId2">
            <a:extLst>
              <a:ext uri="{28A0092B-C50C-407E-A947-70E740481C1C}">
                <a14:useLocalDpi xmlns:a14="http://schemas.microsoft.com/office/drawing/2010/main" val="0"/>
              </a:ext>
            </a:extLst>
          </a:blip>
          <a:srcRect l="6854" t="1053" r="3881" b="12488"/>
          <a:stretch/>
        </p:blipFill>
        <p:spPr>
          <a:xfrm>
            <a:off x="6790858" y="3683926"/>
            <a:ext cx="5416713" cy="3174074"/>
          </a:xfrm>
          <a:prstGeom prst="rect">
            <a:avLst/>
          </a:prstGeom>
        </p:spPr>
      </p:pic>
      <p:pic>
        <p:nvPicPr>
          <p:cNvPr id="13" name="Image 12" descr="Une image contenant personne, extérieur, posant&#10;&#10;Description générée automatiquement">
            <a:extLst>
              <a:ext uri="{FF2B5EF4-FFF2-40B4-BE49-F238E27FC236}">
                <a16:creationId xmlns:a16="http://schemas.microsoft.com/office/drawing/2014/main" id="{A0F45001-4F49-446A-A869-D11F907E8724}"/>
              </a:ext>
            </a:extLst>
          </p:cNvPr>
          <p:cNvPicPr>
            <a:picLocks noChangeAspect="1"/>
          </p:cNvPicPr>
          <p:nvPr/>
        </p:nvPicPr>
        <p:blipFill rotWithShape="1">
          <a:blip r:embed="rId3">
            <a:extLst>
              <a:ext uri="{28A0092B-C50C-407E-A947-70E740481C1C}">
                <a14:useLocalDpi xmlns:a14="http://schemas.microsoft.com/office/drawing/2010/main" val="0"/>
              </a:ext>
            </a:extLst>
          </a:blip>
          <a:srcRect l="21818" r="22389"/>
          <a:stretch/>
        </p:blipFill>
        <p:spPr>
          <a:xfrm>
            <a:off x="9222460" y="281045"/>
            <a:ext cx="2813492" cy="3147955"/>
          </a:xfrm>
          <a:prstGeom prst="rect">
            <a:avLst/>
          </a:prstGeom>
        </p:spPr>
      </p:pic>
    </p:spTree>
    <p:extLst>
      <p:ext uri="{BB962C8B-B14F-4D97-AF65-F5344CB8AC3E}">
        <p14:creationId xmlns:p14="http://schemas.microsoft.com/office/powerpoint/2010/main" val="479637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D61EF1-C414-4EE3-86B4-F06BEE0F9AF1}"/>
              </a:ext>
            </a:extLst>
          </p:cNvPr>
          <p:cNvSpPr>
            <a:spLocks noGrp="1"/>
          </p:cNvSpPr>
          <p:nvPr>
            <p:ph type="title"/>
          </p:nvPr>
        </p:nvSpPr>
        <p:spPr>
          <a:xfrm>
            <a:off x="2957106" y="206814"/>
            <a:ext cx="5344742" cy="1248953"/>
          </a:xfrm>
        </p:spPr>
        <p:txBody>
          <a:bodyPr anchor="b">
            <a:normAutofit fontScale="90000"/>
          </a:bodyPr>
          <a:lstStyle/>
          <a:p>
            <a:r>
              <a:rPr lang="fr-FR" sz="6000" dirty="0">
                <a:latin typeface="Baguet Script" panose="00000500000000000000" pitchFamily="2" charset="0"/>
              </a:rPr>
              <a:t>Le gouvernement</a:t>
            </a:r>
          </a:p>
        </p:txBody>
      </p:sp>
      <p:sp>
        <p:nvSpPr>
          <p:cNvPr id="3" name="Espace réservé du contenu 2">
            <a:extLst>
              <a:ext uri="{FF2B5EF4-FFF2-40B4-BE49-F238E27FC236}">
                <a16:creationId xmlns:a16="http://schemas.microsoft.com/office/drawing/2014/main" id="{86789F84-8F6C-4FED-B249-F42B25024DB1}"/>
              </a:ext>
            </a:extLst>
          </p:cNvPr>
          <p:cNvSpPr>
            <a:spLocks noGrp="1"/>
          </p:cNvSpPr>
          <p:nvPr>
            <p:ph idx="1"/>
          </p:nvPr>
        </p:nvSpPr>
        <p:spPr>
          <a:xfrm>
            <a:off x="6037065" y="4051748"/>
            <a:ext cx="5803467" cy="2632092"/>
          </a:xfrm>
        </p:spPr>
        <p:txBody>
          <a:bodyPr>
            <a:normAutofit/>
          </a:bodyPr>
          <a:lstStyle/>
          <a:p>
            <a:pPr algn="ctr"/>
            <a:r>
              <a:rPr lang="fr-FR" sz="2000" dirty="0"/>
              <a:t>L’empereur actuel du Japon est </a:t>
            </a:r>
            <a:r>
              <a:rPr lang="fr-FR" sz="2000" dirty="0" err="1"/>
              <a:t>Naruhito</a:t>
            </a:r>
            <a:r>
              <a:rPr lang="fr-FR" sz="2000" dirty="0"/>
              <a:t>,  il est l’empereur depuis le 1</a:t>
            </a:r>
            <a:r>
              <a:rPr lang="fr-FR" sz="2000" baseline="30000" dirty="0"/>
              <a:t>er</a:t>
            </a:r>
            <a:r>
              <a:rPr lang="fr-FR" sz="2000" dirty="0"/>
              <a:t> mai 2019. Il est le 126</a:t>
            </a:r>
            <a:r>
              <a:rPr lang="fr-FR" sz="2000" baseline="30000" dirty="0"/>
              <a:t>e</a:t>
            </a:r>
            <a:r>
              <a:rPr lang="fr-FR" sz="2000" dirty="0"/>
              <a:t> empereur du Japon. Son prédécesseur est Akihito et son successeur est </a:t>
            </a:r>
            <a:r>
              <a:rPr lang="fr-FR" sz="2000" dirty="0" err="1"/>
              <a:t>Fumihito</a:t>
            </a:r>
            <a:r>
              <a:rPr lang="fr-FR" sz="2000" dirty="0"/>
              <a:t>. Il appartient à la   dynastie de la maison de Yamato. </a:t>
            </a:r>
          </a:p>
          <a:p>
            <a:pPr algn="ctr"/>
            <a:r>
              <a:rPr lang="fr-FR" sz="2000" dirty="0"/>
              <a:t>L’actuel premier ministre japonais est </a:t>
            </a:r>
            <a:r>
              <a:rPr lang="fr-FR" sz="2000" dirty="0" err="1"/>
              <a:t>Fumio</a:t>
            </a:r>
            <a:r>
              <a:rPr lang="fr-FR" sz="2000" dirty="0"/>
              <a:t> </a:t>
            </a:r>
            <a:r>
              <a:rPr lang="fr-FR" sz="2000" dirty="0" err="1"/>
              <a:t>Kishida</a:t>
            </a:r>
            <a:r>
              <a:rPr lang="fr-FR" sz="2000" dirty="0"/>
              <a:t> depuis le 4 octobre 2021. Il est né le 29 juillet 1957, il a donc 64 ans.</a:t>
            </a:r>
          </a:p>
        </p:txBody>
      </p:sp>
      <p:pic>
        <p:nvPicPr>
          <p:cNvPr id="15" name="Image 14">
            <a:extLst>
              <a:ext uri="{FF2B5EF4-FFF2-40B4-BE49-F238E27FC236}">
                <a16:creationId xmlns:a16="http://schemas.microsoft.com/office/drawing/2014/main" id="{2D4362D9-DAEF-421D-BE78-55FFF2DC3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798" y="225112"/>
            <a:ext cx="2602663" cy="2602663"/>
          </a:xfrm>
          <a:prstGeom prst="rect">
            <a:avLst/>
          </a:prstGeom>
        </p:spPr>
      </p:pic>
      <p:pic>
        <p:nvPicPr>
          <p:cNvPr id="17" name="Image 16">
            <a:extLst>
              <a:ext uri="{FF2B5EF4-FFF2-40B4-BE49-F238E27FC236}">
                <a16:creationId xmlns:a16="http://schemas.microsoft.com/office/drawing/2014/main" id="{AB472C0F-EB78-4E63-A78D-0FA0A3B36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393" y="3849218"/>
            <a:ext cx="3553082" cy="2371681"/>
          </a:xfrm>
          <a:prstGeom prst="rect">
            <a:avLst/>
          </a:prstGeom>
        </p:spPr>
      </p:pic>
      <p:pic>
        <p:nvPicPr>
          <p:cNvPr id="22" name="Image 21" descr="Une image contenant personne, complet, homme, mur&#10;&#10;Description générée automatiquement">
            <a:extLst>
              <a:ext uri="{FF2B5EF4-FFF2-40B4-BE49-F238E27FC236}">
                <a16:creationId xmlns:a16="http://schemas.microsoft.com/office/drawing/2014/main" id="{CA842B89-5457-4882-A344-7313693451FD}"/>
              </a:ext>
            </a:extLst>
          </p:cNvPr>
          <p:cNvPicPr>
            <a:picLocks noChangeAspect="1"/>
          </p:cNvPicPr>
          <p:nvPr/>
        </p:nvPicPr>
        <p:blipFill rotWithShape="1">
          <a:blip r:embed="rId4">
            <a:extLst>
              <a:ext uri="{28A0092B-C50C-407E-A947-70E740481C1C}">
                <a14:useLocalDpi xmlns:a14="http://schemas.microsoft.com/office/drawing/2010/main" val="0"/>
              </a:ext>
            </a:extLst>
          </a:blip>
          <a:srcRect b="4618"/>
          <a:stretch/>
        </p:blipFill>
        <p:spPr>
          <a:xfrm>
            <a:off x="196643" y="109694"/>
            <a:ext cx="1919319" cy="2662816"/>
          </a:xfrm>
          <a:prstGeom prst="rect">
            <a:avLst/>
          </a:prstGeom>
        </p:spPr>
      </p:pic>
      <p:pic>
        <p:nvPicPr>
          <p:cNvPr id="20" name="Image 19" descr="Une image contenant personne, homme, complet, habits&#10;&#10;Description générée automatiquement">
            <a:extLst>
              <a:ext uri="{FF2B5EF4-FFF2-40B4-BE49-F238E27FC236}">
                <a16:creationId xmlns:a16="http://schemas.microsoft.com/office/drawing/2014/main" id="{1DEF09C5-1871-4CA2-8F55-9CEE37E82042}"/>
              </a:ext>
            </a:extLst>
          </p:cNvPr>
          <p:cNvPicPr>
            <a:picLocks noChangeAspect="1"/>
          </p:cNvPicPr>
          <p:nvPr/>
        </p:nvPicPr>
        <p:blipFill rotWithShape="1">
          <a:blip r:embed="rId5">
            <a:extLst>
              <a:ext uri="{28A0092B-C50C-407E-A947-70E740481C1C}">
                <a14:useLocalDpi xmlns:a14="http://schemas.microsoft.com/office/drawing/2010/main" val="0"/>
              </a:ext>
            </a:extLst>
          </a:blip>
          <a:srcRect b="4618"/>
          <a:stretch/>
        </p:blipFill>
        <p:spPr>
          <a:xfrm>
            <a:off x="-1" y="3849218"/>
            <a:ext cx="2184534" cy="2662816"/>
          </a:xfrm>
          <a:prstGeom prst="rect">
            <a:avLst/>
          </a:prstGeom>
        </p:spPr>
      </p:pic>
      <p:sp>
        <p:nvSpPr>
          <p:cNvPr id="4" name="ZoneTexte 3">
            <a:extLst>
              <a:ext uri="{FF2B5EF4-FFF2-40B4-BE49-F238E27FC236}">
                <a16:creationId xmlns:a16="http://schemas.microsoft.com/office/drawing/2014/main" id="{4DBFA5EB-53E4-8CA0-C6EF-F2749BE1D186}"/>
              </a:ext>
            </a:extLst>
          </p:cNvPr>
          <p:cNvSpPr txBox="1"/>
          <p:nvPr/>
        </p:nvSpPr>
        <p:spPr>
          <a:xfrm>
            <a:off x="3687203" y="1597120"/>
            <a:ext cx="3449853" cy="1908215"/>
          </a:xfrm>
          <a:prstGeom prst="rect">
            <a:avLst/>
          </a:prstGeom>
          <a:noFill/>
        </p:spPr>
        <p:txBody>
          <a:bodyPr wrap="square" rtlCol="0">
            <a:spAutoFit/>
          </a:bodyPr>
          <a:lstStyle/>
          <a:p>
            <a:pPr algn="ctr"/>
            <a:br>
              <a:rPr lang="fr-FR" dirty="0"/>
            </a:br>
            <a:r>
              <a:rPr lang="fr-FR" sz="2000" b="0" i="0" dirty="0">
                <a:effectLst/>
                <a:latin typeface="Calibri" panose="020F0502020204030204" pitchFamily="34" charset="0"/>
                <a:cs typeface="Calibri" panose="020F0502020204030204" pitchFamily="34" charset="0"/>
              </a:rPr>
              <a:t>Le Japon est une monarchie constitutionnelle : l’empereur </a:t>
            </a:r>
            <a:r>
              <a:rPr lang="fr-FR" sz="2000" b="0" i="0" dirty="0" err="1">
                <a:effectLst/>
                <a:latin typeface="Calibri" panose="020F0502020204030204" pitchFamily="34" charset="0"/>
                <a:cs typeface="Calibri" panose="020F0502020204030204" pitchFamily="34" charset="0"/>
              </a:rPr>
              <a:t>Naruhito</a:t>
            </a:r>
            <a:r>
              <a:rPr lang="fr-FR" sz="2000" b="0" i="0" dirty="0">
                <a:effectLst/>
                <a:latin typeface="Calibri" panose="020F0502020204030204" pitchFamily="34" charset="0"/>
                <a:cs typeface="Calibri" panose="020F0502020204030204" pitchFamily="34" charset="0"/>
              </a:rPr>
              <a:t> représente son pays mais n’a pas de pouvoir de décision.</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18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B53AB1-10EE-4094-BAA1-C7C140976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259B74-BD39-449F-9CE0-132CD03BC8D6}"/>
              </a:ext>
            </a:extLst>
          </p:cNvPr>
          <p:cNvSpPr>
            <a:spLocks noGrp="1"/>
          </p:cNvSpPr>
          <p:nvPr>
            <p:ph type="title"/>
          </p:nvPr>
        </p:nvSpPr>
        <p:spPr>
          <a:xfrm>
            <a:off x="1828566" y="-535279"/>
            <a:ext cx="8531817" cy="1912884"/>
          </a:xfrm>
        </p:spPr>
        <p:txBody>
          <a:bodyPr>
            <a:normAutofit/>
          </a:bodyPr>
          <a:lstStyle/>
          <a:p>
            <a:r>
              <a:rPr lang="fr-FR" sz="6000" dirty="0">
                <a:latin typeface="Baguet Script" panose="00000500000000000000" pitchFamily="2" charset="0"/>
              </a:rPr>
              <a:t>La calligraphie japonaise</a:t>
            </a:r>
          </a:p>
        </p:txBody>
      </p:sp>
      <p:pic>
        <p:nvPicPr>
          <p:cNvPr id="15" name="Image 14">
            <a:extLst>
              <a:ext uri="{FF2B5EF4-FFF2-40B4-BE49-F238E27FC236}">
                <a16:creationId xmlns:a16="http://schemas.microsoft.com/office/drawing/2014/main" id="{88668D15-15A2-4E9D-9E5B-360F191AD5FF}"/>
              </a:ext>
            </a:extLst>
          </p:cNvPr>
          <p:cNvPicPr>
            <a:picLocks noChangeAspect="1"/>
          </p:cNvPicPr>
          <p:nvPr/>
        </p:nvPicPr>
        <p:blipFill rotWithShape="1">
          <a:blip r:embed="rId2">
            <a:extLst>
              <a:ext uri="{28A0092B-C50C-407E-A947-70E740481C1C}">
                <a14:useLocalDpi xmlns:a14="http://schemas.microsoft.com/office/drawing/2010/main" val="0"/>
              </a:ext>
            </a:extLst>
          </a:blip>
          <a:srcRect l="50991"/>
          <a:stretch/>
        </p:blipFill>
        <p:spPr>
          <a:xfrm>
            <a:off x="6118854" y="3240639"/>
            <a:ext cx="2330507" cy="3547463"/>
          </a:xfrm>
          <a:prstGeom prst="rect">
            <a:avLst/>
          </a:prstGeom>
        </p:spPr>
      </p:pic>
      <p:pic>
        <p:nvPicPr>
          <p:cNvPr id="17" name="Image 16">
            <a:extLst>
              <a:ext uri="{FF2B5EF4-FFF2-40B4-BE49-F238E27FC236}">
                <a16:creationId xmlns:a16="http://schemas.microsoft.com/office/drawing/2014/main" id="{80A36D69-4DC2-4E5E-B7A3-2D996B641622}"/>
              </a:ext>
            </a:extLst>
          </p:cNvPr>
          <p:cNvPicPr>
            <a:picLocks noChangeAspect="1"/>
          </p:cNvPicPr>
          <p:nvPr/>
        </p:nvPicPr>
        <p:blipFill rotWithShape="1">
          <a:blip r:embed="rId2">
            <a:extLst>
              <a:ext uri="{28A0092B-C50C-407E-A947-70E740481C1C}">
                <a14:useLocalDpi xmlns:a14="http://schemas.microsoft.com/office/drawing/2010/main" val="0"/>
              </a:ext>
            </a:extLst>
          </a:blip>
          <a:srcRect t="-1614" r="50200" b="-1"/>
          <a:stretch/>
        </p:blipFill>
        <p:spPr>
          <a:xfrm>
            <a:off x="3857162" y="976706"/>
            <a:ext cx="2376426" cy="3617361"/>
          </a:xfrm>
          <a:prstGeom prst="rect">
            <a:avLst/>
          </a:prstGeom>
        </p:spPr>
      </p:pic>
      <p:sp>
        <p:nvSpPr>
          <p:cNvPr id="7" name="Rectangle 4">
            <a:extLst>
              <a:ext uri="{FF2B5EF4-FFF2-40B4-BE49-F238E27FC236}">
                <a16:creationId xmlns:a16="http://schemas.microsoft.com/office/drawing/2014/main" id="{5DF9CEC1-5FEF-74F4-48F1-1ADA151C9C77}"/>
              </a:ext>
            </a:extLst>
          </p:cNvPr>
          <p:cNvSpPr>
            <a:spLocks noChangeArrowheads="1"/>
          </p:cNvSpPr>
          <p:nvPr/>
        </p:nvSpPr>
        <p:spPr bwMode="auto">
          <a:xfrm>
            <a:off x="-89117" y="1536495"/>
            <a:ext cx="383536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ctr">
              <a:buFont typeface="Arial" panose="020B0604020202020204" pitchFamily="34" charset="0"/>
              <a:buChar char="•"/>
            </a:pPr>
            <a:r>
              <a:rPr lang="fr-FR" sz="2000" b="0" i="0" dirty="0">
                <a:effectLst/>
                <a:latin typeface="+mn-lt"/>
              </a:rPr>
              <a:t>La calligraphie japonaise, appelée aussi </a:t>
            </a:r>
            <a:r>
              <a:rPr lang="fr-FR" sz="2000" b="0" i="0" dirty="0" err="1">
                <a:effectLst/>
                <a:latin typeface="+mn-lt"/>
              </a:rPr>
              <a:t>shodo</a:t>
            </a:r>
            <a:r>
              <a:rPr lang="ja-JP" altLang="fr-FR" sz="2000" b="0" i="0" dirty="0">
                <a:effectLst/>
                <a:latin typeface="+mn-lt"/>
              </a:rPr>
              <a:t> </a:t>
            </a:r>
            <a:r>
              <a:rPr lang="fr-FR" sz="2000" b="0" i="0" dirty="0">
                <a:effectLst/>
                <a:latin typeface="+mn-lt"/>
              </a:rPr>
              <a:t>est une forme d'écriture artistique du Japonais. Durant longtemps, le calligraphe le plus renommé au Japon était </a:t>
            </a:r>
            <a:r>
              <a:rPr lang="fr-FR" sz="2000" b="0" i="0" dirty="0">
                <a:effectLst/>
                <a:latin typeface="+mn-lt"/>
                <a:ea typeface="Yu Gothic" panose="020B0400000000000000" pitchFamily="34" charset="-128"/>
              </a:rPr>
              <a:t>Wang </a:t>
            </a:r>
            <a:r>
              <a:rPr lang="fr-FR" sz="2000" b="0" i="0" dirty="0" err="1">
                <a:effectLst/>
                <a:latin typeface="+mn-lt"/>
                <a:ea typeface="Yu Gothic" panose="020B0400000000000000" pitchFamily="34" charset="-128"/>
              </a:rPr>
              <a:t>Xizhi</a:t>
            </a:r>
            <a:r>
              <a:rPr lang="fr-FR" sz="2000" b="0" i="0" dirty="0">
                <a:effectLst/>
                <a:latin typeface="+mn-lt"/>
                <a:ea typeface="Yu Gothic" panose="020B0400000000000000" pitchFamily="34" charset="-128"/>
              </a:rPr>
              <a:t>, </a:t>
            </a:r>
            <a:r>
              <a:rPr lang="fr-FR" sz="2000" b="0" i="0" dirty="0">
                <a:effectLst/>
                <a:latin typeface="+mn-lt"/>
              </a:rPr>
              <a:t>un calligraphe chinois du IVᵉ siècle.</a:t>
            </a:r>
          </a:p>
          <a:p>
            <a:pPr marL="342900" indent="-342900" algn="ctr">
              <a:buFont typeface="Arial" panose="020B0604020202020204" pitchFamily="34" charset="0"/>
              <a:buChar char="•"/>
            </a:pPr>
            <a:r>
              <a:rPr lang="fr-FR" sz="2000" dirty="0">
                <a:latin typeface="+mn-lt"/>
              </a:rPr>
              <a:t>Traditionnellement le japonais s’écrit de haut en bas et de droite à gauche.</a:t>
            </a:r>
            <a:r>
              <a:rPr kumimoji="0" lang="fr-FR" altLang="fr-FR" sz="2000" b="0" i="0" u="none" strike="noStrike" cap="none" normalizeH="0" baseline="0" dirty="0">
                <a:ln>
                  <a:noFill/>
                </a:ln>
                <a:effectLst/>
                <a:latin typeface="+mn-lt"/>
                <a:cs typeface="Arial" panose="020B0604020202020204" pitchFamily="34" charset="0"/>
              </a:rPr>
              <a:t> </a:t>
            </a:r>
            <a:r>
              <a:rPr lang="fr-FR" altLang="fr-FR" sz="2000">
                <a:latin typeface="+mn-lt"/>
                <a:cs typeface="Arial" panose="020B0604020202020204" pitchFamily="34" charset="0"/>
              </a:rPr>
              <a:t>gb</a:t>
            </a:r>
            <a:endParaRPr kumimoji="0" lang="fr-FR" altLang="fr-FR" sz="2000" b="0" i="0" u="none" strike="noStrike" cap="none" normalizeH="0" baseline="0" dirty="0">
              <a:ln>
                <a:noFill/>
              </a:ln>
              <a:effectLst/>
              <a:latin typeface="+mn-lt"/>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2000" b="0" i="0" u="none" strike="noStrike" cap="none" normalizeH="0" baseline="0" dirty="0">
              <a:ln>
                <a:noFill/>
              </a:ln>
              <a:effectLst/>
              <a:latin typeface="+mn-lt"/>
            </a:endParaRPr>
          </a:p>
        </p:txBody>
      </p:sp>
      <p:sp>
        <p:nvSpPr>
          <p:cNvPr id="6" name="ZoneTexte 5">
            <a:extLst>
              <a:ext uri="{FF2B5EF4-FFF2-40B4-BE49-F238E27FC236}">
                <a16:creationId xmlns:a16="http://schemas.microsoft.com/office/drawing/2014/main" id="{232135E0-8A34-714A-9B75-F6338CD0BF87}"/>
              </a:ext>
            </a:extLst>
          </p:cNvPr>
          <p:cNvSpPr txBox="1"/>
          <p:nvPr/>
        </p:nvSpPr>
        <p:spPr>
          <a:xfrm>
            <a:off x="6527610" y="1100807"/>
            <a:ext cx="4540303" cy="1938992"/>
          </a:xfrm>
          <a:prstGeom prst="rect">
            <a:avLst/>
          </a:prstGeom>
          <a:noFill/>
        </p:spPr>
        <p:txBody>
          <a:bodyPr wrap="square" rtlCol="0">
            <a:spAutoFit/>
          </a:bodyPr>
          <a:lstStyle/>
          <a:p>
            <a:pPr algn="ctr"/>
            <a:r>
              <a:rPr lang="fr-FR" sz="2000" b="0" i="0" dirty="0">
                <a:effectLst/>
              </a:rPr>
              <a:t>Les </a:t>
            </a:r>
            <a:r>
              <a:rPr lang="fr-FR" sz="2000" i="0" dirty="0">
                <a:effectLst/>
              </a:rPr>
              <a:t>hiragana</a:t>
            </a:r>
            <a:r>
              <a:rPr lang="fr-FR" sz="2000" b="0" i="0" dirty="0">
                <a:effectLst/>
              </a:rPr>
              <a:t> sont utilisés pour écrire les mots japonais, notamment les terminaisons des verbes. Quant aux </a:t>
            </a:r>
            <a:r>
              <a:rPr lang="fr-FR" sz="2000" i="0" dirty="0">
                <a:effectLst/>
              </a:rPr>
              <a:t>katakana</a:t>
            </a:r>
            <a:r>
              <a:rPr lang="fr-FR" sz="2000" b="0" i="0" dirty="0">
                <a:effectLst/>
              </a:rPr>
              <a:t>, ils servent </a:t>
            </a:r>
            <a:r>
              <a:rPr lang="fr-FR" sz="2000" b="0" i="0">
                <a:effectLst/>
              </a:rPr>
              <a:t>à réécrire les </a:t>
            </a:r>
            <a:r>
              <a:rPr lang="fr-FR" sz="2000" b="0" i="0" dirty="0">
                <a:effectLst/>
              </a:rPr>
              <a:t>mots d'origine étrangère et les onomatopées.</a:t>
            </a:r>
            <a:endParaRPr lang="fr-FR" sz="2000" dirty="0"/>
          </a:p>
        </p:txBody>
      </p:sp>
    </p:spTree>
    <p:extLst>
      <p:ext uri="{BB962C8B-B14F-4D97-AF65-F5344CB8AC3E}">
        <p14:creationId xmlns:p14="http://schemas.microsoft.com/office/powerpoint/2010/main" val="1302488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B1414-2C79-A0A9-0B3C-BE849B8C3EFC}"/>
              </a:ext>
            </a:extLst>
          </p:cNvPr>
          <p:cNvSpPr>
            <a:spLocks noGrp="1"/>
          </p:cNvSpPr>
          <p:nvPr>
            <p:ph type="title"/>
          </p:nvPr>
        </p:nvSpPr>
        <p:spPr>
          <a:xfrm>
            <a:off x="838200" y="18255"/>
            <a:ext cx="10515600" cy="1325563"/>
          </a:xfrm>
        </p:spPr>
        <p:txBody>
          <a:bodyPr/>
          <a:lstStyle/>
          <a:p>
            <a:pPr algn="ctr"/>
            <a:r>
              <a:rPr lang="fr-FR" dirty="0"/>
              <a:t> </a:t>
            </a:r>
            <a:r>
              <a:rPr lang="fr-FR" sz="6000" dirty="0" err="1">
                <a:latin typeface="Baguet Script" panose="00000500000000000000" pitchFamily="2" charset="0"/>
              </a:rPr>
              <a:t>Hanami</a:t>
            </a:r>
            <a:r>
              <a:rPr lang="fr-FR" dirty="0"/>
              <a:t> </a:t>
            </a:r>
          </a:p>
        </p:txBody>
      </p:sp>
      <p:sp>
        <p:nvSpPr>
          <p:cNvPr id="3" name="Espace réservé du contenu 2">
            <a:extLst>
              <a:ext uri="{FF2B5EF4-FFF2-40B4-BE49-F238E27FC236}">
                <a16:creationId xmlns:a16="http://schemas.microsoft.com/office/drawing/2014/main" id="{3517D726-84FE-89B1-C451-47E0118DCF3C}"/>
              </a:ext>
            </a:extLst>
          </p:cNvPr>
          <p:cNvSpPr>
            <a:spLocks noGrp="1"/>
          </p:cNvSpPr>
          <p:nvPr>
            <p:ph idx="1"/>
          </p:nvPr>
        </p:nvSpPr>
        <p:spPr>
          <a:xfrm>
            <a:off x="1286359" y="1149284"/>
            <a:ext cx="6779217" cy="4351338"/>
          </a:xfrm>
        </p:spPr>
        <p:txBody>
          <a:bodyPr/>
          <a:lstStyle/>
          <a:p>
            <a:pPr algn="ctr"/>
            <a:r>
              <a:rPr lang="fr-FR" sz="2000" b="0" i="0" dirty="0">
                <a:effectLst/>
              </a:rPr>
              <a:t>Au printemps, les Japonais fêtent </a:t>
            </a:r>
            <a:r>
              <a:rPr lang="fr-FR" sz="2000" b="0" i="0" dirty="0" err="1">
                <a:effectLst/>
              </a:rPr>
              <a:t>Hanami</a:t>
            </a:r>
            <a:r>
              <a:rPr lang="fr-FR" sz="2000" b="0" i="0" dirty="0">
                <a:effectLst/>
              </a:rPr>
              <a:t>. Cela peut être traduit par l’observation des cerisiers en fleur (Sakura en japonais).</a:t>
            </a:r>
          </a:p>
          <a:p>
            <a:pPr algn="ctr"/>
            <a:r>
              <a:rPr lang="fr-FR" sz="2000" b="0" i="0" dirty="0">
                <a:effectLst/>
              </a:rPr>
              <a:t>C’est un des événements culturels le plus important du pays. </a:t>
            </a:r>
          </a:p>
          <a:p>
            <a:pPr algn="ctr"/>
            <a:r>
              <a:rPr lang="fr-FR" sz="2000" b="0" i="0" dirty="0">
                <a:effectLst/>
              </a:rPr>
              <a:t>Très souvent, les Japonais pique-niquent sous les arbres en fleurs ou participent à des festivals durant cette période.</a:t>
            </a:r>
          </a:p>
          <a:p>
            <a:pPr algn="ctr"/>
            <a:r>
              <a:rPr lang="fr-FR" sz="2000" b="0" i="0" dirty="0">
                <a:effectLst/>
              </a:rPr>
              <a:t> Les cerisiers symbolisent</a:t>
            </a:r>
            <a:r>
              <a:rPr lang="fr-FR" sz="2000" dirty="0"/>
              <a:t> </a:t>
            </a:r>
            <a:r>
              <a:rPr lang="fr-FR" sz="2000" b="0" i="0" dirty="0">
                <a:effectLst/>
              </a:rPr>
              <a:t>le Japon.</a:t>
            </a:r>
          </a:p>
          <a:p>
            <a:endParaRPr lang="fr-FR" dirty="0"/>
          </a:p>
        </p:txBody>
      </p:sp>
      <p:pic>
        <p:nvPicPr>
          <p:cNvPr id="5" name="Image 4">
            <a:extLst>
              <a:ext uri="{FF2B5EF4-FFF2-40B4-BE49-F238E27FC236}">
                <a16:creationId xmlns:a16="http://schemas.microsoft.com/office/drawing/2014/main" id="{9ACEA7CD-5A4A-4FF5-1DEA-E3367A3BB10D}"/>
              </a:ext>
            </a:extLst>
          </p:cNvPr>
          <p:cNvPicPr>
            <a:picLocks noChangeAspect="1"/>
          </p:cNvPicPr>
          <p:nvPr/>
        </p:nvPicPr>
        <p:blipFill rotWithShape="1">
          <a:blip r:embed="rId2">
            <a:extLst>
              <a:ext uri="{28A0092B-C50C-407E-A947-70E740481C1C}">
                <a14:useLocalDpi xmlns:a14="http://schemas.microsoft.com/office/drawing/2010/main" val="0"/>
              </a:ext>
            </a:extLst>
          </a:blip>
          <a:srcRect l="-1" t="3836" r="552" b="4288"/>
          <a:stretch/>
        </p:blipFill>
        <p:spPr>
          <a:xfrm>
            <a:off x="0" y="3564610"/>
            <a:ext cx="8361336" cy="3275135"/>
          </a:xfrm>
          <a:prstGeom prst="rect">
            <a:avLst/>
          </a:prstGeom>
        </p:spPr>
      </p:pic>
      <p:sp>
        <p:nvSpPr>
          <p:cNvPr id="10" name="ZoneTexte 9">
            <a:extLst>
              <a:ext uri="{FF2B5EF4-FFF2-40B4-BE49-F238E27FC236}">
                <a16:creationId xmlns:a16="http://schemas.microsoft.com/office/drawing/2014/main" id="{3BF74F13-8C9C-217C-C39C-31B8603BD6CE}"/>
              </a:ext>
            </a:extLst>
          </p:cNvPr>
          <p:cNvSpPr txBox="1"/>
          <p:nvPr/>
        </p:nvSpPr>
        <p:spPr>
          <a:xfrm>
            <a:off x="8809495" y="1149284"/>
            <a:ext cx="2743199" cy="2862322"/>
          </a:xfrm>
          <a:prstGeom prst="rect">
            <a:avLst/>
          </a:prstGeom>
          <a:noFill/>
        </p:spPr>
        <p:txBody>
          <a:bodyPr wrap="square" rtlCol="0">
            <a:spAutoFit/>
          </a:bodyPr>
          <a:lstStyle/>
          <a:p>
            <a:pPr algn="ctr"/>
            <a:r>
              <a:rPr lang="fr-FR" sz="2000" dirty="0" err="1"/>
              <a:t>Hanami</a:t>
            </a:r>
            <a:r>
              <a:rPr lang="fr-FR" sz="2000" b="0" i="0" dirty="0">
                <a:effectLst/>
              </a:rPr>
              <a:t> est la coutume traditionnelle japonaise d'apprécier la beauté des fleurs, principalement les fleurs de cerisier, lorsque, à partir de fin mars ou début avril, elles entrent en pleine floraison</a:t>
            </a:r>
            <a:endParaRPr lang="fr-FR" sz="2000" dirty="0"/>
          </a:p>
        </p:txBody>
      </p:sp>
    </p:spTree>
    <p:extLst>
      <p:ext uri="{BB962C8B-B14F-4D97-AF65-F5344CB8AC3E}">
        <p14:creationId xmlns:p14="http://schemas.microsoft.com/office/powerpoint/2010/main" val="102590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2568E-5A4C-7C26-597A-C86ED048B67D}"/>
              </a:ext>
            </a:extLst>
          </p:cNvPr>
          <p:cNvSpPr>
            <a:spLocks noGrp="1"/>
          </p:cNvSpPr>
          <p:nvPr>
            <p:ph type="title"/>
          </p:nvPr>
        </p:nvSpPr>
        <p:spPr>
          <a:xfrm>
            <a:off x="838200" y="254326"/>
            <a:ext cx="10515600" cy="1325563"/>
          </a:xfrm>
        </p:spPr>
        <p:txBody>
          <a:bodyPr>
            <a:normAutofit/>
          </a:bodyPr>
          <a:lstStyle/>
          <a:p>
            <a:pPr algn="ctr"/>
            <a:r>
              <a:rPr lang="fr-FR" sz="6000" dirty="0">
                <a:latin typeface="Baguet Script" panose="00000500000000000000" pitchFamily="2" charset="0"/>
              </a:rPr>
              <a:t>Le sumo</a:t>
            </a:r>
          </a:p>
        </p:txBody>
      </p:sp>
      <p:sp>
        <p:nvSpPr>
          <p:cNvPr id="3" name="Espace réservé du contenu 2">
            <a:extLst>
              <a:ext uri="{FF2B5EF4-FFF2-40B4-BE49-F238E27FC236}">
                <a16:creationId xmlns:a16="http://schemas.microsoft.com/office/drawing/2014/main" id="{7AB149A1-6C20-F5BB-0753-E24E390FD7F4}"/>
              </a:ext>
            </a:extLst>
          </p:cNvPr>
          <p:cNvSpPr>
            <a:spLocks noGrp="1"/>
          </p:cNvSpPr>
          <p:nvPr>
            <p:ph idx="1"/>
          </p:nvPr>
        </p:nvSpPr>
        <p:spPr>
          <a:xfrm>
            <a:off x="8584593" y="917107"/>
            <a:ext cx="3501326" cy="5943600"/>
          </a:xfrm>
        </p:spPr>
        <p:txBody>
          <a:bodyPr>
            <a:normAutofit/>
          </a:bodyPr>
          <a:lstStyle/>
          <a:p>
            <a:pPr algn="ctr"/>
            <a:r>
              <a:rPr lang="fr-FR" sz="2000" b="0" i="0" dirty="0">
                <a:solidFill>
                  <a:srgbClr val="202124"/>
                </a:solidFill>
                <a:effectLst/>
              </a:rPr>
              <a:t>Quelle est la durée de vie d'un sumo ?</a:t>
            </a:r>
          </a:p>
          <a:p>
            <a:pPr algn="ctr"/>
            <a:r>
              <a:rPr lang="fr-FR" sz="2000" i="0" dirty="0">
                <a:solidFill>
                  <a:srgbClr val="202124"/>
                </a:solidFill>
                <a:effectLst/>
              </a:rPr>
              <a:t>La</a:t>
            </a:r>
            <a:r>
              <a:rPr lang="fr-FR" sz="2000" b="0" i="0" dirty="0">
                <a:solidFill>
                  <a:srgbClr val="202124"/>
                </a:solidFill>
                <a:effectLst/>
              </a:rPr>
              <a:t> santé des lutteurs </a:t>
            </a:r>
            <a:r>
              <a:rPr lang="fr-FR" sz="2000" i="0" dirty="0">
                <a:solidFill>
                  <a:srgbClr val="202124"/>
                </a:solidFill>
                <a:effectLst/>
              </a:rPr>
              <a:t>est</a:t>
            </a:r>
            <a:r>
              <a:rPr lang="fr-FR" sz="2000" b="0" i="0" dirty="0">
                <a:solidFill>
                  <a:srgbClr val="202124"/>
                </a:solidFill>
                <a:effectLst/>
              </a:rPr>
              <a:t> très fragile. Atteints d'obésité ils ont parfois du mal à respirer. S'ajoutent à cela les problèmes de diabète liés à leur suralimentation. </a:t>
            </a:r>
            <a:r>
              <a:rPr lang="fr-FR" sz="2000" i="0" dirty="0">
                <a:solidFill>
                  <a:srgbClr val="202124"/>
                </a:solidFill>
                <a:effectLst/>
              </a:rPr>
              <a:t>Donc la durée de vie </a:t>
            </a:r>
            <a:r>
              <a:rPr lang="fr-FR" sz="2000" b="0" i="0" dirty="0">
                <a:solidFill>
                  <a:srgbClr val="202124"/>
                </a:solidFill>
                <a:effectLst/>
              </a:rPr>
              <a:t>moyenne d'un </a:t>
            </a:r>
            <a:r>
              <a:rPr lang="fr-FR" sz="2000" i="0" dirty="0">
                <a:solidFill>
                  <a:srgbClr val="202124"/>
                </a:solidFill>
                <a:effectLst/>
              </a:rPr>
              <a:t>sumo </a:t>
            </a:r>
            <a:r>
              <a:rPr lang="fr-FR" sz="2000" b="0" i="0" dirty="0">
                <a:solidFill>
                  <a:srgbClr val="202124"/>
                </a:solidFill>
                <a:effectLst/>
              </a:rPr>
              <a:t>ne dépasse pas les 65 ans.</a:t>
            </a:r>
          </a:p>
          <a:p>
            <a:endParaRPr lang="fr-FR" sz="2000" dirty="0"/>
          </a:p>
          <a:p>
            <a:pPr marL="0" indent="0">
              <a:buNone/>
            </a:pPr>
            <a:endParaRPr lang="fr-FR" dirty="0"/>
          </a:p>
        </p:txBody>
      </p:sp>
      <p:sp>
        <p:nvSpPr>
          <p:cNvPr id="4" name="ZoneTexte 3">
            <a:extLst>
              <a:ext uri="{FF2B5EF4-FFF2-40B4-BE49-F238E27FC236}">
                <a16:creationId xmlns:a16="http://schemas.microsoft.com/office/drawing/2014/main" id="{73320E01-C1C3-EC11-EA13-AD6E544C04E7}"/>
              </a:ext>
            </a:extLst>
          </p:cNvPr>
          <p:cNvSpPr txBox="1"/>
          <p:nvPr/>
        </p:nvSpPr>
        <p:spPr>
          <a:xfrm>
            <a:off x="0" y="1773027"/>
            <a:ext cx="3215725" cy="5016758"/>
          </a:xfrm>
          <a:prstGeom prst="rect">
            <a:avLst/>
          </a:prstGeom>
          <a:noFill/>
        </p:spPr>
        <p:txBody>
          <a:bodyPr wrap="square" rtlCol="0">
            <a:spAutoFit/>
          </a:bodyPr>
          <a:lstStyle/>
          <a:p>
            <a:pPr algn="ctr"/>
            <a:r>
              <a:rPr lang="fr-FR" sz="2000" dirty="0"/>
              <a:t>Le sumo est le sport national le plus répandu et le plus célèbre du Japon.</a:t>
            </a:r>
          </a:p>
          <a:p>
            <a:pPr algn="ctr"/>
            <a:r>
              <a:rPr lang="fr-FR" sz="2000" b="0" i="0" dirty="0">
                <a:effectLst/>
              </a:rPr>
              <a:t> </a:t>
            </a:r>
          </a:p>
          <a:p>
            <a:pPr marL="342900" indent="-342900" algn="ctr">
              <a:buFont typeface="Arial" panose="020B0604020202020204" pitchFamily="34" charset="0"/>
              <a:buChar char="•"/>
            </a:pPr>
            <a:r>
              <a:rPr lang="fr-FR" sz="2000" b="0" i="0" dirty="0">
                <a:effectLst/>
              </a:rPr>
              <a:t>C’est un sport de lutte. Le but est de faire sortir son adversaire du cercle ou de lui faire toucher le sol avec une autre partie du corps que les pieds.</a:t>
            </a:r>
          </a:p>
          <a:p>
            <a:pPr marL="342900" indent="-342900" algn="ctr">
              <a:buFont typeface="Arial" panose="020B0604020202020204" pitchFamily="34" charset="0"/>
              <a:buChar char="•"/>
            </a:pPr>
            <a:r>
              <a:rPr lang="fr-FR" sz="2000" b="0" i="0" dirty="0">
                <a:effectLst/>
              </a:rPr>
              <a:t>Le poids moyen d’un sumo est de 140 kg et peut aller jusqu’à 220 kg. Il n’existe pas de catégorie de poids.</a:t>
            </a:r>
          </a:p>
          <a:p>
            <a:pPr algn="ctr"/>
            <a:endParaRPr lang="fr-FR" sz="2000" dirty="0"/>
          </a:p>
        </p:txBody>
      </p:sp>
      <p:pic>
        <p:nvPicPr>
          <p:cNvPr id="6" name="Image 5" descr="Une image contenant terrain, personne, extérieur&#10;&#10;Description générée automatiquement">
            <a:extLst>
              <a:ext uri="{FF2B5EF4-FFF2-40B4-BE49-F238E27FC236}">
                <a16:creationId xmlns:a16="http://schemas.microsoft.com/office/drawing/2014/main" id="{CEF09B69-4F85-12A1-A22C-67F716B4BBB8}"/>
              </a:ext>
            </a:extLst>
          </p:cNvPr>
          <p:cNvPicPr>
            <a:picLocks noChangeAspect="1"/>
          </p:cNvPicPr>
          <p:nvPr/>
        </p:nvPicPr>
        <p:blipFill rotWithShape="1">
          <a:blip r:embed="rId2">
            <a:extLst>
              <a:ext uri="{28A0092B-C50C-407E-A947-70E740481C1C}">
                <a14:useLocalDpi xmlns:a14="http://schemas.microsoft.com/office/drawing/2010/main" val="0"/>
              </a:ext>
            </a:extLst>
          </a:blip>
          <a:srcRect l="11309" r="11289" b="2546"/>
          <a:stretch/>
        </p:blipFill>
        <p:spPr>
          <a:xfrm>
            <a:off x="3607406" y="2193239"/>
            <a:ext cx="4977187" cy="4176335"/>
          </a:xfrm>
          <a:prstGeom prst="rect">
            <a:avLst/>
          </a:prstGeom>
        </p:spPr>
      </p:pic>
    </p:spTree>
    <p:extLst>
      <p:ext uri="{BB962C8B-B14F-4D97-AF65-F5344CB8AC3E}">
        <p14:creationId xmlns:p14="http://schemas.microsoft.com/office/powerpoint/2010/main" val="106991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an : incliné vers le bas 4">
            <a:extLst>
              <a:ext uri="{FF2B5EF4-FFF2-40B4-BE49-F238E27FC236}">
                <a16:creationId xmlns:a16="http://schemas.microsoft.com/office/drawing/2014/main" id="{6CA7552B-8CBB-40D4-A78E-3A25F0E7BE47}"/>
              </a:ext>
            </a:extLst>
          </p:cNvPr>
          <p:cNvSpPr/>
          <p:nvPr/>
        </p:nvSpPr>
        <p:spPr>
          <a:xfrm>
            <a:off x="8582885" y="554892"/>
            <a:ext cx="1216152" cy="612648"/>
          </a:xfrm>
          <a:prstGeom prst="ribbon">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F471D2-F4E5-4F6B-BD21-BB8CF1EA2C19}"/>
              </a:ext>
            </a:extLst>
          </p:cNvPr>
          <p:cNvSpPr>
            <a:spLocks noGrp="1"/>
          </p:cNvSpPr>
          <p:nvPr>
            <p:ph type="title"/>
          </p:nvPr>
        </p:nvSpPr>
        <p:spPr>
          <a:xfrm>
            <a:off x="1037579" y="133711"/>
            <a:ext cx="4649512" cy="1246188"/>
          </a:xfrm>
        </p:spPr>
        <p:txBody>
          <a:bodyPr>
            <a:noAutofit/>
          </a:bodyPr>
          <a:lstStyle/>
          <a:p>
            <a:r>
              <a:rPr lang="fr-FR" sz="6000" dirty="0">
                <a:latin typeface="Baguet Script" panose="00000500000000000000" pitchFamily="2" charset="0"/>
              </a:rPr>
              <a:t>Catastrophes</a:t>
            </a:r>
            <a:r>
              <a:rPr lang="fr-FR" sz="7200" dirty="0"/>
              <a:t> </a:t>
            </a:r>
          </a:p>
        </p:txBody>
      </p:sp>
      <p:pic>
        <p:nvPicPr>
          <p:cNvPr id="11" name="Image 10" descr="Une image contenant intérieur, transport, cuisinant, gril&#10;&#10;Description générée automatiquement">
            <a:extLst>
              <a:ext uri="{FF2B5EF4-FFF2-40B4-BE49-F238E27FC236}">
                <a16:creationId xmlns:a16="http://schemas.microsoft.com/office/drawing/2014/main" id="{DB31D8C1-B274-433A-984E-A0C2E4CC9E28}"/>
              </a:ext>
            </a:extLst>
          </p:cNvPr>
          <p:cNvPicPr>
            <a:picLocks noChangeAspect="1"/>
          </p:cNvPicPr>
          <p:nvPr/>
        </p:nvPicPr>
        <p:blipFill rotWithShape="1">
          <a:blip r:embed="rId2">
            <a:extLst>
              <a:ext uri="{28A0092B-C50C-407E-A947-70E740481C1C}">
                <a14:useLocalDpi xmlns:a14="http://schemas.microsoft.com/office/drawing/2010/main" val="0"/>
              </a:ext>
            </a:extLst>
          </a:blip>
          <a:srcRect l="9442" t="1384" r="23675" b="-2235"/>
          <a:stretch/>
        </p:blipFill>
        <p:spPr>
          <a:xfrm>
            <a:off x="356338" y="1315244"/>
            <a:ext cx="6011994" cy="5094288"/>
          </a:xfrm>
          <a:prstGeom prst="rect">
            <a:avLst/>
          </a:prstGeom>
        </p:spPr>
      </p:pic>
      <p:sp>
        <p:nvSpPr>
          <p:cNvPr id="7" name="ZoneTexte 6">
            <a:extLst>
              <a:ext uri="{FF2B5EF4-FFF2-40B4-BE49-F238E27FC236}">
                <a16:creationId xmlns:a16="http://schemas.microsoft.com/office/drawing/2014/main" id="{DA694D17-C1D4-4C0D-9501-E9225646CA67}"/>
              </a:ext>
            </a:extLst>
          </p:cNvPr>
          <p:cNvSpPr txBox="1"/>
          <p:nvPr/>
        </p:nvSpPr>
        <p:spPr>
          <a:xfrm>
            <a:off x="6067948" y="861216"/>
            <a:ext cx="6096000" cy="5632311"/>
          </a:xfrm>
          <a:prstGeom prst="rect">
            <a:avLst/>
          </a:prstGeom>
          <a:noFill/>
        </p:spPr>
        <p:txBody>
          <a:bodyPr wrap="square">
            <a:spAutoFit/>
          </a:bodyPr>
          <a:lstStyle/>
          <a:p>
            <a:pPr marL="0" indent="0" algn="ctr">
              <a:buNone/>
            </a:pPr>
            <a:r>
              <a:rPr lang="fr-FR" sz="2000" dirty="0"/>
              <a:t>Hiroshima :</a:t>
            </a:r>
          </a:p>
          <a:p>
            <a:pPr marL="457200" indent="-457200" algn="ctr">
              <a:buFont typeface="Arial" panose="020B0604020202020204" pitchFamily="34" charset="0"/>
              <a:buChar char="•"/>
            </a:pPr>
            <a:r>
              <a:rPr lang="fr-FR" sz="2000" dirty="0"/>
              <a:t>Le 6 août 1945, une bombe nucléaire américaine est larguée à 8h15 sur la ville japonaise qu’ est Hiroshima. La ville est instantanément rasée et 75 000 habitants meurent sur le coup.</a:t>
            </a:r>
          </a:p>
          <a:p>
            <a:pPr algn="ctr"/>
            <a:r>
              <a:rPr lang="fr-FR" sz="2000" b="0" i="0" dirty="0">
                <a:solidFill>
                  <a:srgbClr val="202122"/>
                </a:solidFill>
                <a:effectLst/>
              </a:rPr>
              <a:t>Nagasaki :</a:t>
            </a:r>
          </a:p>
          <a:p>
            <a:pPr marL="342900" indent="-342900" algn="ctr">
              <a:buFont typeface="Arial" panose="020B0604020202020204" pitchFamily="34" charset="0"/>
              <a:buChar char="•"/>
            </a:pPr>
            <a:r>
              <a:rPr lang="fr-FR" sz="2000" b="0" i="0" dirty="0">
                <a:solidFill>
                  <a:srgbClr val="202122"/>
                </a:solidFill>
                <a:effectLst/>
              </a:rPr>
              <a:t>Nagasaki a été, le </a:t>
            </a:r>
            <a:r>
              <a:rPr lang="fr-FR" sz="2000" dirty="0"/>
              <a:t>9 août 1945</a:t>
            </a:r>
            <a:r>
              <a:rPr lang="fr-FR" sz="2000" b="0" i="0" dirty="0">
                <a:solidFill>
                  <a:srgbClr val="202122"/>
                </a:solidFill>
                <a:effectLst/>
              </a:rPr>
              <a:t>, la cible du</a:t>
            </a:r>
            <a:r>
              <a:rPr lang="fr-FR" sz="2000" b="0" i="0" dirty="0">
                <a:effectLst/>
              </a:rPr>
              <a:t> </a:t>
            </a:r>
            <a:r>
              <a:rPr lang="fr-FR" sz="2000" dirty="0"/>
              <a:t>deuxième bombardement atomique</a:t>
            </a:r>
            <a:r>
              <a:rPr lang="fr-FR" sz="2000" b="0" i="0" dirty="0">
                <a:effectLst/>
              </a:rPr>
              <a:t> de l'histoire par les </a:t>
            </a:r>
            <a:r>
              <a:rPr lang="fr-FR" sz="2000" dirty="0"/>
              <a:t>États-Unis </a:t>
            </a:r>
            <a:r>
              <a:rPr lang="fr-FR" sz="2000" b="0" i="0" dirty="0">
                <a:effectLst/>
              </a:rPr>
              <a:t>durant la </a:t>
            </a:r>
            <a:r>
              <a:rPr lang="fr-FR" sz="2000" dirty="0"/>
              <a:t>Seconde Guerre mondiale </a:t>
            </a:r>
            <a:r>
              <a:rPr lang="fr-FR" sz="2000" b="0" i="0" dirty="0">
                <a:solidFill>
                  <a:srgbClr val="202122"/>
                </a:solidFill>
                <a:effectLst/>
              </a:rPr>
              <a:t>après celui d</a:t>
            </a:r>
            <a:r>
              <a:rPr lang="fr-FR" sz="2000" b="0" i="0" dirty="0">
                <a:effectLst/>
              </a:rPr>
              <a:t>'</a:t>
            </a:r>
            <a:r>
              <a:rPr lang="fr-FR" sz="2000" dirty="0"/>
              <a:t>Hiroshima</a:t>
            </a:r>
            <a:r>
              <a:rPr lang="fr-FR" sz="2000" dirty="0">
                <a:solidFill>
                  <a:srgbClr val="202122"/>
                </a:solidFill>
              </a:rPr>
              <a:t> t</a:t>
            </a:r>
            <a:r>
              <a:rPr lang="fr-FR" sz="2000" b="0" i="0" dirty="0">
                <a:solidFill>
                  <a:srgbClr val="202122"/>
                </a:solidFill>
                <a:effectLst/>
              </a:rPr>
              <a:t>rois jours plus tôt. C'est donc à ce jour la dernière ville à avoir subi le feu nucléaire.</a:t>
            </a:r>
            <a:endParaRPr lang="fr-FR" sz="2000" dirty="0"/>
          </a:p>
          <a:p>
            <a:pPr marL="0" indent="0" algn="ctr">
              <a:buNone/>
            </a:pPr>
            <a:r>
              <a:rPr lang="fr-FR" sz="2000" dirty="0"/>
              <a:t>Fukushima :</a:t>
            </a:r>
          </a:p>
          <a:p>
            <a:pPr marL="457200" indent="-457200" algn="ctr">
              <a:buFont typeface="Arial" panose="020B0604020202020204" pitchFamily="34" charset="0"/>
              <a:buChar char="•"/>
            </a:pPr>
            <a:r>
              <a:rPr lang="fr-FR" sz="2000" dirty="0"/>
              <a:t>Le 11 mars 2011 la catastrophe nucléaire de Fukushima est survenu au Japon. Mais quelles en sont les causes ? Le secrétaire général du gouvernement, </a:t>
            </a:r>
            <a:r>
              <a:rPr lang="fr-FR" sz="2000" dirty="0" err="1"/>
              <a:t>Yukio</a:t>
            </a:r>
            <a:r>
              <a:rPr lang="fr-FR" sz="2000" dirty="0"/>
              <a:t> </a:t>
            </a:r>
            <a:r>
              <a:rPr lang="fr-FR" sz="2000" dirty="0" err="1"/>
              <a:t>Edano</a:t>
            </a:r>
            <a:r>
              <a:rPr lang="fr-FR" sz="2000" dirty="0"/>
              <a:t>, confirme que les murs et la toiture du bâtiment s’est effondrée à la suite d’une explosion.</a:t>
            </a:r>
          </a:p>
        </p:txBody>
      </p:sp>
    </p:spTree>
    <p:extLst>
      <p:ext uri="{BB962C8B-B14F-4D97-AF65-F5344CB8AC3E}">
        <p14:creationId xmlns:p14="http://schemas.microsoft.com/office/powerpoint/2010/main" val="290056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ciel, extérieur, eau, fumée&#10;&#10;Description générée automatiquement">
            <a:hlinkClick r:id="rId2"/>
            <a:extLst>
              <a:ext uri="{FF2B5EF4-FFF2-40B4-BE49-F238E27FC236}">
                <a16:creationId xmlns:a16="http://schemas.microsoft.com/office/drawing/2014/main" id="{9C6CF3B7-743E-A50E-5737-FABAD574D4CE}"/>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0" y="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FA5EB1ED-B91D-8080-16B9-49C7A9860A1C}"/>
              </a:ext>
            </a:extLst>
          </p:cNvPr>
          <p:cNvSpPr>
            <a:spLocks noGrp="1"/>
          </p:cNvSpPr>
          <p:nvPr>
            <p:ph type="title"/>
          </p:nvPr>
        </p:nvSpPr>
        <p:spPr>
          <a:xfrm>
            <a:off x="709448" y="1913950"/>
            <a:ext cx="4204137" cy="1342754"/>
          </a:xfrm>
        </p:spPr>
        <p:txBody>
          <a:bodyPr>
            <a:normAutofit/>
          </a:bodyPr>
          <a:lstStyle/>
          <a:p>
            <a:pPr algn="ctr"/>
            <a:r>
              <a:rPr lang="fr-FR" sz="6000" dirty="0">
                <a:latin typeface="Baguet Script" panose="00000500000000000000" pitchFamily="2" charset="0"/>
              </a:rPr>
              <a:t>Vidéo</a:t>
            </a:r>
            <a:r>
              <a:rPr lang="fr-FR" sz="3600" dirty="0">
                <a:latin typeface="Baguet Script" panose="00000500000000000000" pitchFamily="2" charset="0"/>
              </a:rPr>
              <a:t>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44E3622-3363-5ABE-3734-9AE0B508F731}"/>
              </a:ext>
            </a:extLst>
          </p:cNvPr>
          <p:cNvSpPr>
            <a:spLocks noGrp="1"/>
          </p:cNvSpPr>
          <p:nvPr>
            <p:ph idx="1"/>
          </p:nvPr>
        </p:nvSpPr>
        <p:spPr>
          <a:xfrm>
            <a:off x="0" y="2862559"/>
            <a:ext cx="9782266" cy="2619839"/>
          </a:xfrm>
        </p:spPr>
        <p:txBody>
          <a:bodyPr anchor="ctr">
            <a:noAutofit/>
          </a:bodyPr>
          <a:lstStyle/>
          <a:p>
            <a:pPr marL="0" indent="0">
              <a:buNone/>
            </a:pPr>
            <a:r>
              <a:rPr lang="fr-FR" sz="2200" b="0" i="0" dirty="0">
                <a:effectLst/>
                <a:latin typeface="Baguet Script" panose="00000500000000000000" pitchFamily="2" charset="0"/>
              </a:rPr>
              <a:t>Que s'est-il passé à Fukushima ? - 1 jour, 1 question</a:t>
            </a:r>
            <a:br>
              <a:rPr lang="fr-FR" sz="2200" dirty="0">
                <a:hlinkClick r:id="rId2"/>
              </a:rPr>
            </a:br>
            <a:br>
              <a:rPr lang="fr-FR" sz="2000" dirty="0">
                <a:hlinkClick r:id="rId2"/>
              </a:rPr>
            </a:br>
            <a:endParaRPr lang="fr-FR" sz="2000" dirty="0"/>
          </a:p>
        </p:txBody>
      </p:sp>
      <p:sp>
        <p:nvSpPr>
          <p:cNvPr id="4" name="ZoneTexte 3">
            <a:extLst>
              <a:ext uri="{FF2B5EF4-FFF2-40B4-BE49-F238E27FC236}">
                <a16:creationId xmlns:a16="http://schemas.microsoft.com/office/drawing/2014/main" id="{38ABF752-CF29-DE90-95E9-48CB1F9A54D6}"/>
              </a:ext>
            </a:extLst>
          </p:cNvPr>
          <p:cNvSpPr txBox="1"/>
          <p:nvPr/>
        </p:nvSpPr>
        <p:spPr>
          <a:xfrm>
            <a:off x="580838" y="4582885"/>
            <a:ext cx="4855496" cy="369332"/>
          </a:xfrm>
          <a:prstGeom prst="rect">
            <a:avLst/>
          </a:prstGeom>
          <a:noFill/>
        </p:spPr>
        <p:txBody>
          <a:bodyPr wrap="none" rtlCol="0">
            <a:spAutoFit/>
          </a:bodyPr>
          <a:lstStyle/>
          <a:p>
            <a:r>
              <a:rPr lang="fr-FR" dirty="0">
                <a:hlinkClick r:id="rId2"/>
              </a:rPr>
              <a:t>https://www.youtube.com/watch?v=viEoaxzhAGY</a:t>
            </a:r>
            <a:endParaRPr lang="fr-FR" dirty="0"/>
          </a:p>
        </p:txBody>
      </p:sp>
    </p:spTree>
    <p:extLst>
      <p:ext uri="{BB962C8B-B14F-4D97-AF65-F5344CB8AC3E}">
        <p14:creationId xmlns:p14="http://schemas.microsoft.com/office/powerpoint/2010/main" val="182774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3D0CD-DEC1-4D81-8507-588CF82AB68B}"/>
              </a:ext>
            </a:extLst>
          </p:cNvPr>
          <p:cNvSpPr>
            <a:spLocks noGrp="1"/>
          </p:cNvSpPr>
          <p:nvPr>
            <p:ph type="title"/>
          </p:nvPr>
        </p:nvSpPr>
        <p:spPr>
          <a:xfrm>
            <a:off x="4725164" y="0"/>
            <a:ext cx="2381738" cy="1526565"/>
          </a:xfrm>
        </p:spPr>
        <p:txBody>
          <a:bodyPr>
            <a:normAutofit/>
          </a:bodyPr>
          <a:lstStyle/>
          <a:p>
            <a:pPr algn="ctr"/>
            <a:r>
              <a:rPr lang="fr-FR" sz="6000" dirty="0">
                <a:latin typeface="Baguet Script" panose="00000500000000000000" pitchFamily="2" charset="0"/>
              </a:rPr>
              <a:t>Quiz</a:t>
            </a:r>
            <a:r>
              <a:rPr lang="fr-FR" sz="7200" dirty="0"/>
              <a:t> </a:t>
            </a:r>
          </a:p>
        </p:txBody>
      </p:sp>
      <p:sp>
        <p:nvSpPr>
          <p:cNvPr id="3" name="Espace réservé du contenu 2">
            <a:extLst>
              <a:ext uri="{FF2B5EF4-FFF2-40B4-BE49-F238E27FC236}">
                <a16:creationId xmlns:a16="http://schemas.microsoft.com/office/drawing/2014/main" id="{E52A7031-E89F-4512-9266-6718BDDD868D}"/>
              </a:ext>
            </a:extLst>
          </p:cNvPr>
          <p:cNvSpPr>
            <a:spLocks noGrp="1"/>
          </p:cNvSpPr>
          <p:nvPr>
            <p:ph idx="1"/>
          </p:nvPr>
        </p:nvSpPr>
        <p:spPr>
          <a:xfrm>
            <a:off x="299100" y="1303676"/>
            <a:ext cx="7954354" cy="5905186"/>
          </a:xfrm>
        </p:spPr>
        <p:txBody>
          <a:bodyPr>
            <a:normAutofit/>
          </a:bodyPr>
          <a:lstStyle/>
          <a:p>
            <a:pPr algn="ctr"/>
            <a:r>
              <a:rPr lang="fr-FR" sz="2000" dirty="0"/>
              <a:t>Quelle est la monnaie japonaise ?</a:t>
            </a:r>
          </a:p>
          <a:p>
            <a:pPr marL="0" indent="0" algn="ctr">
              <a:buNone/>
            </a:pPr>
            <a:r>
              <a:rPr lang="fr-FR" sz="2000" dirty="0"/>
              <a:t>C’est le yen.</a:t>
            </a:r>
          </a:p>
          <a:p>
            <a:pPr algn="ctr"/>
            <a:r>
              <a:rPr lang="fr-FR" sz="2000" dirty="0"/>
              <a:t>Quelle taille mesure la Tokyo </a:t>
            </a:r>
            <a:r>
              <a:rPr lang="fr-FR" sz="2000" dirty="0" err="1"/>
              <a:t>Skytree</a:t>
            </a:r>
            <a:r>
              <a:rPr lang="fr-FR" sz="2000" dirty="0"/>
              <a:t> ?</a:t>
            </a:r>
          </a:p>
          <a:p>
            <a:pPr marL="0" indent="0" algn="ctr">
              <a:buNone/>
            </a:pPr>
            <a:r>
              <a:rPr lang="fr-FR" sz="2000" dirty="0"/>
              <a:t>Elle mesure 634 mètres.</a:t>
            </a:r>
          </a:p>
          <a:p>
            <a:pPr algn="ctr"/>
            <a:r>
              <a:rPr lang="fr-FR" sz="2000" dirty="0"/>
              <a:t>Comment appelle t-on les gamelles japonaises ?</a:t>
            </a:r>
          </a:p>
          <a:p>
            <a:pPr marL="0" indent="0" algn="ctr">
              <a:buNone/>
            </a:pPr>
            <a:r>
              <a:rPr lang="fr-FR" sz="2000" dirty="0"/>
              <a:t>On les appelle des bentos.</a:t>
            </a:r>
          </a:p>
          <a:p>
            <a:pPr algn="ctr"/>
            <a:r>
              <a:rPr lang="fr-FR" sz="2000" dirty="0"/>
              <a:t>À quelle heure la bombe a-t-elle était larguée sur Hiroshima?</a:t>
            </a:r>
          </a:p>
          <a:p>
            <a:pPr marL="0" indent="0" algn="ctr">
              <a:buNone/>
            </a:pPr>
            <a:r>
              <a:rPr lang="fr-FR" sz="2000" dirty="0"/>
              <a:t>Elle a été largué à 8 h 15.</a:t>
            </a:r>
          </a:p>
          <a:p>
            <a:pPr algn="ctr"/>
            <a:r>
              <a:rPr lang="fr-FR" sz="2000" dirty="0"/>
              <a:t>Combien y a-t-il d’ espèces de plantes endémiques ?</a:t>
            </a:r>
          </a:p>
          <a:p>
            <a:pPr marL="0" indent="0" algn="ctr">
              <a:buNone/>
            </a:pPr>
            <a:r>
              <a:rPr lang="fr-FR" sz="2000" dirty="0"/>
              <a:t>Il y a 4500 espèces de plantes endémiques.</a:t>
            </a:r>
          </a:p>
          <a:p>
            <a:pPr algn="ctr"/>
            <a:r>
              <a:rPr lang="fr-FR" sz="2000" dirty="0"/>
              <a:t>Quelle est la durée de vie d'un sumo ?</a:t>
            </a:r>
          </a:p>
          <a:p>
            <a:pPr algn="ctr"/>
            <a:r>
              <a:rPr lang="fr-FR" sz="2000" dirty="0"/>
              <a:t>La durée de vie moyenne d'un sumo ne dépasse pas les 65 ans.</a:t>
            </a:r>
          </a:p>
          <a:p>
            <a:pPr algn="ctr"/>
            <a:r>
              <a:rPr lang="fr-FR" sz="2000" dirty="0"/>
              <a:t>Qu’elle est la date de naissance d’Aiko de Toshi ?</a:t>
            </a:r>
          </a:p>
          <a:p>
            <a:pPr marL="0" indent="0" algn="ctr">
              <a:buNone/>
            </a:pPr>
            <a:r>
              <a:rPr lang="fr-FR" sz="2000" dirty="0"/>
              <a:t>Elle est née le 1</a:t>
            </a:r>
            <a:r>
              <a:rPr lang="fr-FR" sz="2000" baseline="30000" dirty="0"/>
              <a:t>er</a:t>
            </a:r>
            <a:r>
              <a:rPr lang="fr-FR" sz="2000" dirty="0"/>
              <a:t> décembre 2001.</a:t>
            </a:r>
          </a:p>
          <a:p>
            <a:pPr marL="0" indent="0">
              <a:buNone/>
            </a:pPr>
            <a:endParaRPr lang="fr-FR" sz="2000" dirty="0">
              <a:solidFill>
                <a:schemeClr val="bg1"/>
              </a:solidFill>
            </a:endParaRPr>
          </a:p>
          <a:p>
            <a:pPr marL="0" indent="0">
              <a:buNone/>
            </a:pPr>
            <a:endParaRPr lang="fr-FR" sz="2000" dirty="0"/>
          </a:p>
          <a:p>
            <a:pPr marL="0" indent="0">
              <a:buNone/>
            </a:pPr>
            <a:endParaRPr lang="fr-FR" sz="2000" dirty="0"/>
          </a:p>
          <a:p>
            <a:pPr marL="0" indent="0">
              <a:buNone/>
            </a:pPr>
            <a:endParaRPr lang="fr-FR" sz="3600" dirty="0">
              <a:latin typeface="Freestyle Script" panose="030804020302050B0404" pitchFamily="66" charset="0"/>
            </a:endParaRPr>
          </a:p>
        </p:txBody>
      </p:sp>
      <p:pic>
        <p:nvPicPr>
          <p:cNvPr id="22" name="Image 21">
            <a:extLst>
              <a:ext uri="{FF2B5EF4-FFF2-40B4-BE49-F238E27FC236}">
                <a16:creationId xmlns:a16="http://schemas.microsoft.com/office/drawing/2014/main" id="{04FE390F-E5DE-5241-9250-041867CB9694}"/>
              </a:ext>
            </a:extLst>
          </p:cNvPr>
          <p:cNvPicPr>
            <a:picLocks noChangeAspect="1"/>
          </p:cNvPicPr>
          <p:nvPr/>
        </p:nvPicPr>
        <p:blipFill rotWithShape="1">
          <a:blip r:embed="rId2">
            <a:extLst>
              <a:ext uri="{28A0092B-C50C-407E-A947-70E740481C1C}">
                <a14:useLocalDpi xmlns:a14="http://schemas.microsoft.com/office/drawing/2010/main" val="0"/>
              </a:ext>
            </a:extLst>
          </a:blip>
          <a:srcRect l="8584" t="9148" r="7572" b="5779"/>
          <a:stretch/>
        </p:blipFill>
        <p:spPr>
          <a:xfrm>
            <a:off x="7591174" y="763282"/>
            <a:ext cx="4490916" cy="4556797"/>
          </a:xfrm>
          <a:prstGeom prst="rect">
            <a:avLst/>
          </a:prstGeom>
        </p:spPr>
      </p:pic>
    </p:spTree>
    <p:extLst>
      <p:ext uri="{BB962C8B-B14F-4D97-AF65-F5344CB8AC3E}">
        <p14:creationId xmlns:p14="http://schemas.microsoft.com/office/powerpoint/2010/main" val="299357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24">
            <a:extLst>
              <a:ext uri="{FF2B5EF4-FFF2-40B4-BE49-F238E27FC236}">
                <a16:creationId xmlns:a16="http://schemas.microsoft.com/office/drawing/2014/main" id="{3DFD89B9-A4E6-4ED0-BCAB-E26A4C03AA3C}"/>
              </a:ext>
            </a:extLst>
          </p:cNvPr>
          <p:cNvSpPr txBox="1"/>
          <p:nvPr/>
        </p:nvSpPr>
        <p:spPr>
          <a:xfrm>
            <a:off x="5010091" y="0"/>
            <a:ext cx="765906" cy="6635261"/>
          </a:xfrm>
          <a:prstGeom prst="rect">
            <a:avLst/>
          </a:prstGeom>
        </p:spPr>
        <p:txBody>
          <a:bodyPr vert="horz" lIns="91440" tIns="45720" rIns="91440" bIns="45720" rtlCol="0">
            <a:noAutofit/>
          </a:bodyPr>
          <a:lstStyle/>
          <a:p>
            <a:pPr algn="ctr">
              <a:lnSpc>
                <a:spcPct val="90000"/>
              </a:lnSpc>
              <a:spcAft>
                <a:spcPts val="600"/>
              </a:spcAft>
            </a:pPr>
            <a:r>
              <a:rPr lang="ja-JP" altLang="en-US" sz="4400" b="0" i="0" dirty="0">
                <a:effectLst/>
              </a:rPr>
              <a:t>聞いてくれてありがとう</a:t>
            </a:r>
            <a:endParaRPr lang="en-US" sz="4400" dirty="0"/>
          </a:p>
        </p:txBody>
      </p:sp>
      <p:pic>
        <p:nvPicPr>
          <p:cNvPr id="7" name="Image 6">
            <a:extLst>
              <a:ext uri="{FF2B5EF4-FFF2-40B4-BE49-F238E27FC236}">
                <a16:creationId xmlns:a16="http://schemas.microsoft.com/office/drawing/2014/main" id="{1C637F06-58D1-4834-93F5-ACD78FD9FC2C}"/>
              </a:ext>
            </a:extLst>
          </p:cNvPr>
          <p:cNvPicPr>
            <a:picLocks noChangeAspect="1"/>
          </p:cNvPicPr>
          <p:nvPr/>
        </p:nvPicPr>
        <p:blipFill rotWithShape="1">
          <a:blip r:embed="rId2">
            <a:extLst>
              <a:ext uri="{28A0092B-C50C-407E-A947-70E740481C1C}">
                <a14:useLocalDpi xmlns:a14="http://schemas.microsoft.com/office/drawing/2010/main" val="0"/>
              </a:ext>
            </a:extLst>
          </a:blip>
          <a:srcRect b="3794"/>
          <a:stretch/>
        </p:blipFill>
        <p:spPr>
          <a:xfrm>
            <a:off x="-1" y="-112336"/>
            <a:ext cx="5010092" cy="5034194"/>
          </a:xfrm>
          <a:prstGeom prst="rect">
            <a:avLst/>
          </a:prstGeom>
        </p:spPr>
      </p:pic>
      <p:pic>
        <p:nvPicPr>
          <p:cNvPr id="9" name="Image 8" descr="Une image contenant montagne, ciel, extérieur, nature&#10;&#10;Description générée automatiquement">
            <a:extLst>
              <a:ext uri="{FF2B5EF4-FFF2-40B4-BE49-F238E27FC236}">
                <a16:creationId xmlns:a16="http://schemas.microsoft.com/office/drawing/2014/main" id="{4CB1B0E8-4530-4946-AAA3-14050B88E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899" y="2448733"/>
            <a:ext cx="6465052" cy="4310034"/>
          </a:xfrm>
          <a:prstGeom prst="rect">
            <a:avLst/>
          </a:prstGeom>
        </p:spPr>
      </p:pic>
      <p:sp>
        <p:nvSpPr>
          <p:cNvPr id="2" name="ZoneTexte 1">
            <a:extLst>
              <a:ext uri="{FF2B5EF4-FFF2-40B4-BE49-F238E27FC236}">
                <a16:creationId xmlns:a16="http://schemas.microsoft.com/office/drawing/2014/main" id="{E2F5DF61-C9D4-506E-7AC6-FD59A58605E7}"/>
              </a:ext>
            </a:extLst>
          </p:cNvPr>
          <p:cNvSpPr txBox="1"/>
          <p:nvPr/>
        </p:nvSpPr>
        <p:spPr>
          <a:xfrm>
            <a:off x="13512763" y="2040062"/>
            <a:ext cx="45719"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385145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CCCFE-A837-49E4-A7B9-78172B2F4D42}"/>
              </a:ext>
            </a:extLst>
          </p:cNvPr>
          <p:cNvSpPr>
            <a:spLocks noGrp="1"/>
          </p:cNvSpPr>
          <p:nvPr>
            <p:ph type="title"/>
          </p:nvPr>
        </p:nvSpPr>
        <p:spPr>
          <a:xfrm>
            <a:off x="5216036" y="-196372"/>
            <a:ext cx="6422849" cy="1676603"/>
          </a:xfrm>
        </p:spPr>
        <p:txBody>
          <a:bodyPr>
            <a:normAutofit/>
          </a:bodyPr>
          <a:lstStyle/>
          <a:p>
            <a:r>
              <a:rPr lang="fr-FR" sz="6000" dirty="0">
                <a:latin typeface="Baguet Script" panose="00000500000000000000" pitchFamily="2" charset="0"/>
              </a:rPr>
              <a:t>Sommaire</a:t>
            </a:r>
            <a:r>
              <a:rPr lang="fr-FR" sz="7200" dirty="0"/>
              <a:t>      </a:t>
            </a:r>
            <a:r>
              <a:rPr lang="fr-FR" dirty="0"/>
              <a:t>     </a:t>
            </a:r>
          </a:p>
        </p:txBody>
      </p:sp>
      <p:sp>
        <p:nvSpPr>
          <p:cNvPr id="16" name="Rectangle 1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C4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 10" descr="Une image contenant texte, arbre, extérieur, jaune&#10;&#10;Description générée automatiquement">
            <a:extLst>
              <a:ext uri="{FF2B5EF4-FFF2-40B4-BE49-F238E27FC236}">
                <a16:creationId xmlns:a16="http://schemas.microsoft.com/office/drawing/2014/main" id="{18F0B27C-21F7-4C9A-B90E-D16A09681443}"/>
              </a:ext>
            </a:extLst>
          </p:cNvPr>
          <p:cNvPicPr>
            <a:picLocks noChangeAspect="1"/>
          </p:cNvPicPr>
          <p:nvPr/>
        </p:nvPicPr>
        <p:blipFill rotWithShape="1">
          <a:blip r:embed="rId2">
            <a:extLst>
              <a:ext uri="{28A0092B-C50C-407E-A947-70E740481C1C}">
                <a14:useLocalDpi xmlns:a14="http://schemas.microsoft.com/office/drawing/2010/main" val="0"/>
              </a:ext>
            </a:extLst>
          </a:blip>
          <a:srcRect b="4729"/>
          <a:stretch/>
        </p:blipFill>
        <p:spPr>
          <a:xfrm>
            <a:off x="580028" y="559405"/>
            <a:ext cx="3475952" cy="5739187"/>
          </a:xfrm>
          <a:prstGeom prst="rect">
            <a:avLst/>
          </a:prstGeom>
          <a:effectLst/>
        </p:spPr>
      </p:pic>
      <p:sp>
        <p:nvSpPr>
          <p:cNvPr id="3" name="Espace réservé du contenu 2">
            <a:extLst>
              <a:ext uri="{FF2B5EF4-FFF2-40B4-BE49-F238E27FC236}">
                <a16:creationId xmlns:a16="http://schemas.microsoft.com/office/drawing/2014/main" id="{C9F51765-0A02-401C-AF14-128CE878896A}"/>
              </a:ext>
            </a:extLst>
          </p:cNvPr>
          <p:cNvSpPr>
            <a:spLocks noGrp="1"/>
          </p:cNvSpPr>
          <p:nvPr>
            <p:ph idx="1"/>
          </p:nvPr>
        </p:nvSpPr>
        <p:spPr>
          <a:xfrm>
            <a:off x="5284520" y="1085105"/>
            <a:ext cx="6422848" cy="5819775"/>
          </a:xfrm>
        </p:spPr>
        <p:txBody>
          <a:bodyPr>
            <a:normAutofit fontScale="92500" lnSpcReduction="20000"/>
          </a:bodyPr>
          <a:lstStyle/>
          <a:p>
            <a:r>
              <a:rPr lang="fr-FR" sz="2200" dirty="0">
                <a:latin typeface="Calibri" panose="020F0502020204030204" pitchFamily="34" charset="0"/>
                <a:cs typeface="Calibri" panose="020F0502020204030204" pitchFamily="34" charset="0"/>
              </a:rPr>
              <a:t>Carte d’identité</a:t>
            </a:r>
          </a:p>
          <a:p>
            <a:r>
              <a:rPr lang="fr-FR" sz="2200" dirty="0">
                <a:latin typeface="Calibri" panose="020F0502020204030204" pitchFamily="34" charset="0"/>
                <a:cs typeface="Calibri" panose="020F0502020204030204" pitchFamily="34" charset="0"/>
              </a:rPr>
              <a:t>Situation géographique</a:t>
            </a:r>
          </a:p>
          <a:p>
            <a:r>
              <a:rPr lang="fr-FR" sz="2200" dirty="0">
                <a:latin typeface="Calibri" panose="020F0502020204030204" pitchFamily="34" charset="0"/>
                <a:cs typeface="Calibri" panose="020F0502020204030204" pitchFamily="34" charset="0"/>
              </a:rPr>
              <a:t>Patrimoine</a:t>
            </a:r>
          </a:p>
          <a:p>
            <a:r>
              <a:rPr lang="fr-FR" sz="2200" dirty="0">
                <a:latin typeface="Calibri" panose="020F0502020204030204" pitchFamily="34" charset="0"/>
                <a:cs typeface="Calibri" panose="020F0502020204030204" pitchFamily="34" charset="0"/>
              </a:rPr>
              <a:t>Climat, faune et flore</a:t>
            </a:r>
          </a:p>
          <a:p>
            <a:r>
              <a:rPr lang="fr-FR" sz="2200" dirty="0">
                <a:latin typeface="Calibri" panose="020F0502020204030204" pitchFamily="34" charset="0"/>
                <a:cs typeface="Calibri" panose="020F0502020204030204" pitchFamily="34" charset="0"/>
              </a:rPr>
              <a:t>Les religions</a:t>
            </a:r>
          </a:p>
          <a:p>
            <a:r>
              <a:rPr lang="fr-FR" sz="2200" dirty="0">
                <a:latin typeface="Calibri" panose="020F0502020204030204" pitchFamily="34" charset="0"/>
                <a:cs typeface="Calibri" panose="020F0502020204030204" pitchFamily="34" charset="0"/>
              </a:rPr>
              <a:t>Les temples</a:t>
            </a:r>
          </a:p>
          <a:p>
            <a:r>
              <a:rPr lang="fr-FR" sz="2200" dirty="0">
                <a:latin typeface="Calibri" panose="020F0502020204030204" pitchFamily="34" charset="0"/>
                <a:cs typeface="Calibri" panose="020F0502020204030204" pitchFamily="34" charset="0"/>
              </a:rPr>
              <a:t>La gastronomie </a:t>
            </a:r>
          </a:p>
          <a:p>
            <a:r>
              <a:rPr lang="fr-FR" sz="2200" dirty="0">
                <a:latin typeface="Calibri" panose="020F0502020204030204" pitchFamily="34" charset="0"/>
                <a:cs typeface="Calibri" panose="020F0502020204030204" pitchFamily="34" charset="0"/>
              </a:rPr>
              <a:t>La famille impériale</a:t>
            </a:r>
          </a:p>
          <a:p>
            <a:r>
              <a:rPr lang="fr-FR" sz="2200" dirty="0">
                <a:latin typeface="Calibri" panose="020F0502020204030204" pitchFamily="34" charset="0"/>
                <a:cs typeface="Calibri" panose="020F0502020204030204" pitchFamily="34" charset="0"/>
              </a:rPr>
              <a:t>Le gouvernement</a:t>
            </a:r>
          </a:p>
          <a:p>
            <a:r>
              <a:rPr lang="fr-FR" sz="2200" dirty="0">
                <a:latin typeface="Calibri" panose="020F0502020204030204" pitchFamily="34" charset="0"/>
                <a:cs typeface="Calibri" panose="020F0502020204030204" pitchFamily="34" charset="0"/>
              </a:rPr>
              <a:t>Style de vie </a:t>
            </a:r>
          </a:p>
          <a:p>
            <a:r>
              <a:rPr lang="fr-FR" sz="2200" dirty="0">
                <a:latin typeface="Calibri" panose="020F0502020204030204" pitchFamily="34" charset="0"/>
                <a:cs typeface="Calibri" panose="020F0502020204030204" pitchFamily="34" charset="0"/>
              </a:rPr>
              <a:t>La calligraphie japonaise</a:t>
            </a:r>
          </a:p>
          <a:p>
            <a:r>
              <a:rPr lang="fr-FR" sz="2200" dirty="0" err="1">
                <a:latin typeface="Calibri" panose="020F0502020204030204" pitchFamily="34" charset="0"/>
                <a:cs typeface="Calibri" panose="020F0502020204030204" pitchFamily="34" charset="0"/>
              </a:rPr>
              <a:t>Hanami</a:t>
            </a:r>
            <a:r>
              <a:rPr lang="fr-FR" sz="2200" dirty="0">
                <a:latin typeface="Calibri" panose="020F0502020204030204" pitchFamily="34" charset="0"/>
                <a:cs typeface="Calibri" panose="020F0502020204030204" pitchFamily="34" charset="0"/>
              </a:rPr>
              <a:t> </a:t>
            </a:r>
          </a:p>
          <a:p>
            <a:r>
              <a:rPr lang="fr-FR" sz="2200" dirty="0">
                <a:latin typeface="Calibri" panose="020F0502020204030204" pitchFamily="34" charset="0"/>
                <a:cs typeface="Calibri" panose="020F0502020204030204" pitchFamily="34" charset="0"/>
              </a:rPr>
              <a:t>Le sumo</a:t>
            </a:r>
          </a:p>
          <a:p>
            <a:r>
              <a:rPr lang="fr-FR" sz="2200" dirty="0">
                <a:latin typeface="Calibri" panose="020F0502020204030204" pitchFamily="34" charset="0"/>
                <a:cs typeface="Calibri" panose="020F0502020204030204" pitchFamily="34" charset="0"/>
              </a:rPr>
              <a:t>Catastrophes</a:t>
            </a:r>
          </a:p>
          <a:p>
            <a:r>
              <a:rPr lang="fr-FR" sz="2200" dirty="0">
                <a:latin typeface="Calibri" panose="020F0502020204030204" pitchFamily="34" charset="0"/>
                <a:cs typeface="Calibri" panose="020F0502020204030204" pitchFamily="34" charset="0"/>
              </a:rPr>
              <a:t>Vidéo</a:t>
            </a:r>
          </a:p>
          <a:p>
            <a:r>
              <a:rPr lang="fr-FR" sz="2200" dirty="0">
                <a:latin typeface="Calibri" panose="020F0502020204030204" pitchFamily="34" charset="0"/>
                <a:cs typeface="Calibri" panose="020F0502020204030204" pitchFamily="34" charset="0"/>
              </a:rPr>
              <a:t>Quiz</a:t>
            </a:r>
          </a:p>
          <a:p>
            <a:endParaRPr lang="fr-FR" sz="2200" dirty="0">
              <a:latin typeface="Calibri" panose="020F0502020204030204" pitchFamily="34" charset="0"/>
              <a:cs typeface="Calibri" panose="020F0502020204030204" pitchFamily="34" charset="0"/>
            </a:endParaRPr>
          </a:p>
          <a:p>
            <a:endParaRPr lang="fr-FR" sz="2200" dirty="0">
              <a:latin typeface="Vladimir Script" panose="03050402040407070305" pitchFamily="66" charset="0"/>
            </a:endParaRPr>
          </a:p>
          <a:p>
            <a:pPr marL="0" indent="0">
              <a:buNone/>
            </a:pPr>
            <a:endParaRPr lang="fr-FR" sz="1700" dirty="0">
              <a:latin typeface="Vladimir Script" panose="03050402040407070305" pitchFamily="66" charset="0"/>
            </a:endParaRPr>
          </a:p>
        </p:txBody>
      </p:sp>
    </p:spTree>
    <p:extLst>
      <p:ext uri="{BB962C8B-B14F-4D97-AF65-F5344CB8AC3E}">
        <p14:creationId xmlns:p14="http://schemas.microsoft.com/office/powerpoint/2010/main" val="1366352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C84DC-8140-46B3-817D-6F749E6D2AAD}"/>
              </a:ext>
            </a:extLst>
          </p:cNvPr>
          <p:cNvSpPr>
            <a:spLocks noGrp="1"/>
          </p:cNvSpPr>
          <p:nvPr>
            <p:ph type="title"/>
          </p:nvPr>
        </p:nvSpPr>
        <p:spPr>
          <a:xfrm>
            <a:off x="775677" y="-145050"/>
            <a:ext cx="10515600" cy="1325563"/>
          </a:xfrm>
        </p:spPr>
        <p:txBody>
          <a:bodyPr>
            <a:normAutofit/>
          </a:bodyPr>
          <a:lstStyle/>
          <a:p>
            <a:pPr algn="ctr"/>
            <a:r>
              <a:rPr lang="fr-FR" sz="6000" dirty="0">
                <a:latin typeface="Baguet Script" panose="00000500000000000000" pitchFamily="2" charset="0"/>
              </a:rPr>
              <a:t>Carte d’identité</a:t>
            </a:r>
          </a:p>
        </p:txBody>
      </p:sp>
      <p:sp>
        <p:nvSpPr>
          <p:cNvPr id="3" name="Espace réservé du contenu 2">
            <a:extLst>
              <a:ext uri="{FF2B5EF4-FFF2-40B4-BE49-F238E27FC236}">
                <a16:creationId xmlns:a16="http://schemas.microsoft.com/office/drawing/2014/main" id="{6ACBC4F7-80B5-46B6-B37C-7BA18BC7EBF7}"/>
              </a:ext>
            </a:extLst>
          </p:cNvPr>
          <p:cNvSpPr>
            <a:spLocks noGrp="1"/>
          </p:cNvSpPr>
          <p:nvPr>
            <p:ph idx="1"/>
          </p:nvPr>
        </p:nvSpPr>
        <p:spPr>
          <a:xfrm>
            <a:off x="775677" y="1456406"/>
            <a:ext cx="10173677" cy="2866309"/>
          </a:xfrm>
        </p:spPr>
        <p:txBody>
          <a:bodyPr>
            <a:normAutofit fontScale="25000" lnSpcReduction="20000"/>
          </a:bodyPr>
          <a:lstStyle/>
          <a:p>
            <a:pPr algn="ctr"/>
            <a:r>
              <a:rPr lang="fr-FR" sz="8000" dirty="0"/>
              <a:t>La monnaie au Japon est le yen. </a:t>
            </a:r>
          </a:p>
          <a:p>
            <a:pPr algn="ctr"/>
            <a:r>
              <a:rPr lang="fr-FR" sz="8000" dirty="0"/>
              <a:t>Sa capitale est </a:t>
            </a:r>
            <a:r>
              <a:rPr lang="fr-FR" sz="8000" dirty="0">
                <a:solidFill>
                  <a:srgbClr val="FF0000"/>
                </a:solidFill>
              </a:rPr>
              <a:t>Tokyo</a:t>
            </a:r>
            <a:r>
              <a:rPr lang="fr-FR" sz="8000" dirty="0"/>
              <a:t>. </a:t>
            </a:r>
          </a:p>
          <a:p>
            <a:pPr algn="ctr"/>
            <a:r>
              <a:rPr lang="fr-FR" sz="8000" dirty="0"/>
              <a:t>Ce pays a une superficie de 377 972 km2.</a:t>
            </a:r>
          </a:p>
          <a:p>
            <a:pPr algn="ctr"/>
            <a:r>
              <a:rPr lang="fr-FR" sz="8000" dirty="0"/>
              <a:t> Une population de 126 051 000 habitants et une densité 333 habitants au km2. </a:t>
            </a:r>
          </a:p>
          <a:p>
            <a:pPr algn="ctr"/>
            <a:r>
              <a:rPr lang="fr-FR" sz="8000" dirty="0"/>
              <a:t>On y parle Japonais et Coréen. </a:t>
            </a:r>
          </a:p>
          <a:p>
            <a:pPr algn="ctr"/>
            <a:r>
              <a:rPr lang="fr-FR" sz="8000" dirty="0"/>
              <a:t>Le Japon contient 200 volcans, dont une soixantaine sont actifs. Le plus haut et le plus connu est le mont Fuji. </a:t>
            </a:r>
          </a:p>
          <a:p>
            <a:pPr marL="0" indent="0" algn="ctr">
              <a:buNone/>
            </a:pPr>
            <a:endParaRPr lang="fr-FR" sz="3600" dirty="0">
              <a:latin typeface="Freestyle Script" panose="030804020302050B0404" pitchFamily="66" charset="0"/>
            </a:endParaRPr>
          </a:p>
        </p:txBody>
      </p:sp>
      <p:pic>
        <p:nvPicPr>
          <p:cNvPr id="8" name="Image 7" descr="Une image contenant pièce de monnaie, matériel&#10;&#10;Description générée automatiquement">
            <a:extLst>
              <a:ext uri="{FF2B5EF4-FFF2-40B4-BE49-F238E27FC236}">
                <a16:creationId xmlns:a16="http://schemas.microsoft.com/office/drawing/2014/main" id="{E0F798F3-A8F7-4D5D-9FD6-AEEDB5ACCAA1}"/>
              </a:ext>
            </a:extLst>
          </p:cNvPr>
          <p:cNvPicPr>
            <a:picLocks noChangeAspect="1"/>
          </p:cNvPicPr>
          <p:nvPr/>
        </p:nvPicPr>
        <p:blipFill rotWithShape="1">
          <a:blip r:embed="rId2">
            <a:extLst>
              <a:ext uri="{28A0092B-C50C-407E-A947-70E740481C1C}">
                <a14:useLocalDpi xmlns:a14="http://schemas.microsoft.com/office/drawing/2010/main" val="0"/>
              </a:ext>
            </a:extLst>
          </a:blip>
          <a:srcRect l="50796" t="18567" r="1698" b="19219"/>
          <a:stretch/>
        </p:blipFill>
        <p:spPr>
          <a:xfrm>
            <a:off x="8943974" y="5597482"/>
            <a:ext cx="3143249" cy="1024921"/>
          </a:xfrm>
          <a:prstGeom prst="rect">
            <a:avLst/>
          </a:prstGeom>
        </p:spPr>
      </p:pic>
      <p:pic>
        <p:nvPicPr>
          <p:cNvPr id="9" name="Image 8" descr="Une image contenant pièce de monnaie, matériel&#10;&#10;Description générée automatiquement">
            <a:extLst>
              <a:ext uri="{FF2B5EF4-FFF2-40B4-BE49-F238E27FC236}">
                <a16:creationId xmlns:a16="http://schemas.microsoft.com/office/drawing/2014/main" id="{DE56F1EE-0B52-45C3-857B-2EE0988A3B34}"/>
              </a:ext>
            </a:extLst>
          </p:cNvPr>
          <p:cNvPicPr>
            <a:picLocks noChangeAspect="1"/>
          </p:cNvPicPr>
          <p:nvPr/>
        </p:nvPicPr>
        <p:blipFill rotWithShape="1">
          <a:blip r:embed="rId2">
            <a:extLst>
              <a:ext uri="{28A0092B-C50C-407E-A947-70E740481C1C}">
                <a14:useLocalDpi xmlns:a14="http://schemas.microsoft.com/office/drawing/2010/main" val="0"/>
              </a:ext>
            </a:extLst>
          </a:blip>
          <a:srcRect l="1705" t="18567" r="49204" b="19219"/>
          <a:stretch/>
        </p:blipFill>
        <p:spPr>
          <a:xfrm>
            <a:off x="8943974" y="4598608"/>
            <a:ext cx="3248026" cy="1024921"/>
          </a:xfrm>
          <a:prstGeom prst="rect">
            <a:avLst/>
          </a:prstGeom>
        </p:spPr>
      </p:pic>
      <p:pic>
        <p:nvPicPr>
          <p:cNvPr id="13" name="Image 12" descr="Une image contenant montagne, extérieur, ciel, nature&#10;&#10;Description générée automatiquement">
            <a:extLst>
              <a:ext uri="{FF2B5EF4-FFF2-40B4-BE49-F238E27FC236}">
                <a16:creationId xmlns:a16="http://schemas.microsoft.com/office/drawing/2014/main" id="{FFA38B35-1E77-42B3-AF7D-39E09A310D85}"/>
              </a:ext>
            </a:extLst>
          </p:cNvPr>
          <p:cNvPicPr>
            <a:picLocks noChangeAspect="1"/>
          </p:cNvPicPr>
          <p:nvPr/>
        </p:nvPicPr>
        <p:blipFill rotWithShape="1">
          <a:blip r:embed="rId3">
            <a:extLst>
              <a:ext uri="{28A0092B-C50C-407E-A947-70E740481C1C}">
                <a14:useLocalDpi xmlns:a14="http://schemas.microsoft.com/office/drawing/2010/main" val="0"/>
              </a:ext>
            </a:extLst>
          </a:blip>
          <a:srcRect l="-1" t="11268" r="-1639" b="21414"/>
          <a:stretch/>
        </p:blipFill>
        <p:spPr>
          <a:xfrm>
            <a:off x="3312929" y="4408568"/>
            <a:ext cx="5566141" cy="2455294"/>
          </a:xfrm>
          <a:prstGeom prst="rect">
            <a:avLst/>
          </a:prstGeom>
        </p:spPr>
      </p:pic>
    </p:spTree>
    <p:extLst>
      <p:ext uri="{BB962C8B-B14F-4D97-AF65-F5344CB8AC3E}">
        <p14:creationId xmlns:p14="http://schemas.microsoft.com/office/powerpoint/2010/main" val="355656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094096-7433-47AA-A042-1D3A75F19A44}"/>
              </a:ext>
            </a:extLst>
          </p:cNvPr>
          <p:cNvSpPr>
            <a:spLocks noGrp="1"/>
          </p:cNvSpPr>
          <p:nvPr>
            <p:ph type="title"/>
          </p:nvPr>
        </p:nvSpPr>
        <p:spPr>
          <a:xfrm>
            <a:off x="80430" y="374963"/>
            <a:ext cx="8312944" cy="1651404"/>
          </a:xfrm>
        </p:spPr>
        <p:txBody>
          <a:bodyPr>
            <a:noAutofit/>
          </a:bodyPr>
          <a:lstStyle/>
          <a:p>
            <a:r>
              <a:rPr lang="fr-FR" sz="6000" dirty="0">
                <a:latin typeface="Baguet Script" panose="00000500000000000000" pitchFamily="2" charset="0"/>
              </a:rPr>
              <a:t>Situation géographique</a:t>
            </a:r>
          </a:p>
        </p:txBody>
      </p:sp>
      <p:sp>
        <p:nvSpPr>
          <p:cNvPr id="3" name="Espace réservé du contenu 2">
            <a:extLst>
              <a:ext uri="{FF2B5EF4-FFF2-40B4-BE49-F238E27FC236}">
                <a16:creationId xmlns:a16="http://schemas.microsoft.com/office/drawing/2014/main" id="{B8BB2CBC-ED59-4B39-9366-34E582927A6A}"/>
              </a:ext>
            </a:extLst>
          </p:cNvPr>
          <p:cNvSpPr>
            <a:spLocks noGrp="1"/>
          </p:cNvSpPr>
          <p:nvPr>
            <p:ph idx="1"/>
          </p:nvPr>
        </p:nvSpPr>
        <p:spPr>
          <a:xfrm>
            <a:off x="838200" y="2401330"/>
            <a:ext cx="6797405" cy="3719384"/>
          </a:xfrm>
        </p:spPr>
        <p:txBody>
          <a:bodyPr>
            <a:normAutofit/>
          </a:bodyPr>
          <a:lstStyle/>
          <a:p>
            <a:pPr algn="ctr"/>
            <a:r>
              <a:rPr lang="fr-FR" sz="2000" dirty="0"/>
              <a:t>Le Japon est aussi appelé «pays du soleil levant », parce qu’ il se trouve sur un archipel située juste à l’est du centre géographique de l’ Asie.</a:t>
            </a:r>
          </a:p>
          <a:p>
            <a:pPr algn="ctr"/>
            <a:r>
              <a:rPr lang="fr-FR" sz="2000" dirty="0"/>
              <a:t> Le Japon est une île asiatique au large de la Russie et de la Corée.</a:t>
            </a:r>
          </a:p>
          <a:p>
            <a:pPr algn="ctr"/>
            <a:r>
              <a:rPr lang="fr-FR" sz="2000" b="0" i="0" dirty="0">
                <a:effectLst/>
              </a:rPr>
              <a:t> Le Japon est constitué de 6 852 îles. Les plus grandes sont : Hokkaido, </a:t>
            </a:r>
            <a:r>
              <a:rPr lang="fr-FR" sz="2000" b="0" i="0" dirty="0" err="1">
                <a:effectLst/>
              </a:rPr>
              <a:t>Honchu</a:t>
            </a:r>
            <a:r>
              <a:rPr lang="fr-FR" sz="2000" b="0" i="0" dirty="0">
                <a:effectLst/>
              </a:rPr>
              <a:t>, Shikoku, Kyushu</a:t>
            </a:r>
            <a:endParaRPr lang="fr-FR" sz="2000" dirty="0"/>
          </a:p>
          <a:p>
            <a:pPr algn="ctr"/>
            <a:r>
              <a:rPr lang="fr-FR" sz="2000" dirty="0"/>
              <a:t> Il y a plus de 8 600 îles qui sont disposées sur près de 3 000 kilomètres du nord au sud.</a:t>
            </a:r>
          </a:p>
        </p:txBody>
      </p:sp>
      <p:pic>
        <p:nvPicPr>
          <p:cNvPr id="18" name="Image 17" descr="Une image contenant carte&#10;&#10;Description générée automatiquement">
            <a:extLst>
              <a:ext uri="{FF2B5EF4-FFF2-40B4-BE49-F238E27FC236}">
                <a16:creationId xmlns:a16="http://schemas.microsoft.com/office/drawing/2014/main" id="{37D5AC73-2A6C-482A-BA2E-51AFADE098E0}"/>
              </a:ext>
            </a:extLst>
          </p:cNvPr>
          <p:cNvPicPr>
            <a:picLocks noChangeAspect="1"/>
          </p:cNvPicPr>
          <p:nvPr/>
        </p:nvPicPr>
        <p:blipFill rotWithShape="1">
          <a:blip r:embed="rId2">
            <a:extLst>
              <a:ext uri="{28A0092B-C50C-407E-A947-70E740481C1C}">
                <a14:useLocalDpi xmlns:a14="http://schemas.microsoft.com/office/drawing/2010/main" val="0"/>
              </a:ext>
            </a:extLst>
          </a:blip>
          <a:srcRect b="9993"/>
          <a:stretch/>
        </p:blipFill>
        <p:spPr>
          <a:xfrm>
            <a:off x="8050671" y="168168"/>
            <a:ext cx="3889393" cy="3168155"/>
          </a:xfrm>
          <a:prstGeom prst="rect">
            <a:avLst/>
          </a:prstGeom>
        </p:spPr>
      </p:pic>
      <p:pic>
        <p:nvPicPr>
          <p:cNvPr id="5" name="Image 4" descr="Une image contenant carte&#10;&#10;Description générée automatiquement">
            <a:extLst>
              <a:ext uri="{FF2B5EF4-FFF2-40B4-BE49-F238E27FC236}">
                <a16:creationId xmlns:a16="http://schemas.microsoft.com/office/drawing/2014/main" id="{54A5104F-CDB1-54CA-307A-01F25B9E4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671" y="3391655"/>
            <a:ext cx="3889393" cy="2926768"/>
          </a:xfrm>
          <a:prstGeom prst="rect">
            <a:avLst/>
          </a:prstGeom>
        </p:spPr>
      </p:pic>
    </p:spTree>
    <p:extLst>
      <p:ext uri="{BB962C8B-B14F-4D97-AF65-F5344CB8AC3E}">
        <p14:creationId xmlns:p14="http://schemas.microsoft.com/office/powerpoint/2010/main" val="61465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94C12E-6FC4-477D-8633-6EE60BFF8289}"/>
              </a:ext>
            </a:extLst>
          </p:cNvPr>
          <p:cNvSpPr>
            <a:spLocks noGrp="1"/>
          </p:cNvSpPr>
          <p:nvPr>
            <p:ph type="title"/>
          </p:nvPr>
        </p:nvSpPr>
        <p:spPr>
          <a:xfrm>
            <a:off x="4655135" y="178860"/>
            <a:ext cx="6870954" cy="1675626"/>
          </a:xfrm>
        </p:spPr>
        <p:txBody>
          <a:bodyPr>
            <a:normAutofit/>
          </a:bodyPr>
          <a:lstStyle/>
          <a:p>
            <a:pPr algn="ctr"/>
            <a:r>
              <a:rPr lang="fr-FR" sz="6000" dirty="0">
                <a:latin typeface="Baguet Script" panose="00000500000000000000" pitchFamily="2" charset="0"/>
              </a:rPr>
              <a:t>Patrimoine</a:t>
            </a:r>
            <a:r>
              <a:rPr lang="fr-FR" sz="6000" dirty="0">
                <a:latin typeface="+mn-lt"/>
              </a:rPr>
              <a:t> </a:t>
            </a:r>
          </a:p>
        </p:txBody>
      </p:sp>
      <p:pic>
        <p:nvPicPr>
          <p:cNvPr id="18" name="Image 17" descr="Une image contenant extérieur, arbre, ciel, eau&#10;&#10;Description générée automatiquement">
            <a:extLst>
              <a:ext uri="{FF2B5EF4-FFF2-40B4-BE49-F238E27FC236}">
                <a16:creationId xmlns:a16="http://schemas.microsoft.com/office/drawing/2014/main" id="{3290442F-F05E-40C8-8110-6CCCF8362487}"/>
              </a:ext>
            </a:extLst>
          </p:cNvPr>
          <p:cNvPicPr>
            <a:picLocks noChangeAspect="1"/>
          </p:cNvPicPr>
          <p:nvPr/>
        </p:nvPicPr>
        <p:blipFill rotWithShape="1">
          <a:blip r:embed="rId2">
            <a:extLst>
              <a:ext uri="{28A0092B-C50C-407E-A947-70E740481C1C}">
                <a14:useLocalDpi xmlns:a14="http://schemas.microsoft.com/office/drawing/2010/main" val="0"/>
              </a:ext>
            </a:extLst>
          </a:blip>
          <a:srcRect t="17450" r="3" b="5114"/>
          <a:stretch/>
        </p:blipFill>
        <p:spPr>
          <a:xfrm>
            <a:off x="20" y="1"/>
            <a:ext cx="4187091" cy="2164321"/>
          </a:xfrm>
          <a:prstGeom prst="rect">
            <a:avLst/>
          </a:prstGeom>
        </p:spPr>
      </p:pic>
      <p:pic>
        <p:nvPicPr>
          <p:cNvPr id="16" name="Image 15" descr="Une image contenant arbre, train, extérieur, voie&#10;&#10;Description générée automatiquement">
            <a:extLst>
              <a:ext uri="{FF2B5EF4-FFF2-40B4-BE49-F238E27FC236}">
                <a16:creationId xmlns:a16="http://schemas.microsoft.com/office/drawing/2014/main" id="{791BB160-77E0-4217-A792-112C89D398A0}"/>
              </a:ext>
            </a:extLst>
          </p:cNvPr>
          <p:cNvPicPr>
            <a:picLocks noChangeAspect="1"/>
          </p:cNvPicPr>
          <p:nvPr/>
        </p:nvPicPr>
        <p:blipFill rotWithShape="1">
          <a:blip r:embed="rId3">
            <a:extLst>
              <a:ext uri="{28A0092B-C50C-407E-A947-70E740481C1C}">
                <a14:useLocalDpi xmlns:a14="http://schemas.microsoft.com/office/drawing/2010/main" val="0"/>
              </a:ext>
            </a:extLst>
          </a:blip>
          <a:srcRect l="6965" r="10279" b="-8"/>
          <a:stretch/>
        </p:blipFill>
        <p:spPr>
          <a:xfrm>
            <a:off x="20" y="2342320"/>
            <a:ext cx="4187091" cy="2164321"/>
          </a:xfrm>
          <a:prstGeom prst="rect">
            <a:avLst/>
          </a:prstGeom>
        </p:spPr>
      </p:pic>
      <p:pic>
        <p:nvPicPr>
          <p:cNvPr id="8" name="Image 7" descr="Une image contenant ciel, bâtiment, extérieur, cité&#10;&#10;Description générée automatiquement">
            <a:extLst>
              <a:ext uri="{FF2B5EF4-FFF2-40B4-BE49-F238E27FC236}">
                <a16:creationId xmlns:a16="http://schemas.microsoft.com/office/drawing/2014/main" id="{77EEE0DA-E7FF-3A87-8CCC-EA5DCCDEAFA7}"/>
              </a:ext>
            </a:extLst>
          </p:cNvPr>
          <p:cNvPicPr>
            <a:picLocks noChangeAspect="1"/>
          </p:cNvPicPr>
          <p:nvPr/>
        </p:nvPicPr>
        <p:blipFill rotWithShape="1">
          <a:blip r:embed="rId4">
            <a:extLst>
              <a:ext uri="{28A0092B-C50C-407E-A947-70E740481C1C}">
                <a14:useLocalDpi xmlns:a14="http://schemas.microsoft.com/office/drawing/2010/main" val="0"/>
              </a:ext>
            </a:extLst>
          </a:blip>
          <a:srcRect t="14207" r="3" b="3"/>
          <a:stretch/>
        </p:blipFill>
        <p:spPr>
          <a:xfrm>
            <a:off x="20" y="4693680"/>
            <a:ext cx="4187091" cy="2164321"/>
          </a:xfrm>
          <a:prstGeom prst="rect">
            <a:avLst/>
          </a:prstGeom>
        </p:spPr>
      </p:pic>
      <p:sp>
        <p:nvSpPr>
          <p:cNvPr id="3" name="Espace réservé du contenu 2">
            <a:extLst>
              <a:ext uri="{FF2B5EF4-FFF2-40B4-BE49-F238E27FC236}">
                <a16:creationId xmlns:a16="http://schemas.microsoft.com/office/drawing/2014/main" id="{8362A61F-5EE1-4EF6-A7E0-4F991CF6CEFB}"/>
              </a:ext>
            </a:extLst>
          </p:cNvPr>
          <p:cNvSpPr>
            <a:spLocks noGrp="1"/>
          </p:cNvSpPr>
          <p:nvPr>
            <p:ph idx="1"/>
          </p:nvPr>
        </p:nvSpPr>
        <p:spPr>
          <a:xfrm>
            <a:off x="4825617" y="2104623"/>
            <a:ext cx="6870954" cy="4574517"/>
          </a:xfrm>
        </p:spPr>
        <p:txBody>
          <a:bodyPr>
            <a:normAutofit fontScale="92500" lnSpcReduction="10000"/>
          </a:bodyPr>
          <a:lstStyle/>
          <a:p>
            <a:pPr algn="ctr"/>
            <a:r>
              <a:rPr lang="fr-FR" sz="2200" dirty="0"/>
              <a:t>Le palais impérial de Tokyo :</a:t>
            </a:r>
          </a:p>
          <a:p>
            <a:pPr algn="ctr"/>
            <a:r>
              <a:rPr lang="fr-FR" sz="2200" b="0" i="0" dirty="0">
                <a:effectLst/>
              </a:rPr>
              <a:t>Le palais impérial se trouve à l'emplacement de l'ancien </a:t>
            </a:r>
            <a:r>
              <a:rPr lang="fr-FR" sz="2200" dirty="0"/>
              <a:t>château d'Edo</a:t>
            </a:r>
            <a:r>
              <a:rPr lang="fr-FR" sz="2200" b="0" i="0" dirty="0">
                <a:effectLst/>
              </a:rPr>
              <a:t>, qui fut détruit lors d'un incendie le </a:t>
            </a:r>
            <a:r>
              <a:rPr lang="fr-FR" sz="2200" dirty="0"/>
              <a:t>5 mai 1873</a:t>
            </a:r>
            <a:r>
              <a:rPr lang="fr-FR" sz="2200" b="0" i="0" dirty="0">
                <a:effectLst/>
              </a:rPr>
              <a:t>, et dont il garde de son passé de </a:t>
            </a:r>
            <a:r>
              <a:rPr lang="fr-FR" sz="2200" dirty="0"/>
              <a:t>château fort</a:t>
            </a:r>
            <a:r>
              <a:rPr lang="fr-FR" sz="2200" b="0" i="0" dirty="0">
                <a:effectLst/>
              </a:rPr>
              <a:t> quelques vestiges de fortifications dont surtout les </a:t>
            </a:r>
            <a:r>
              <a:rPr lang="fr-FR" sz="2200" dirty="0"/>
              <a:t>douves </a:t>
            </a:r>
            <a:r>
              <a:rPr lang="fr-FR" sz="2200" b="0" i="0" dirty="0">
                <a:effectLst/>
              </a:rPr>
              <a:t>qui isolent le </a:t>
            </a:r>
            <a:r>
              <a:rPr lang="fr-FR" sz="2200" b="0" i="0" dirty="0" err="1">
                <a:effectLst/>
              </a:rPr>
              <a:t>Kōkyo</a:t>
            </a:r>
            <a:r>
              <a:rPr lang="fr-FR" sz="2200" b="0" i="0" dirty="0">
                <a:effectLst/>
              </a:rPr>
              <a:t> du reste de la ville, limitant l'accès à quelques portes</a:t>
            </a:r>
            <a:endParaRPr lang="fr-FR" sz="2200" dirty="0"/>
          </a:p>
          <a:p>
            <a:pPr algn="ctr"/>
            <a:r>
              <a:rPr lang="fr-FR" sz="2200" dirty="0"/>
              <a:t>La Tokyo </a:t>
            </a:r>
            <a:r>
              <a:rPr lang="fr-FR" sz="2200" dirty="0" err="1"/>
              <a:t>Skytree</a:t>
            </a:r>
            <a:r>
              <a:rPr lang="fr-FR" sz="2200" dirty="0"/>
              <a:t> : </a:t>
            </a:r>
          </a:p>
          <a:p>
            <a:pPr algn="ctr"/>
            <a:r>
              <a:rPr lang="fr-FR" sz="2200" b="0" i="0" dirty="0">
                <a:effectLst/>
              </a:rPr>
              <a:t>La Tokyo </a:t>
            </a:r>
            <a:r>
              <a:rPr lang="fr-FR" sz="2200" b="0" i="0" dirty="0" err="1">
                <a:effectLst/>
              </a:rPr>
              <a:t>Skytree</a:t>
            </a:r>
            <a:r>
              <a:rPr lang="fr-FR" sz="2200" b="0" i="0" dirty="0">
                <a:effectLst/>
              </a:rPr>
              <a:t> est une tour de radiodiffusion du Japon, située dans l'arrondissement Sumida de Tokyo. Haute de 634 mètres, elle devient, le jour de son inauguration en 2012, la deuxième plus haute</a:t>
            </a:r>
            <a:endParaRPr lang="fr-FR" sz="2200" dirty="0"/>
          </a:p>
          <a:p>
            <a:pPr algn="ctr"/>
            <a:r>
              <a:rPr lang="fr-FR" sz="2200" dirty="0"/>
              <a:t>Le pavillon d’or de Kyoto : Reconstruite en 1950 après qu’ un moine y a mis le feu. Cette demeure est aujourd’hui ornée de feuilles d’or, d’où son nom de pavillon d’or.</a:t>
            </a:r>
          </a:p>
          <a:p>
            <a:pPr marL="0" indent="0">
              <a:buNone/>
            </a:pPr>
            <a:endParaRPr lang="fr-FR" sz="1900" dirty="0"/>
          </a:p>
        </p:txBody>
      </p:sp>
    </p:spTree>
    <p:extLst>
      <p:ext uri="{BB962C8B-B14F-4D97-AF65-F5344CB8AC3E}">
        <p14:creationId xmlns:p14="http://schemas.microsoft.com/office/powerpoint/2010/main" val="314213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823A4C0-A785-4FCF-B923-60911E39FF76}"/>
              </a:ext>
            </a:extLst>
          </p:cNvPr>
          <p:cNvSpPr>
            <a:spLocks noGrp="1"/>
          </p:cNvSpPr>
          <p:nvPr>
            <p:ph idx="1"/>
          </p:nvPr>
        </p:nvSpPr>
        <p:spPr>
          <a:xfrm>
            <a:off x="73133" y="3076142"/>
            <a:ext cx="3653825" cy="5626091"/>
          </a:xfrm>
        </p:spPr>
        <p:txBody>
          <a:bodyPr>
            <a:noAutofit/>
          </a:bodyPr>
          <a:lstStyle/>
          <a:p>
            <a:pPr marL="0" indent="0">
              <a:buNone/>
            </a:pPr>
            <a:endParaRPr lang="fr-FR" dirty="0">
              <a:latin typeface="+mj-lt"/>
            </a:endParaRPr>
          </a:p>
          <a:p>
            <a:pPr algn="ctr"/>
            <a:r>
              <a:rPr lang="fr-FR" sz="2000" dirty="0"/>
              <a:t>La faune : La faune est très différente du nord au sud, mais n’est pas pour autant d’une grande diversité. Le Japon compte 188 espèces de mammifères ainsi que 250 espèces d’oiseau. Le Japon compte beaucoup d’espèce commune à l’Europe et à l’Asie.</a:t>
            </a:r>
          </a:p>
        </p:txBody>
      </p:sp>
      <p:sp>
        <p:nvSpPr>
          <p:cNvPr id="6" name="ZoneTexte 5">
            <a:extLst>
              <a:ext uri="{FF2B5EF4-FFF2-40B4-BE49-F238E27FC236}">
                <a16:creationId xmlns:a16="http://schemas.microsoft.com/office/drawing/2014/main" id="{49137CEE-A529-4CE4-AF1A-04CCF46E3D76}"/>
              </a:ext>
            </a:extLst>
          </p:cNvPr>
          <p:cNvSpPr txBox="1"/>
          <p:nvPr/>
        </p:nvSpPr>
        <p:spPr>
          <a:xfrm>
            <a:off x="2045777" y="-12206"/>
            <a:ext cx="9201558" cy="1015663"/>
          </a:xfrm>
          <a:prstGeom prst="rect">
            <a:avLst/>
          </a:prstGeom>
          <a:noFill/>
        </p:spPr>
        <p:txBody>
          <a:bodyPr wrap="none" rtlCol="0">
            <a:spAutoFit/>
          </a:bodyPr>
          <a:lstStyle/>
          <a:p>
            <a:r>
              <a:rPr lang="fr-FR" sz="6000" dirty="0">
                <a:latin typeface="Baguet Script" panose="00000500000000000000" pitchFamily="2" charset="0"/>
              </a:rPr>
              <a:t>Le climat, la faune et la flore</a:t>
            </a:r>
          </a:p>
        </p:txBody>
      </p:sp>
      <p:sp>
        <p:nvSpPr>
          <p:cNvPr id="7" name="ZoneTexte 6">
            <a:extLst>
              <a:ext uri="{FF2B5EF4-FFF2-40B4-BE49-F238E27FC236}">
                <a16:creationId xmlns:a16="http://schemas.microsoft.com/office/drawing/2014/main" id="{7AC1E2F9-3D59-4D31-9219-EB6A4413402F}"/>
              </a:ext>
            </a:extLst>
          </p:cNvPr>
          <p:cNvSpPr txBox="1"/>
          <p:nvPr/>
        </p:nvSpPr>
        <p:spPr>
          <a:xfrm flipH="1">
            <a:off x="5827902" y="4877648"/>
            <a:ext cx="3510281" cy="1631216"/>
          </a:xfrm>
          <a:prstGeom prst="rect">
            <a:avLst/>
          </a:prstGeom>
          <a:noFill/>
        </p:spPr>
        <p:txBody>
          <a:bodyPr wrap="square" rtlCol="0">
            <a:spAutoFit/>
          </a:bodyPr>
          <a:lstStyle/>
          <a:p>
            <a:pPr marL="285750" indent="-285750" algn="ctr">
              <a:buFont typeface="Arial" panose="020B0604020202020204" pitchFamily="34" charset="0"/>
              <a:buChar char="•"/>
            </a:pPr>
            <a:r>
              <a:rPr lang="fr-FR" sz="2000" dirty="0"/>
              <a:t>La flore : Avec environ 4500 espèces de plantes endémiques, la flore japonaise propose une grande variété d’espèce.</a:t>
            </a:r>
          </a:p>
        </p:txBody>
      </p:sp>
      <p:sp>
        <p:nvSpPr>
          <p:cNvPr id="9" name="ZoneTexte 8">
            <a:extLst>
              <a:ext uri="{FF2B5EF4-FFF2-40B4-BE49-F238E27FC236}">
                <a16:creationId xmlns:a16="http://schemas.microsoft.com/office/drawing/2014/main" id="{74CC14E8-8222-442D-99BD-9E52CD45E7C3}"/>
              </a:ext>
            </a:extLst>
          </p:cNvPr>
          <p:cNvSpPr txBox="1"/>
          <p:nvPr/>
        </p:nvSpPr>
        <p:spPr>
          <a:xfrm>
            <a:off x="-2" y="1444926"/>
            <a:ext cx="3653825" cy="1631216"/>
          </a:xfrm>
          <a:prstGeom prst="rect">
            <a:avLst/>
          </a:prstGeom>
          <a:noFill/>
        </p:spPr>
        <p:txBody>
          <a:bodyPr wrap="square" rtlCol="0">
            <a:spAutoFit/>
          </a:bodyPr>
          <a:lstStyle/>
          <a:p>
            <a:pPr marL="285750" indent="-285750" algn="ctr">
              <a:buFont typeface="Arial" panose="020B0604020202020204" pitchFamily="34" charset="0"/>
              <a:buChar char="•"/>
            </a:pPr>
            <a:r>
              <a:rPr lang="fr-FR" sz="2000" dirty="0"/>
              <a:t>Le climat : Le climat japonais est très varié : on va d’un climat tempéré-froid au nord à un climat tropical très humide au sud.  </a:t>
            </a:r>
          </a:p>
        </p:txBody>
      </p:sp>
      <p:pic>
        <p:nvPicPr>
          <p:cNvPr id="4" name="Image 3" descr="Une image contenant herbe, plante, arbre, hêtre&#10;&#10;Description générée automatiquement">
            <a:extLst>
              <a:ext uri="{FF2B5EF4-FFF2-40B4-BE49-F238E27FC236}">
                <a16:creationId xmlns:a16="http://schemas.microsoft.com/office/drawing/2014/main" id="{4F846DAE-8E36-4263-BB92-523F0AE85A61}"/>
              </a:ext>
            </a:extLst>
          </p:cNvPr>
          <p:cNvPicPr>
            <a:picLocks noChangeAspect="1"/>
          </p:cNvPicPr>
          <p:nvPr/>
        </p:nvPicPr>
        <p:blipFill rotWithShape="1">
          <a:blip r:embed="rId2">
            <a:extLst>
              <a:ext uri="{28A0092B-C50C-407E-A947-70E740481C1C}">
                <a14:useLocalDpi xmlns:a14="http://schemas.microsoft.com/office/drawing/2010/main" val="0"/>
              </a:ext>
            </a:extLst>
          </a:blip>
          <a:srcRect l="4786" t="540" r="6550" b="5265"/>
          <a:stretch/>
        </p:blipFill>
        <p:spPr>
          <a:xfrm>
            <a:off x="4728513" y="1242098"/>
            <a:ext cx="5709061" cy="3411750"/>
          </a:xfrm>
          <a:prstGeom prst="rect">
            <a:avLst/>
          </a:prstGeom>
        </p:spPr>
      </p:pic>
    </p:spTree>
    <p:extLst>
      <p:ext uri="{BB962C8B-B14F-4D97-AF65-F5344CB8AC3E}">
        <p14:creationId xmlns:p14="http://schemas.microsoft.com/office/powerpoint/2010/main" val="165335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4DF8F-7C70-38F3-DF4E-96C338300021}"/>
              </a:ext>
            </a:extLst>
          </p:cNvPr>
          <p:cNvSpPr>
            <a:spLocks noGrp="1"/>
          </p:cNvSpPr>
          <p:nvPr>
            <p:ph type="title"/>
          </p:nvPr>
        </p:nvSpPr>
        <p:spPr>
          <a:xfrm>
            <a:off x="838200" y="99117"/>
            <a:ext cx="10515600" cy="1325563"/>
          </a:xfrm>
        </p:spPr>
        <p:txBody>
          <a:bodyPr>
            <a:normAutofit/>
          </a:bodyPr>
          <a:lstStyle/>
          <a:p>
            <a:pPr algn="ctr"/>
            <a:r>
              <a:rPr lang="fr-FR" sz="6000" dirty="0">
                <a:latin typeface="Baguet Script" panose="00000500000000000000" pitchFamily="2" charset="0"/>
                <a:cs typeface="Calibri" panose="020F0502020204030204" pitchFamily="34" charset="0"/>
              </a:rPr>
              <a:t>Les religions</a:t>
            </a:r>
          </a:p>
        </p:txBody>
      </p:sp>
      <p:sp>
        <p:nvSpPr>
          <p:cNvPr id="3" name="Espace réservé du contenu 2">
            <a:extLst>
              <a:ext uri="{FF2B5EF4-FFF2-40B4-BE49-F238E27FC236}">
                <a16:creationId xmlns:a16="http://schemas.microsoft.com/office/drawing/2014/main" id="{E923941F-4806-6DCD-FC43-2F07526F6E64}"/>
              </a:ext>
            </a:extLst>
          </p:cNvPr>
          <p:cNvSpPr>
            <a:spLocks noGrp="1"/>
          </p:cNvSpPr>
          <p:nvPr>
            <p:ph idx="1"/>
          </p:nvPr>
        </p:nvSpPr>
        <p:spPr>
          <a:xfrm>
            <a:off x="108488" y="1560965"/>
            <a:ext cx="6799811" cy="4351338"/>
          </a:xfrm>
        </p:spPr>
        <p:txBody>
          <a:bodyPr/>
          <a:lstStyle/>
          <a:p>
            <a:pPr algn="ctr"/>
            <a:r>
              <a:rPr lang="fr-FR" sz="2000" b="0" i="0" dirty="0">
                <a:effectLst/>
                <a:latin typeface="Calibri" panose="020F0502020204030204" pitchFamily="34" charset="0"/>
                <a:cs typeface="Calibri" panose="020F0502020204030204" pitchFamily="34" charset="0"/>
              </a:rPr>
              <a:t>Il existe deux religions qui cohabitent :</a:t>
            </a:r>
          </a:p>
          <a:p>
            <a:pPr algn="ctr"/>
            <a:r>
              <a:rPr lang="fr-FR" sz="2000" b="0" i="0" dirty="0">
                <a:effectLst/>
                <a:latin typeface="Calibri" panose="020F0502020204030204" pitchFamily="34" charset="0"/>
                <a:cs typeface="Calibri" panose="020F0502020204030204" pitchFamily="34" charset="0"/>
              </a:rPr>
              <a:t> le </a:t>
            </a:r>
            <a:r>
              <a:rPr lang="fr-FR" sz="2000" b="0" i="0" dirty="0" err="1">
                <a:effectLst/>
                <a:latin typeface="Calibri" panose="020F0502020204030204" pitchFamily="34" charset="0"/>
                <a:cs typeface="Calibri" panose="020F0502020204030204" pitchFamily="34" charset="0"/>
              </a:rPr>
              <a:t>Bouddisme</a:t>
            </a:r>
            <a:endParaRPr lang="fr-FR" sz="2000" b="0" i="0" dirty="0">
              <a:effectLst/>
              <a:latin typeface="Calibri" panose="020F0502020204030204" pitchFamily="34" charset="0"/>
              <a:cs typeface="Calibri" panose="020F0502020204030204" pitchFamily="34" charset="0"/>
            </a:endParaRPr>
          </a:p>
          <a:p>
            <a:pPr algn="ctr"/>
            <a:r>
              <a:rPr lang="fr-FR" sz="2000" b="0" i="0" dirty="0">
                <a:effectLst/>
                <a:latin typeface="Calibri" panose="020F0502020204030204" pitchFamily="34" charset="0"/>
                <a:cs typeface="Calibri" panose="020F0502020204030204" pitchFamily="34" charset="0"/>
              </a:rPr>
              <a:t> le </a:t>
            </a:r>
            <a:r>
              <a:rPr lang="fr-FR" sz="2000" b="0" i="0" dirty="0" err="1">
                <a:effectLst/>
                <a:latin typeface="Calibri" panose="020F0502020204030204" pitchFamily="34" charset="0"/>
                <a:cs typeface="Calibri" panose="020F0502020204030204" pitchFamily="34" charset="0"/>
              </a:rPr>
              <a:t>Shintoisme</a:t>
            </a:r>
            <a:endParaRPr lang="fr-FR" sz="2000" b="0" i="0" dirty="0">
              <a:effectLst/>
              <a:latin typeface="Calibri" panose="020F0502020204030204" pitchFamily="34" charset="0"/>
              <a:cs typeface="Calibri" panose="020F0502020204030204" pitchFamily="34" charset="0"/>
            </a:endParaRPr>
          </a:p>
          <a:p>
            <a:pPr algn="ctr"/>
            <a:r>
              <a:rPr lang="fr-FR" sz="2000" b="0" i="0" dirty="0">
                <a:effectLst/>
                <a:latin typeface="Calibri" panose="020F0502020204030204" pitchFamily="34" charset="0"/>
                <a:cs typeface="Calibri" panose="020F0502020204030204" pitchFamily="34" charset="0"/>
              </a:rPr>
              <a:t>Les Japonais pratiquent plusieurs religions au cours de leur vie. </a:t>
            </a:r>
          </a:p>
          <a:p>
            <a:pPr algn="ctr"/>
            <a:r>
              <a:rPr lang="fr-FR" sz="2000" b="0" i="0" dirty="0">
                <a:effectLst/>
                <a:latin typeface="Calibri" panose="020F0502020204030204" pitchFamily="34" charset="0"/>
                <a:cs typeface="Calibri" panose="020F0502020204030204" pitchFamily="34" charset="0"/>
              </a:rPr>
              <a:t>Ils peuvent aller prier dans un temple shinto pour la nouvelle année, mais aller dans un temple bouddhiste pour les funérailles.</a:t>
            </a:r>
          </a:p>
          <a:p>
            <a:pPr algn="ctr"/>
            <a:r>
              <a:rPr lang="fr-FR" sz="2000" b="0" i="0" dirty="0">
                <a:effectLst/>
                <a:latin typeface="Calibri" panose="020F0502020204030204" pitchFamily="34" charset="0"/>
                <a:cs typeface="Calibri" panose="020F0502020204030204" pitchFamily="34" charset="0"/>
              </a:rPr>
              <a:t>Cela est plus dû aux traditions qu’aux croyances.</a:t>
            </a:r>
          </a:p>
          <a:p>
            <a:endParaRPr lang="fr-FR" dirty="0"/>
          </a:p>
        </p:txBody>
      </p:sp>
      <p:pic>
        <p:nvPicPr>
          <p:cNvPr id="7" name="Image 6">
            <a:extLst>
              <a:ext uri="{FF2B5EF4-FFF2-40B4-BE49-F238E27FC236}">
                <a16:creationId xmlns:a16="http://schemas.microsoft.com/office/drawing/2014/main" id="{CC8EC553-AF17-30B0-845B-64F5C9C87E56}"/>
              </a:ext>
            </a:extLst>
          </p:cNvPr>
          <p:cNvPicPr>
            <a:picLocks noChangeAspect="1"/>
          </p:cNvPicPr>
          <p:nvPr/>
        </p:nvPicPr>
        <p:blipFill rotWithShape="1">
          <a:blip r:embed="rId2">
            <a:extLst>
              <a:ext uri="{28A0092B-C50C-407E-A947-70E740481C1C}">
                <a14:useLocalDpi xmlns:a14="http://schemas.microsoft.com/office/drawing/2010/main" val="0"/>
              </a:ext>
            </a:extLst>
          </a:blip>
          <a:srcRect l="54891" t="-1" r="2235" b="65305"/>
          <a:stretch/>
        </p:blipFill>
        <p:spPr>
          <a:xfrm>
            <a:off x="8169686" y="998335"/>
            <a:ext cx="3389091" cy="2400762"/>
          </a:xfrm>
          <a:prstGeom prst="rect">
            <a:avLst/>
          </a:prstGeom>
        </p:spPr>
      </p:pic>
      <p:pic>
        <p:nvPicPr>
          <p:cNvPr id="9" name="Image 8" descr="Une image contenant texte, roue, transport&#10;&#10;Description générée automatiquement">
            <a:extLst>
              <a:ext uri="{FF2B5EF4-FFF2-40B4-BE49-F238E27FC236}">
                <a16:creationId xmlns:a16="http://schemas.microsoft.com/office/drawing/2014/main" id="{AD1DF716-3318-69E0-AA78-A14C55672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277" y="3429000"/>
            <a:ext cx="2750819" cy="2746774"/>
          </a:xfrm>
          <a:prstGeom prst="rect">
            <a:avLst/>
          </a:prstGeom>
        </p:spPr>
      </p:pic>
    </p:spTree>
    <p:extLst>
      <p:ext uri="{BB962C8B-B14F-4D97-AF65-F5344CB8AC3E}">
        <p14:creationId xmlns:p14="http://schemas.microsoft.com/office/powerpoint/2010/main" val="79041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36F4A-D19D-29DC-B3DC-2B326DE448F8}"/>
              </a:ext>
            </a:extLst>
          </p:cNvPr>
          <p:cNvSpPr>
            <a:spLocks noGrp="1"/>
          </p:cNvSpPr>
          <p:nvPr>
            <p:ph type="title"/>
          </p:nvPr>
        </p:nvSpPr>
        <p:spPr>
          <a:xfrm>
            <a:off x="838200" y="-145501"/>
            <a:ext cx="10515600" cy="1325563"/>
          </a:xfrm>
        </p:spPr>
        <p:txBody>
          <a:bodyPr>
            <a:normAutofit/>
          </a:bodyPr>
          <a:lstStyle/>
          <a:p>
            <a:pPr algn="ctr"/>
            <a:r>
              <a:rPr lang="fr-FR" sz="6000" dirty="0">
                <a:latin typeface="Baguet Script" panose="00000500000000000000" pitchFamily="2" charset="0"/>
              </a:rPr>
              <a:t>Les temples </a:t>
            </a:r>
          </a:p>
        </p:txBody>
      </p:sp>
      <p:sp>
        <p:nvSpPr>
          <p:cNvPr id="3" name="Espace réservé du contenu 2">
            <a:extLst>
              <a:ext uri="{FF2B5EF4-FFF2-40B4-BE49-F238E27FC236}">
                <a16:creationId xmlns:a16="http://schemas.microsoft.com/office/drawing/2014/main" id="{0C755E3A-C55E-6312-4EE2-3D6FD5C3749A}"/>
              </a:ext>
            </a:extLst>
          </p:cNvPr>
          <p:cNvSpPr>
            <a:spLocks noGrp="1"/>
          </p:cNvSpPr>
          <p:nvPr>
            <p:ph idx="1"/>
          </p:nvPr>
        </p:nvSpPr>
        <p:spPr>
          <a:xfrm>
            <a:off x="212193" y="1234306"/>
            <a:ext cx="2877588" cy="3787399"/>
          </a:xfrm>
        </p:spPr>
        <p:txBody>
          <a:bodyPr>
            <a:normAutofit fontScale="85000" lnSpcReduction="20000"/>
          </a:bodyPr>
          <a:lstStyle/>
          <a:p>
            <a:pPr algn="ctr"/>
            <a:r>
              <a:rPr lang="fr-FR" sz="2400" b="0" i="0" dirty="0">
                <a:effectLst/>
                <a:latin typeface="Calibri" panose="020F0502020204030204" pitchFamily="34" charset="0"/>
                <a:cs typeface="Calibri" panose="020F0502020204030204" pitchFamily="34" charset="0"/>
              </a:rPr>
              <a:t>Il existe environ 70 000 temples au Japon. </a:t>
            </a:r>
          </a:p>
          <a:p>
            <a:pPr algn="ctr"/>
            <a:r>
              <a:rPr lang="fr-FR" sz="2400" b="0" i="0" dirty="0">
                <a:effectLst/>
                <a:latin typeface="Calibri" panose="020F0502020204030204" pitchFamily="34" charset="0"/>
                <a:cs typeface="Calibri" panose="020F0502020204030204" pitchFamily="34" charset="0"/>
              </a:rPr>
              <a:t>Les Japonais s’y rendent en fonction des fêtes et événements au cours de leur vie. </a:t>
            </a:r>
          </a:p>
          <a:p>
            <a:pPr algn="ctr"/>
            <a:r>
              <a:rPr lang="fr-FR" sz="2400" b="0" i="0" dirty="0">
                <a:effectLst/>
                <a:latin typeface="Calibri" panose="020F0502020204030204" pitchFamily="34" charset="0"/>
                <a:cs typeface="Calibri" panose="020F0502020204030204" pitchFamily="34" charset="0"/>
              </a:rPr>
              <a:t>Ce temple fait parti du patrimoine mondial de L’UNESCO.</a:t>
            </a:r>
          </a:p>
          <a:p>
            <a:pPr algn="ctr"/>
            <a:r>
              <a:rPr lang="fr-FR" sz="2400" b="0" i="0" dirty="0">
                <a:effectLst/>
                <a:latin typeface="Calibri" panose="020F0502020204030204" pitchFamily="34" charset="0"/>
                <a:cs typeface="Calibri" panose="020F0502020204030204" pitchFamily="34" charset="0"/>
              </a:rPr>
              <a:t>Derrière ce temple on voit une cascade nommée </a:t>
            </a:r>
            <a:r>
              <a:rPr lang="fr-FR" sz="2400" b="0" i="0" dirty="0" err="1">
                <a:effectLst/>
                <a:latin typeface="Calibri" panose="020F0502020204030204" pitchFamily="34" charset="0"/>
                <a:cs typeface="Calibri" panose="020F0502020204030204" pitchFamily="34" charset="0"/>
              </a:rPr>
              <a:t>Nachi</a:t>
            </a:r>
            <a:r>
              <a:rPr lang="fr-FR" sz="2400" b="0" i="0" dirty="0">
                <a:effectLst/>
                <a:latin typeface="Calibri" panose="020F0502020204030204" pitchFamily="34" charset="0"/>
                <a:cs typeface="Calibri" panose="020F0502020204030204" pitchFamily="34" charset="0"/>
              </a:rPr>
              <a:t> mesurant 133m de haut.</a:t>
            </a:r>
          </a:p>
          <a:p>
            <a:endParaRPr lang="fr-FR" dirty="0"/>
          </a:p>
        </p:txBody>
      </p:sp>
      <p:pic>
        <p:nvPicPr>
          <p:cNvPr id="5" name="Image 4" descr="Une image contenant arbre, extérieur, bois&#10;&#10;Description générée automatiquement">
            <a:extLst>
              <a:ext uri="{FF2B5EF4-FFF2-40B4-BE49-F238E27FC236}">
                <a16:creationId xmlns:a16="http://schemas.microsoft.com/office/drawing/2014/main" id="{AFD9D8F5-AB66-F47F-040E-3698AF75B848}"/>
              </a:ext>
            </a:extLst>
          </p:cNvPr>
          <p:cNvPicPr>
            <a:picLocks noChangeAspect="1"/>
          </p:cNvPicPr>
          <p:nvPr/>
        </p:nvPicPr>
        <p:blipFill rotWithShape="1">
          <a:blip r:embed="rId2">
            <a:extLst>
              <a:ext uri="{28A0092B-C50C-407E-A947-70E740481C1C}">
                <a14:useLocalDpi xmlns:a14="http://schemas.microsoft.com/office/drawing/2010/main" val="0"/>
              </a:ext>
            </a:extLst>
          </a:blip>
          <a:srcRect r="15395"/>
          <a:stretch/>
        </p:blipFill>
        <p:spPr>
          <a:xfrm>
            <a:off x="3981459" y="955336"/>
            <a:ext cx="5253645" cy="3492904"/>
          </a:xfrm>
          <a:prstGeom prst="rect">
            <a:avLst/>
          </a:prstGeom>
        </p:spPr>
      </p:pic>
      <p:pic>
        <p:nvPicPr>
          <p:cNvPr id="7" name="Image 6" descr="Une image contenant texte, extérieur, ciel, nature&#10;&#10;Description générée automatiquement">
            <a:extLst>
              <a:ext uri="{FF2B5EF4-FFF2-40B4-BE49-F238E27FC236}">
                <a16:creationId xmlns:a16="http://schemas.microsoft.com/office/drawing/2014/main" id="{99A02C01-DB19-0F00-2DBE-D35BB13ADD6C}"/>
              </a:ext>
            </a:extLst>
          </p:cNvPr>
          <p:cNvPicPr>
            <a:picLocks noChangeAspect="1"/>
          </p:cNvPicPr>
          <p:nvPr/>
        </p:nvPicPr>
        <p:blipFill rotWithShape="1">
          <a:blip r:embed="rId3">
            <a:extLst>
              <a:ext uri="{28A0092B-C50C-407E-A947-70E740481C1C}">
                <a14:useLocalDpi xmlns:a14="http://schemas.microsoft.com/office/drawing/2010/main" val="0"/>
              </a:ext>
            </a:extLst>
          </a:blip>
          <a:srcRect l="7140" b="5503"/>
          <a:stretch/>
        </p:blipFill>
        <p:spPr>
          <a:xfrm>
            <a:off x="4449088" y="4672023"/>
            <a:ext cx="4318386" cy="2185977"/>
          </a:xfrm>
          <a:prstGeom prst="rect">
            <a:avLst/>
          </a:prstGeom>
        </p:spPr>
      </p:pic>
    </p:spTree>
    <p:extLst>
      <p:ext uri="{BB962C8B-B14F-4D97-AF65-F5344CB8AC3E}">
        <p14:creationId xmlns:p14="http://schemas.microsoft.com/office/powerpoint/2010/main" val="193981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C287C9-D421-4A79-9B48-4F42C31C27A1}"/>
              </a:ext>
            </a:extLst>
          </p:cNvPr>
          <p:cNvSpPr>
            <a:spLocks noGrp="1"/>
          </p:cNvSpPr>
          <p:nvPr>
            <p:ph type="title"/>
          </p:nvPr>
        </p:nvSpPr>
        <p:spPr>
          <a:xfrm>
            <a:off x="1240795" y="-184447"/>
            <a:ext cx="7124701" cy="1306443"/>
          </a:xfrm>
        </p:spPr>
        <p:txBody>
          <a:bodyPr>
            <a:normAutofit/>
          </a:bodyPr>
          <a:lstStyle/>
          <a:p>
            <a:pPr algn="ctr"/>
            <a:r>
              <a:rPr lang="fr-FR" sz="6000" dirty="0">
                <a:latin typeface="Baguet Script" panose="00000500000000000000" pitchFamily="2" charset="0"/>
              </a:rPr>
              <a:t>La gastronomie </a:t>
            </a:r>
          </a:p>
        </p:txBody>
      </p:sp>
      <p:sp>
        <p:nvSpPr>
          <p:cNvPr id="3" name="Espace réservé du contenu 2">
            <a:extLst>
              <a:ext uri="{FF2B5EF4-FFF2-40B4-BE49-F238E27FC236}">
                <a16:creationId xmlns:a16="http://schemas.microsoft.com/office/drawing/2014/main" id="{BC1E9ED9-33D9-490C-92FD-00A663BB67D2}"/>
              </a:ext>
            </a:extLst>
          </p:cNvPr>
          <p:cNvSpPr>
            <a:spLocks noGrp="1"/>
          </p:cNvSpPr>
          <p:nvPr>
            <p:ph idx="1"/>
          </p:nvPr>
        </p:nvSpPr>
        <p:spPr>
          <a:xfrm>
            <a:off x="171689" y="1121996"/>
            <a:ext cx="3534755" cy="5602186"/>
          </a:xfrm>
        </p:spPr>
        <p:txBody>
          <a:bodyPr>
            <a:noAutofit/>
          </a:bodyPr>
          <a:lstStyle/>
          <a:p>
            <a:pPr marL="0" indent="0" algn="ctr">
              <a:buNone/>
            </a:pPr>
            <a:r>
              <a:rPr lang="fr-FR" sz="2000" dirty="0"/>
              <a:t>Au Japon, la consommation de la nourriture est organisée autour de 3 repas principaux :</a:t>
            </a:r>
            <a:endParaRPr lang="fr-FR" sz="2000" dirty="0">
              <a:sym typeface="Wingdings" panose="05000000000000000000" pitchFamily="2" charset="2"/>
            </a:endParaRPr>
          </a:p>
          <a:p>
            <a:pPr algn="ctr"/>
            <a:r>
              <a:rPr lang="fr-FR" sz="2000" dirty="0">
                <a:sym typeface="Wingdings" panose="05000000000000000000" pitchFamily="2" charset="2"/>
              </a:rPr>
              <a:t>Le petit déjeuner qui peut être traditionnel ou occidental .</a:t>
            </a:r>
          </a:p>
          <a:p>
            <a:pPr algn="ctr"/>
            <a:r>
              <a:rPr lang="fr-FR" sz="2000" dirty="0">
                <a:sym typeface="Wingdings" panose="05000000000000000000" pitchFamily="2" charset="2"/>
              </a:rPr>
              <a:t>Le  repas du midi, qui est souvent dégusté rapidement sur des lieux de travail ou d’école est très souvent préparé à l’avance à la maison et emportés dans des sortes de gamelle japonaise appelées « bento » .</a:t>
            </a:r>
          </a:p>
          <a:p>
            <a:pPr algn="ctr"/>
            <a:r>
              <a:rPr lang="fr-FR" sz="2000" dirty="0">
                <a:sym typeface="Wingdings" panose="05000000000000000000" pitchFamily="2" charset="2"/>
              </a:rPr>
              <a:t>Le diner, qui est souvent plus traditionnel et respectueux de la tradition.</a:t>
            </a:r>
          </a:p>
          <a:p>
            <a:pPr algn="ctr"/>
            <a:r>
              <a:rPr lang="fr-FR" sz="2000" dirty="0">
                <a:sym typeface="Wingdings" panose="05000000000000000000" pitchFamily="2" charset="2"/>
              </a:rPr>
              <a:t>Le plat traditionnel japonais est le sushi.</a:t>
            </a:r>
          </a:p>
          <a:p>
            <a:pPr marL="0" indent="0">
              <a:buNone/>
            </a:pPr>
            <a:endParaRPr lang="fr-FR" sz="2000" dirty="0">
              <a:sym typeface="Wingdings" panose="05000000000000000000" pitchFamily="2" charset="2"/>
            </a:endParaRPr>
          </a:p>
        </p:txBody>
      </p:sp>
      <p:pic>
        <p:nvPicPr>
          <p:cNvPr id="6" name="Image 5" descr="Une image contenant alimentation, plat, pierre&#10;&#10;Description générée automatiquement">
            <a:extLst>
              <a:ext uri="{FF2B5EF4-FFF2-40B4-BE49-F238E27FC236}">
                <a16:creationId xmlns:a16="http://schemas.microsoft.com/office/drawing/2014/main" id="{6C334558-4E0A-4B18-95B7-EEEB60661430}"/>
              </a:ext>
            </a:extLst>
          </p:cNvPr>
          <p:cNvPicPr>
            <a:picLocks noChangeAspect="1"/>
          </p:cNvPicPr>
          <p:nvPr/>
        </p:nvPicPr>
        <p:blipFill rotWithShape="1">
          <a:blip r:embed="rId2">
            <a:extLst>
              <a:ext uri="{28A0092B-C50C-407E-A947-70E740481C1C}">
                <a14:useLocalDpi xmlns:a14="http://schemas.microsoft.com/office/drawing/2010/main" val="0"/>
              </a:ext>
            </a:extLst>
          </a:blip>
          <a:srcRect l="10956" r="15676" b="10343"/>
          <a:stretch/>
        </p:blipFill>
        <p:spPr>
          <a:xfrm>
            <a:off x="7790471" y="3173248"/>
            <a:ext cx="4229840" cy="3502283"/>
          </a:xfrm>
          <a:prstGeom prst="rect">
            <a:avLst/>
          </a:prstGeom>
        </p:spPr>
      </p:pic>
      <p:sp>
        <p:nvSpPr>
          <p:cNvPr id="8" name="ZoneTexte 7">
            <a:extLst>
              <a:ext uri="{FF2B5EF4-FFF2-40B4-BE49-F238E27FC236}">
                <a16:creationId xmlns:a16="http://schemas.microsoft.com/office/drawing/2014/main" id="{4A9B6123-FA66-C614-9CAE-F7D51F131B21}"/>
              </a:ext>
            </a:extLst>
          </p:cNvPr>
          <p:cNvSpPr txBox="1"/>
          <p:nvPr/>
        </p:nvSpPr>
        <p:spPr>
          <a:xfrm>
            <a:off x="3878134" y="2071689"/>
            <a:ext cx="3071714" cy="3970318"/>
          </a:xfrm>
          <a:prstGeom prst="rect">
            <a:avLst/>
          </a:prstGeom>
          <a:noFill/>
        </p:spPr>
        <p:txBody>
          <a:bodyPr wrap="square" rtlCol="0">
            <a:spAutoFit/>
          </a:bodyPr>
          <a:lstStyle/>
          <a:p>
            <a:pPr algn="ctr"/>
            <a:r>
              <a:rPr lang="fr-FR" sz="1800" b="0" i="0" dirty="0">
                <a:effectLst/>
                <a:cs typeface="Calibri" panose="020F0502020204030204" pitchFamily="34" charset="0"/>
              </a:rPr>
              <a:t>La cuisine traditionnelle est principalement constituée de :</a:t>
            </a:r>
          </a:p>
          <a:p>
            <a:pPr algn="ctr"/>
            <a:r>
              <a:rPr lang="fr-FR" sz="1800" b="0" i="0" dirty="0">
                <a:effectLst/>
                <a:cs typeface="Calibri" panose="020F0502020204030204" pitchFamily="34" charset="0"/>
              </a:rPr>
              <a:t>riz, nouilles</a:t>
            </a:r>
          </a:p>
          <a:p>
            <a:pPr algn="ctr"/>
            <a:r>
              <a:rPr lang="fr-FR" sz="1800" b="0" i="0" dirty="0">
                <a:effectLst/>
                <a:cs typeface="Calibri" panose="020F0502020204030204" pitchFamily="34" charset="0"/>
              </a:rPr>
              <a:t> poisson</a:t>
            </a:r>
          </a:p>
          <a:p>
            <a:pPr algn="ctr"/>
            <a:r>
              <a:rPr lang="fr-FR" sz="1800" b="0" i="0" dirty="0">
                <a:effectLst/>
                <a:cs typeface="Calibri" panose="020F0502020204030204" pitchFamily="34" charset="0"/>
              </a:rPr>
              <a:t> légumes</a:t>
            </a:r>
          </a:p>
          <a:p>
            <a:pPr algn="ctr"/>
            <a:r>
              <a:rPr lang="fr-FR" sz="1800" dirty="0">
                <a:cs typeface="Calibri" panose="020F0502020204030204" pitchFamily="34" charset="0"/>
              </a:rPr>
              <a:t> </a:t>
            </a:r>
            <a:r>
              <a:rPr lang="fr-FR" sz="1800" b="0" i="0" dirty="0">
                <a:effectLst/>
                <a:cs typeface="Calibri" panose="020F0502020204030204" pitchFamily="34" charset="0"/>
              </a:rPr>
              <a:t>algues</a:t>
            </a:r>
          </a:p>
          <a:p>
            <a:pPr algn="ctr"/>
            <a:r>
              <a:rPr lang="fr-FR" sz="1800" b="0" i="0" dirty="0">
                <a:effectLst/>
                <a:cs typeface="Calibri" panose="020F0502020204030204" pitchFamily="34" charset="0"/>
              </a:rPr>
              <a:t> condiments locaux</a:t>
            </a:r>
          </a:p>
          <a:p>
            <a:pPr algn="ctr"/>
            <a:r>
              <a:rPr lang="fr-FR" sz="1800" b="0" i="0" dirty="0">
                <a:effectLst/>
                <a:cs typeface="Calibri" panose="020F0502020204030204" pitchFamily="34" charset="0"/>
              </a:rPr>
              <a:t> soupe</a:t>
            </a:r>
          </a:p>
          <a:p>
            <a:pPr algn="ctr"/>
            <a:r>
              <a:rPr lang="fr-FR" sz="1800" b="0" i="0" dirty="0">
                <a:effectLst/>
                <a:cs typeface="Calibri" panose="020F0502020204030204" pitchFamily="34" charset="0"/>
              </a:rPr>
              <a:t> pas ou peu de viande</a:t>
            </a:r>
          </a:p>
          <a:p>
            <a:pPr algn="ctr"/>
            <a:r>
              <a:rPr lang="fr-FR" sz="1800" b="0" i="0" dirty="0">
                <a:effectLst/>
                <a:cs typeface="Calibri" panose="020F0502020204030204" pitchFamily="34" charset="0"/>
              </a:rPr>
              <a:t>Les boissons principales au Japon sont le thé et l’alcool de riz</a:t>
            </a:r>
          </a:p>
          <a:p>
            <a:pPr algn="ctr"/>
            <a:endParaRPr lang="fr-FR" sz="1800" dirty="0">
              <a:cs typeface="Calibri" panose="020F0502020204030204" pitchFamily="34" charset="0"/>
              <a:sym typeface="Wingdings" panose="05000000000000000000" pitchFamily="2" charset="2"/>
            </a:endParaRPr>
          </a:p>
          <a:p>
            <a:endParaRPr lang="fr-FR" dirty="0"/>
          </a:p>
        </p:txBody>
      </p:sp>
      <p:pic>
        <p:nvPicPr>
          <p:cNvPr id="10" name="Image 9" descr="Une image contenant table, tasse, intérieur, ensemble&#10;&#10;Description générée automatiquement">
            <a:extLst>
              <a:ext uri="{FF2B5EF4-FFF2-40B4-BE49-F238E27FC236}">
                <a16:creationId xmlns:a16="http://schemas.microsoft.com/office/drawing/2014/main" id="{283BD30E-907D-EC6A-C191-5C16FDE45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057" y="102925"/>
            <a:ext cx="3923439" cy="2655743"/>
          </a:xfrm>
          <a:prstGeom prst="rect">
            <a:avLst/>
          </a:prstGeom>
        </p:spPr>
      </p:pic>
    </p:spTree>
    <p:extLst>
      <p:ext uri="{BB962C8B-B14F-4D97-AF65-F5344CB8AC3E}">
        <p14:creationId xmlns:p14="http://schemas.microsoft.com/office/powerpoint/2010/main" val="1261269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1481</Words>
  <Application>Microsoft Office PowerPoint</Application>
  <PresentationFormat>Grand écran</PresentationFormat>
  <Paragraphs>131</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Baguet Script</vt:lpstr>
      <vt:lpstr>Calibri</vt:lpstr>
      <vt:lpstr>Calibri Light</vt:lpstr>
      <vt:lpstr>Freestyle Script</vt:lpstr>
      <vt:lpstr>Vladimir Script</vt:lpstr>
      <vt:lpstr>Thème Office</vt:lpstr>
      <vt:lpstr>Présentation PowerPoint</vt:lpstr>
      <vt:lpstr>Sommaire           </vt:lpstr>
      <vt:lpstr>Carte d’identité</vt:lpstr>
      <vt:lpstr>Situation géographique</vt:lpstr>
      <vt:lpstr>Patrimoine </vt:lpstr>
      <vt:lpstr>Présentation PowerPoint</vt:lpstr>
      <vt:lpstr>Les religions</vt:lpstr>
      <vt:lpstr>Les temples </vt:lpstr>
      <vt:lpstr>La gastronomie </vt:lpstr>
      <vt:lpstr>La famille impériale</vt:lpstr>
      <vt:lpstr>Le gouvernement</vt:lpstr>
      <vt:lpstr>La calligraphie japonaise</vt:lpstr>
      <vt:lpstr> Hanami </vt:lpstr>
      <vt:lpstr>Le sumo</vt:lpstr>
      <vt:lpstr>Catastrophes </vt:lpstr>
      <vt:lpstr>Vidéo </vt:lpstr>
      <vt:lpstr>Quiz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stephane Jousset</dc:creator>
  <cp:lastModifiedBy>stephane Jousset</cp:lastModifiedBy>
  <cp:revision>70</cp:revision>
  <cp:lastPrinted>2022-03-23T07:38:23Z</cp:lastPrinted>
  <dcterms:created xsi:type="dcterms:W3CDTF">2022-03-21T16:42:20Z</dcterms:created>
  <dcterms:modified xsi:type="dcterms:W3CDTF">2022-06-22T15:52:02Z</dcterms:modified>
</cp:coreProperties>
</file>