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6" r:id="rId8"/>
    <p:sldId id="265" r:id="rId9"/>
    <p:sldId id="262" r:id="rId10"/>
    <p:sldId id="271" r:id="rId11"/>
    <p:sldId id="268" r:id="rId12"/>
    <p:sldId id="269" r:id="rId13"/>
    <p:sldId id="270" r:id="rId14"/>
    <p:sldId id="267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.moriceau" initials="f" lastIdx="2" clrIdx="0">
    <p:extLst>
      <p:ext uri="{19B8F6BF-5375-455C-9EA6-DF929625EA0E}">
        <p15:presenceInfo xmlns:p15="http://schemas.microsoft.com/office/powerpoint/2012/main" xmlns="" userId="f.moricea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228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1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19T19:26:51.727" idx="2">
    <p:pos x="10" y="10"/>
    <p:text/>
    <p:extLst>
      <p:ext uri="{C676402C-5697-4E1C-873F-D02D1690AC5C}">
        <p15:threadingInfo xmlns:p15="http://schemas.microsoft.com/office/powerpoint/2012/main" xmlns="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7F295A2-FDD9-4350-A3AB-9E84FF6110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HARRY POTTER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41E150CF-64EF-4ACE-A2EE-53A6DD5C6F90}"/>
              </a:ext>
            </a:extLst>
          </p:cNvPr>
          <p:cNvSpPr txBox="1"/>
          <p:nvPr/>
        </p:nvSpPr>
        <p:spPr>
          <a:xfrm>
            <a:off x="4128655" y="3749964"/>
            <a:ext cx="212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07F2656-ED87-44A4-A419-3067E1E4C775}"/>
              </a:ext>
            </a:extLst>
          </p:cNvPr>
          <p:cNvSpPr/>
          <p:nvPr/>
        </p:nvSpPr>
        <p:spPr>
          <a:xfrm>
            <a:off x="4548908" y="3971636"/>
            <a:ext cx="309418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Présenté par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17BB78B-3152-45CF-9B39-B67BA181B03A}"/>
              </a:ext>
            </a:extLst>
          </p:cNvPr>
          <p:cNvSpPr/>
          <p:nvPr/>
        </p:nvSpPr>
        <p:spPr>
          <a:xfrm>
            <a:off x="2068945" y="5070764"/>
            <a:ext cx="309418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LOLA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87DABB7-FFB4-4C7A-83B5-FA3F2BADB88E}"/>
              </a:ext>
            </a:extLst>
          </p:cNvPr>
          <p:cNvSpPr/>
          <p:nvPr/>
        </p:nvSpPr>
        <p:spPr>
          <a:xfrm>
            <a:off x="7278255" y="5070764"/>
            <a:ext cx="268778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MANEL</a:t>
            </a:r>
          </a:p>
        </p:txBody>
      </p:sp>
    </p:spTree>
    <p:extLst>
      <p:ext uri="{BB962C8B-B14F-4D97-AF65-F5344CB8AC3E}">
        <p14:creationId xmlns:p14="http://schemas.microsoft.com/office/powerpoint/2010/main" xmlns="" val="38566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15036294-D967-4D7E-ACE2-C7354211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818" y="877454"/>
            <a:ext cx="8199582" cy="701964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Le monde magique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65387D6-FA25-4BB6-9B5B-1E2777D1358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85800" y="3124200"/>
            <a:ext cx="4114800" cy="1161474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466FC56-9FC9-4AF4-8BD2-0DC756F75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923" y="3453794"/>
            <a:ext cx="6510618" cy="5471925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xmlns="" id="{1FB720FA-F011-48A9-9A7A-04B84B677AC9}"/>
              </a:ext>
            </a:extLst>
          </p:cNvPr>
          <p:cNvSpPr/>
          <p:nvPr/>
        </p:nvSpPr>
        <p:spPr>
          <a:xfrm>
            <a:off x="1145867" y="1841197"/>
            <a:ext cx="4403867" cy="1350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RELIQUES DE LA MORT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029EA97-F6BD-4E88-AC63-F467BAC23C56}"/>
              </a:ext>
            </a:extLst>
          </p:cNvPr>
          <p:cNvSpPr/>
          <p:nvPr/>
        </p:nvSpPr>
        <p:spPr>
          <a:xfrm>
            <a:off x="1546710" y="3579778"/>
            <a:ext cx="3602182" cy="2318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triangle représente la cape d’invisibilité , le rond représente la pierre de résurrection, le trait représente  la baguette de sureau</a:t>
            </a: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xmlns="" id="{B6ECFCBE-A013-1F46-B0C6-B10373416F9E}"/>
              </a:ext>
            </a:extLst>
          </p:cNvPr>
          <p:cNvSpPr/>
          <p:nvPr/>
        </p:nvSpPr>
        <p:spPr>
          <a:xfrm>
            <a:off x="6799634" y="2159540"/>
            <a:ext cx="3258766" cy="2840476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ED776337-3C3F-2A4A-95A1-6E7EAD1B686C}"/>
              </a:ext>
            </a:extLst>
          </p:cNvPr>
          <p:cNvCxnSpPr>
            <a:cxnSpLocks/>
          </p:cNvCxnSpPr>
          <p:nvPr/>
        </p:nvCxnSpPr>
        <p:spPr>
          <a:xfrm>
            <a:off x="8438744" y="2159540"/>
            <a:ext cx="0" cy="284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26379901-E26D-5949-9E20-B33804ED8D60}"/>
              </a:ext>
            </a:extLst>
          </p:cNvPr>
          <p:cNvSpPr/>
          <p:nvPr/>
        </p:nvSpPr>
        <p:spPr>
          <a:xfrm>
            <a:off x="7496217" y="3124200"/>
            <a:ext cx="1865600" cy="18656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3723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3603EE79-44A4-4562-9252-5493F588D54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fr-FR" dirty="0"/>
              <a:t>LE </a:t>
            </a:r>
            <a:r>
              <a:rPr lang="fr-FR" dirty="0" err="1"/>
              <a:t>choixpeau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80C248F-D042-4328-8187-BD7A8F85CE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choixpeau</a:t>
            </a:r>
            <a:r>
              <a:rPr lang="fr-FR" dirty="0"/>
              <a:t> est un chapeau magique qui désigne dans quelle maison vont les élèves (</a:t>
            </a:r>
            <a:r>
              <a:rPr lang="fr-FR" dirty="0" err="1"/>
              <a:t>Gryffondor</a:t>
            </a:r>
            <a:r>
              <a:rPr lang="fr-FR" dirty="0"/>
              <a:t>, Serpentard, Serdaigle, Poufsouffle)                             </a:t>
            </a:r>
          </a:p>
          <a:p>
            <a:endParaRPr lang="fr-FR" dirty="0"/>
          </a:p>
        </p:txBody>
      </p:sp>
      <p:pic>
        <p:nvPicPr>
          <p:cNvPr id="8" name="Picture 4" descr="Résultat de recherche d'images pour &quot;choixpeau harry potter&quot;">
            <a:extLst>
              <a:ext uri="{FF2B5EF4-FFF2-40B4-BE49-F238E27FC236}">
                <a16:creationId xmlns:a16="http://schemas.microsoft.com/office/drawing/2014/main" xmlns="" id="{89F541EB-E868-4DF9-9479-7C51817D5AC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41600"/>
            <a:ext cx="4424217" cy="311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69524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xmlns="" id="{BC976580-AC13-4AE9-90AB-667EF4F75742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QUIDDICH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xmlns="" id="{50B1240F-6628-4053-8C9D-98561C2529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87593" y="4657797"/>
            <a:ext cx="2619375" cy="1743075"/>
          </a:xfrm>
        </p:spPr>
      </p:pic>
      <p:pic>
        <p:nvPicPr>
          <p:cNvPr id="6" name="Picture 6" descr="Résultat de recherche d'images pour &quot;quidditch harry potter&quot;">
            <a:extLst>
              <a:ext uri="{FF2B5EF4-FFF2-40B4-BE49-F238E27FC236}">
                <a16:creationId xmlns:a16="http://schemas.microsoft.com/office/drawing/2014/main" xmlns="" id="{F2031994-A9C0-4676-A1B5-C8521F55C75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8497" y="2194559"/>
            <a:ext cx="4644447" cy="174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B99BCE6-2CBB-4237-AA94-8510A7AA2AC7}"/>
              </a:ext>
            </a:extLst>
          </p:cNvPr>
          <p:cNvSpPr/>
          <p:nvPr/>
        </p:nvSpPr>
        <p:spPr>
          <a:xfrm>
            <a:off x="637309" y="2273464"/>
            <a:ext cx="4285672" cy="2281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/>
              <a:t>Le </a:t>
            </a:r>
            <a:r>
              <a:rPr lang="fr-FR" dirty="0" err="1"/>
              <a:t>Quiddich</a:t>
            </a:r>
            <a:r>
              <a:rPr lang="fr-FR" dirty="0"/>
              <a:t> est un sport très dangereux, il est composé de 2 équipes chevauchant des balais volants.</a:t>
            </a:r>
          </a:p>
          <a:p>
            <a:pPr algn="just"/>
            <a:r>
              <a:rPr lang="fr-FR" dirty="0"/>
              <a:t>Le but du jeu est de marquer le plus de points , la partie s’arrête quand l’ une des équipes attrape le vif d’or.</a:t>
            </a:r>
          </a:p>
        </p:txBody>
      </p:sp>
    </p:spTree>
    <p:extLst>
      <p:ext uri="{BB962C8B-B14F-4D97-AF65-F5344CB8AC3E}">
        <p14:creationId xmlns:p14="http://schemas.microsoft.com/office/powerpoint/2010/main" xmlns="" val="13739002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xmlns="" id="{77176FEB-CABF-448D-9CF7-94DC297D630C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 CAPE MAGIQUE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B877F7F-7D02-4398-8813-A6A11B5AB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3075709"/>
            <a:ext cx="5334000" cy="31429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 parrain de Harry Potter lui a légué cette cape pour ne pas se faire repérer.</a:t>
            </a:r>
          </a:p>
        </p:txBody>
      </p:sp>
      <p:pic>
        <p:nvPicPr>
          <p:cNvPr id="6" name="Picture 8" descr="Résultat de recherche d'images pour &quot;cape invisibilité harry potter&quot;">
            <a:extLst>
              <a:ext uri="{FF2B5EF4-FFF2-40B4-BE49-F238E27FC236}">
                <a16:creationId xmlns:a16="http://schemas.microsoft.com/office/drawing/2014/main" xmlns="" id="{ACDD3342-BD2A-4FF2-AC84-DBFD1D60A3D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20229"/>
            <a:ext cx="4657436" cy="379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Résultat de recherche d'images pour &quot;la cape de harry potter&quot;">
            <a:extLst>
              <a:ext uri="{FF2B5EF4-FFF2-40B4-BE49-F238E27FC236}">
                <a16:creationId xmlns:a16="http://schemas.microsoft.com/office/drawing/2014/main" xmlns="" id="{9CD587CD-E3B6-4881-8863-2FB12064B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5664" y="450814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404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BANDE ANNONCE HARRY POTTER 1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AB4433C-55C5-4752-86FD-3F0B013FC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3101" y="809502"/>
            <a:ext cx="8610599" cy="1295400"/>
          </a:xfrm>
        </p:spPr>
        <p:txBody>
          <a:bodyPr/>
          <a:lstStyle/>
          <a:p>
            <a:pPr algn="ctr"/>
            <a:r>
              <a:rPr lang="fr-FR" dirty="0"/>
              <a:t>QUIZ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AF84FE1-5A52-4BA1-AD09-7E4AAF93ECEA}"/>
              </a:ext>
            </a:extLst>
          </p:cNvPr>
          <p:cNvSpPr/>
          <p:nvPr/>
        </p:nvSpPr>
        <p:spPr>
          <a:xfrm>
            <a:off x="1460004" y="1923774"/>
            <a:ext cx="6612711" cy="362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Comment s’appelle l’école 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5AD1941-B37B-443A-B890-4B59568C2CF9}"/>
              </a:ext>
            </a:extLst>
          </p:cNvPr>
          <p:cNvSpPr/>
          <p:nvPr/>
        </p:nvSpPr>
        <p:spPr>
          <a:xfrm>
            <a:off x="1890020" y="2565071"/>
            <a:ext cx="6731466" cy="49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Comment s’appellent les parents de Harry ?</a:t>
            </a:r>
          </a:p>
        </p:txBody>
      </p:sp>
      <p:sp>
        <p:nvSpPr>
          <p:cNvPr id="9" name="Rectangle 8"/>
          <p:cNvSpPr/>
          <p:nvPr/>
        </p:nvSpPr>
        <p:spPr>
          <a:xfrm>
            <a:off x="2209138" y="3431969"/>
            <a:ext cx="6745184" cy="510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Nous sommes des </a:t>
            </a:r>
            <a:r>
              <a:rPr lang="fr-FR" dirty="0" err="1"/>
              <a:t>moldus</a:t>
            </a:r>
            <a:r>
              <a:rPr lang="fr-FR" dirty="0"/>
              <a:t> ou des sorciers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69423" y="4191990"/>
            <a:ext cx="6614556" cy="629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Citer nous 2 personnages méchants?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47794" y="5070763"/>
            <a:ext cx="6507679" cy="522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Comment s’appellent le </a:t>
            </a:r>
            <a:r>
              <a:rPr lang="fr-FR" dirty="0" err="1"/>
              <a:t>dirécteur</a:t>
            </a:r>
            <a:r>
              <a:rPr lang="fr-FR" dirty="0"/>
              <a:t> de Poudlard ?</a:t>
            </a:r>
          </a:p>
        </p:txBody>
      </p:sp>
      <p:pic>
        <p:nvPicPr>
          <p:cNvPr id="8" name="Picture 4" descr="Résultat de recherche d'images pour &quot;quiz harry potter&quot;">
            <a:extLst>
              <a:ext uri="{FF2B5EF4-FFF2-40B4-BE49-F238E27FC236}">
                <a16:creationId xmlns:a16="http://schemas.microsoft.com/office/drawing/2014/main" xmlns="" id="{F3962187-CE8D-4919-91F6-47C5C5E0D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6483" y="5070763"/>
            <a:ext cx="3361762" cy="170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266693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45EE76-BFE0-41DB-9F1E-E2AB81B2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1F427EF-06B7-4B37-9307-C08982CED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9970" y="2057401"/>
            <a:ext cx="8049638" cy="4024125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LA CRÉATRICE</a:t>
            </a:r>
          </a:p>
          <a:p>
            <a:endParaRPr lang="fr-FR" dirty="0"/>
          </a:p>
          <a:p>
            <a:r>
              <a:rPr lang="fr-FR" dirty="0"/>
              <a:t>LES PERSONNAGES PRINCIPAUX (AMIS/ENNEMIS)</a:t>
            </a:r>
          </a:p>
          <a:p>
            <a:endParaRPr lang="fr-FR" dirty="0"/>
          </a:p>
          <a:p>
            <a:r>
              <a:rPr lang="fr-FR" cap="all" dirty="0"/>
              <a:t>L’Histoire</a:t>
            </a:r>
          </a:p>
          <a:p>
            <a:endParaRPr lang="fr-FR" dirty="0"/>
          </a:p>
          <a:p>
            <a:r>
              <a:rPr lang="fr-FR" cap="all" dirty="0"/>
              <a:t>Où se </a:t>
            </a:r>
            <a:r>
              <a:rPr lang="fr-FR" cap="all" dirty="0" err="1"/>
              <a:t>dÉroule</a:t>
            </a:r>
            <a:r>
              <a:rPr lang="fr-FR" cap="all" dirty="0"/>
              <a:t> l’histoire ?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cap="all" dirty="0"/>
              <a:t>Le monde magique de </a:t>
            </a:r>
            <a:r>
              <a:rPr lang="fr-FR" cap="all" dirty="0" err="1"/>
              <a:t>harry</a:t>
            </a:r>
            <a:r>
              <a:rPr lang="fr-FR" cap="all" dirty="0"/>
              <a:t> </a:t>
            </a:r>
            <a:r>
              <a:rPr lang="fr-FR" cap="all" dirty="0" err="1"/>
              <a:t>potter</a:t>
            </a:r>
            <a:endParaRPr lang="fr-FR" cap="all" dirty="0"/>
          </a:p>
          <a:p>
            <a:endParaRPr lang="fr-FR" cap="all" dirty="0"/>
          </a:p>
          <a:p>
            <a:r>
              <a:rPr lang="fr-FR" cap="all" dirty="0"/>
              <a:t>quiz</a:t>
            </a:r>
          </a:p>
          <a:p>
            <a:endParaRPr lang="fr-FR" dirty="0"/>
          </a:p>
          <a:p>
            <a:endParaRPr lang="fr-FR" cap="all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75556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BE9620A-BD06-4B19-A280-0CE095C53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615193"/>
          </a:xfrm>
        </p:spPr>
        <p:txBody>
          <a:bodyPr>
            <a:normAutofit fontScale="90000"/>
          </a:bodyPr>
          <a:lstStyle/>
          <a:p>
            <a:r>
              <a:rPr lang="fr-FR" dirty="0"/>
              <a:t>La </a:t>
            </a:r>
            <a:r>
              <a:rPr lang="fr-FR" dirty="0" err="1"/>
              <a:t>crÉatrice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5A98B64A-6E2E-49C5-B963-4EB6244A9DC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85800" y="2232812"/>
            <a:ext cx="4114800" cy="407949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J.K. ROLLINGS est la créatrice de Harry Potter.</a:t>
            </a:r>
          </a:p>
          <a:p>
            <a:r>
              <a:rPr lang="fr-FR" dirty="0"/>
              <a:t>Elle est née en 1965 en Angleterre.</a:t>
            </a:r>
          </a:p>
          <a:p>
            <a:r>
              <a:rPr lang="fr-FR" dirty="0"/>
              <a:t>L’écriture de cette saga rassemble sept livres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Harry Potter à l’École des Sorciers</a:t>
            </a:r>
          </a:p>
          <a:p>
            <a:pPr marL="285750" indent="-285750">
              <a:buFontTx/>
              <a:buChar char="-"/>
            </a:pPr>
            <a:r>
              <a:rPr lang="fr-FR" dirty="0"/>
              <a:t>Harry Potter et la Chambre des Secrets</a:t>
            </a:r>
          </a:p>
          <a:p>
            <a:pPr marL="285750" indent="-285750">
              <a:buFontTx/>
              <a:buChar char="-"/>
            </a:pPr>
            <a:r>
              <a:rPr lang="fr-FR" dirty="0"/>
              <a:t>Harry Potter et le Prisonnier d’Azkaban</a:t>
            </a:r>
          </a:p>
          <a:p>
            <a:pPr marL="285750" indent="-285750">
              <a:buFontTx/>
              <a:buChar char="-"/>
            </a:pPr>
            <a:r>
              <a:rPr lang="fr-FR" dirty="0"/>
              <a:t>Harry Potter et la Coupe de Feu </a:t>
            </a:r>
          </a:p>
          <a:p>
            <a:pPr marL="285750" indent="-285750">
              <a:buFontTx/>
              <a:buChar char="-"/>
            </a:pPr>
            <a:r>
              <a:rPr lang="fr-FR" dirty="0"/>
              <a:t>Harry Potter et l’Ordre du Phoenix</a:t>
            </a:r>
          </a:p>
          <a:p>
            <a:pPr marL="285750" indent="-285750">
              <a:buFontTx/>
              <a:buChar char="-"/>
            </a:pPr>
            <a:r>
              <a:rPr lang="fr-FR" dirty="0"/>
              <a:t>Harry Potter et le Prince de Sang Mêlé</a:t>
            </a:r>
          </a:p>
          <a:p>
            <a:pPr marL="285750" indent="-285750">
              <a:buFontTx/>
              <a:buChar char="-"/>
            </a:pPr>
            <a:r>
              <a:rPr lang="fr-FR" dirty="0"/>
              <a:t>Harry Potter et les Reliques de la Mort</a:t>
            </a:r>
          </a:p>
          <a:p>
            <a:r>
              <a:rPr lang="fr-FR" dirty="0"/>
              <a:t>Qui ont tous été adaptés au cinéma. 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4FB04414-E898-4B70-BF0A-E98FCC02835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91668" y="1435100"/>
            <a:ext cx="6675863" cy="4572000"/>
          </a:xfrm>
        </p:spPr>
      </p:pic>
    </p:spTree>
    <p:extLst>
      <p:ext uri="{BB962C8B-B14F-4D97-AF65-F5344CB8AC3E}">
        <p14:creationId xmlns:p14="http://schemas.microsoft.com/office/powerpoint/2010/main" xmlns="" val="41847510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30FF3A-A1ED-451C-868E-E9B0504D7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personnages principaux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94254CD-50BD-4724-8A4C-7240C54869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HARRY</a:t>
            </a:r>
          </a:p>
        </p:txBody>
      </p:sp>
      <p:pic>
        <p:nvPicPr>
          <p:cNvPr id="1032" name="Picture 8" descr="Résultat de recherche d'images pour &quot;harry potter&quot;">
            <a:extLst>
              <a:ext uri="{FF2B5EF4-FFF2-40B4-BE49-F238E27FC236}">
                <a16:creationId xmlns:a16="http://schemas.microsoft.com/office/drawing/2014/main" xmlns="" id="{15FE4439-3765-438F-A158-08A47D8FF787}"/>
              </a:ext>
            </a:extLst>
          </p:cNvPr>
          <p:cNvPicPr>
            <a:picLocks noGrp="1" noChangeAspect="1" noChangeArrowheads="1"/>
          </p:cNvPicPr>
          <p:nvPr>
            <p:ph type="pic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821" b="1682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C164C733-F751-4122-B034-CA77F951F4B9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729128" y="4873761"/>
            <a:ext cx="3451582" cy="1344921"/>
          </a:xfrm>
        </p:spPr>
        <p:txBody>
          <a:bodyPr>
            <a:normAutofit fontScale="92500"/>
          </a:bodyPr>
          <a:lstStyle/>
          <a:p>
            <a:r>
              <a:rPr lang="fr-FR" dirty="0"/>
              <a:t>Un jeune garçon orphelin vivant dans une famille de </a:t>
            </a:r>
            <a:r>
              <a:rPr lang="fr-FR" dirty="0" err="1"/>
              <a:t>moldus</a:t>
            </a:r>
            <a:r>
              <a:rPr lang="fr-FR" dirty="0"/>
              <a:t> suite au décès de ses parents. Ses parents ont été tués par Voldemort et Harry Potter a survécu à cette attaque. Il en est sorti vivant avec une cicatrice. C’est pour cela que Harry est devenu une légende.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3451CF41-34A6-4E39-95AF-F05ED20F2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HERMIONE</a:t>
            </a:r>
          </a:p>
        </p:txBody>
      </p:sp>
      <p:pic>
        <p:nvPicPr>
          <p:cNvPr id="1035" name="Espace réservé pour une image  1034">
            <a:extLst>
              <a:ext uri="{FF2B5EF4-FFF2-40B4-BE49-F238E27FC236}">
                <a16:creationId xmlns:a16="http://schemas.microsoft.com/office/drawing/2014/main" xmlns="" id="{8F2CE9AC-E438-4F24-B063-2128A6AF549B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3"/>
          <a:srcRect t="20510" b="20510"/>
          <a:stretch>
            <a:fillRect/>
          </a:stretch>
        </p:blipFill>
        <p:spPr/>
      </p:pic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FEA708B0-D313-4632-9DF1-7860F8124670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fr-FR" dirty="0"/>
              <a:t>Hermione Granger née de parents moldus est une des amis de Harry Potter. Elle est très sérieuse et appliquée.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E4D285DE-F021-476E-A95F-EDFD6B5C62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RON</a:t>
            </a:r>
          </a:p>
        </p:txBody>
      </p:sp>
      <p:pic>
        <p:nvPicPr>
          <p:cNvPr id="1040" name="Picture 16" descr="Résultat de recherche d'images pour &quot;ron weasley&quot;">
            <a:extLst>
              <a:ext uri="{FF2B5EF4-FFF2-40B4-BE49-F238E27FC236}">
                <a16:creationId xmlns:a16="http://schemas.microsoft.com/office/drawing/2014/main" xmlns="" id="{F90839F0-599B-404D-8A13-CF69A65EE70E}"/>
              </a:ext>
            </a:extLst>
          </p:cNvPr>
          <p:cNvPicPr>
            <a:picLocks noGrp="1" noChangeAspect="1" noChangeArrowheads="1"/>
          </p:cNvPicPr>
          <p:nvPr>
            <p:ph type="pic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496" b="2049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60A4A703-4C75-4707-89D8-34512B826A4A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fr-FR" dirty="0"/>
              <a:t>Ron Weasley est le meilleur ami de Harry. Ses parents sont des sorciers. Ron et Hermione, vont aider  Harry Potter à vaincre Voldemort.</a:t>
            </a:r>
          </a:p>
        </p:txBody>
      </p:sp>
      <p:sp>
        <p:nvSpPr>
          <p:cNvPr id="20" name="Espace réservé pour une image  6">
            <a:extLst>
              <a:ext uri="{FF2B5EF4-FFF2-40B4-BE49-F238E27FC236}">
                <a16:creationId xmlns:a16="http://schemas.microsoft.com/office/drawing/2014/main" xmlns="" id="{379F6E72-4D09-4983-88F7-0CA1CABD0171}"/>
              </a:ext>
            </a:extLst>
          </p:cNvPr>
          <p:cNvSpPr txBox="1">
            <a:spLocks/>
          </p:cNvSpPr>
          <p:nvPr/>
        </p:nvSpPr>
        <p:spPr>
          <a:xfrm>
            <a:off x="4526662" y="25146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sp>
      <p:sp>
        <p:nvSpPr>
          <p:cNvPr id="31" name="Espace réservé pour une image  23">
            <a:extLst>
              <a:ext uri="{FF2B5EF4-FFF2-40B4-BE49-F238E27FC236}">
                <a16:creationId xmlns:a16="http://schemas.microsoft.com/office/drawing/2014/main" xmlns="" id="{1B580E2C-79AB-4FD6-9730-121F899C98C8}"/>
              </a:ext>
            </a:extLst>
          </p:cNvPr>
          <p:cNvSpPr txBox="1">
            <a:spLocks/>
          </p:cNvSpPr>
          <p:nvPr/>
        </p:nvSpPr>
        <p:spPr>
          <a:xfrm>
            <a:off x="690016" y="2236483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sp>
    </p:spTree>
    <p:extLst>
      <p:ext uri="{BB962C8B-B14F-4D97-AF65-F5344CB8AC3E}">
        <p14:creationId xmlns:p14="http://schemas.microsoft.com/office/powerpoint/2010/main" xmlns="" val="5192831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443741-66AC-4B02-99CA-F854E9BA1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1" y="233156"/>
            <a:ext cx="8610599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Les amis et la famille de </a:t>
            </a:r>
            <a:br>
              <a:rPr lang="fr-FR" dirty="0"/>
            </a:br>
            <a:r>
              <a:rPr lang="fr-FR" dirty="0"/>
              <a:t>Harry Potter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D446E84-2016-4B9C-BCFD-AB9BF78414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SIRIUS BLACK</a:t>
            </a:r>
          </a:p>
        </p:txBody>
      </p:sp>
      <p:pic>
        <p:nvPicPr>
          <p:cNvPr id="13" name="Espace réservé pour une image  12">
            <a:extLst>
              <a:ext uri="{FF2B5EF4-FFF2-40B4-BE49-F238E27FC236}">
                <a16:creationId xmlns:a16="http://schemas.microsoft.com/office/drawing/2014/main" xmlns="" id="{D4D1D200-D9B2-47A6-80D4-6A1F9958AA9B}"/>
              </a:ext>
            </a:extLst>
          </p:cNvPr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l="1943" r="1943"/>
          <a:stretch>
            <a:fillRect/>
          </a:stretch>
        </p:blipFill>
        <p:spPr/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85BDB5DA-0F93-459F-BB78-B5FF7251D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9995" y="4191000"/>
            <a:ext cx="3456469" cy="682765"/>
          </a:xfrm>
        </p:spPr>
        <p:txBody>
          <a:bodyPr/>
          <a:lstStyle/>
          <a:p>
            <a:pPr algn="ctr"/>
            <a:r>
              <a:rPr lang="fr-FR" dirty="0"/>
              <a:t>ALBUS DUMBELDORE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A4834CDC-8A8B-4668-9D61-C558375807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HAGRID</a:t>
            </a:r>
          </a:p>
        </p:txBody>
      </p:sp>
      <p:pic>
        <p:nvPicPr>
          <p:cNvPr id="3078" name="Picture 6" descr="Résultat de recherche d'images pour &quot;agride harry potter&quot;">
            <a:extLst>
              <a:ext uri="{FF2B5EF4-FFF2-40B4-BE49-F238E27FC236}">
                <a16:creationId xmlns:a16="http://schemas.microsoft.com/office/drawing/2014/main" xmlns="" id="{3D8EA684-7EF8-42E5-B252-CF8B09B09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59394" y="4873762"/>
            <a:ext cx="1828800" cy="1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Résultat de recherche d'images pour &quot;sirius black harry potter&quot;">
            <a:extLst>
              <a:ext uri="{FF2B5EF4-FFF2-40B4-BE49-F238E27FC236}">
                <a16:creationId xmlns:a16="http://schemas.microsoft.com/office/drawing/2014/main" xmlns="" id="{73824DF7-51AB-42DE-93FF-5D5125D52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5014" y="487376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Résultat de recherche d'images pour &quot;qui sont les amis principaux de harry potter&quot;">
            <a:extLst>
              <a:ext uri="{FF2B5EF4-FFF2-40B4-BE49-F238E27FC236}">
                <a16:creationId xmlns:a16="http://schemas.microsoft.com/office/drawing/2014/main" xmlns="" id="{8C4A33AA-6DB0-4581-940A-91D588E9B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5015" y="1528557"/>
            <a:ext cx="6388040" cy="281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Résultat de recherche d'images pour &quot;les parents de harry potter&quot;">
            <a:extLst>
              <a:ext uri="{FF2B5EF4-FFF2-40B4-BE49-F238E27FC236}">
                <a16:creationId xmlns:a16="http://schemas.microsoft.com/office/drawing/2014/main" xmlns="" id="{D6F746A5-F72E-4E3D-9776-F0DF4F9BC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89452" y="1727200"/>
            <a:ext cx="2600325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61235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F75503-CD29-4F03-A556-A78281FE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287" y="498510"/>
            <a:ext cx="8610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Les principaux</a:t>
            </a:r>
            <a:br>
              <a:rPr lang="fr-FR" dirty="0"/>
            </a:br>
            <a:r>
              <a:rPr lang="fr-FR" dirty="0"/>
              <a:t>ENNEMIS DE HARRY POTTER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3E7AFB3-B08B-4D57-AEAE-1BC08395C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82433" y="1665469"/>
            <a:ext cx="5079991" cy="823912"/>
          </a:xfrm>
        </p:spPr>
        <p:txBody>
          <a:bodyPr>
            <a:normAutofit/>
          </a:bodyPr>
          <a:lstStyle/>
          <a:p>
            <a:r>
              <a:rPr lang="fr-FR" dirty="0"/>
              <a:t>Voici la Famille Malefoy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0FF6592E-48B4-49E9-8844-EDE61A22FFB0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5999" y="1835173"/>
            <a:ext cx="5105400" cy="405499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Dans la famille des ténèbres</a:t>
            </a:r>
          </a:p>
        </p:txBody>
      </p:sp>
      <p:pic>
        <p:nvPicPr>
          <p:cNvPr id="2050" name="Picture 2" descr="Résultat de recherche d'images pour &quot;les pire ennemis de harry potter&quot;">
            <a:extLst>
              <a:ext uri="{FF2B5EF4-FFF2-40B4-BE49-F238E27FC236}">
                <a16:creationId xmlns:a16="http://schemas.microsoft.com/office/drawing/2014/main" xmlns="" id="{92CF25F5-2D08-4641-BE5F-0C467CB2EF20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298904" y="51149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ésultat de recherche d'images pour &quot;méchant harry potter&quot;">
            <a:extLst>
              <a:ext uri="{FF2B5EF4-FFF2-40B4-BE49-F238E27FC236}">
                <a16:creationId xmlns:a16="http://schemas.microsoft.com/office/drawing/2014/main" xmlns="" id="{7EDD26D5-1629-45E5-AA36-A7470B1B45A4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4996" y="2323198"/>
            <a:ext cx="2847975" cy="16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ésultat de recherche d'images pour &quot;méchant harry potter&quot;">
            <a:extLst>
              <a:ext uri="{FF2B5EF4-FFF2-40B4-BE49-F238E27FC236}">
                <a16:creationId xmlns:a16="http://schemas.microsoft.com/office/drawing/2014/main" xmlns="" id="{5B7A7978-D42F-4B10-BAE2-D2BD8BE8C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7662" y="281593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ésultat de recherche d'images pour &quot;méchant harry potter&quot;">
            <a:extLst>
              <a:ext uri="{FF2B5EF4-FFF2-40B4-BE49-F238E27FC236}">
                <a16:creationId xmlns:a16="http://schemas.microsoft.com/office/drawing/2014/main" xmlns="" id="{342F202D-259C-4438-9951-E6728EC33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5578" y="2385874"/>
            <a:ext cx="2543175" cy="18002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ésultat de recherche d'images pour &quot;famille malefoy&quot;">
            <a:extLst>
              <a:ext uri="{FF2B5EF4-FFF2-40B4-BE49-F238E27FC236}">
                <a16:creationId xmlns:a16="http://schemas.microsoft.com/office/drawing/2014/main" xmlns="" id="{0834D463-3E7C-4681-B8E6-7E98DF1B0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5512" y="2838655"/>
            <a:ext cx="2057400" cy="2219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E0A0AB00-E944-4EB7-9084-093CA8B3DD9E}"/>
              </a:ext>
            </a:extLst>
          </p:cNvPr>
          <p:cNvSpPr txBox="1"/>
          <p:nvPr/>
        </p:nvSpPr>
        <p:spPr>
          <a:xfrm>
            <a:off x="935040" y="4184447"/>
            <a:ext cx="2619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Lord Voldemort est le principal ennemi de Harry Potter. Il est adepte de la magie noire.</a:t>
            </a:r>
          </a:p>
          <a:p>
            <a:endParaRPr lang="fr-FR" dirty="0"/>
          </a:p>
          <a:p>
            <a:r>
              <a:rPr lang="fr-FR" u="sng" dirty="0"/>
              <a:t>Nom de naissance : </a:t>
            </a:r>
            <a:r>
              <a:rPr lang="fr-FR" dirty="0"/>
              <a:t>Tom </a:t>
            </a:r>
            <a:r>
              <a:rPr lang="fr-FR" dirty="0" err="1"/>
              <a:t>Jedusor</a:t>
            </a:r>
            <a:r>
              <a:rPr lang="fr-FR" dirty="0"/>
              <a:t> 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D81C4754-D09B-4F4B-8D5E-5D19EE816742}"/>
              </a:ext>
            </a:extLst>
          </p:cNvPr>
          <p:cNvSpPr txBox="1"/>
          <p:nvPr/>
        </p:nvSpPr>
        <p:spPr>
          <a:xfrm>
            <a:off x="3671535" y="4184447"/>
            <a:ext cx="2441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Bellatrix est l’un des </a:t>
            </a:r>
            <a:r>
              <a:rPr lang="fr-FR" dirty="0" err="1"/>
              <a:t>mangemorts</a:t>
            </a:r>
            <a:r>
              <a:rPr lang="fr-FR" dirty="0"/>
              <a:t> fidèles de celui dont on ne doit pas prononcer le nom.</a:t>
            </a:r>
          </a:p>
        </p:txBody>
      </p:sp>
    </p:spTree>
    <p:extLst>
      <p:ext uri="{BB962C8B-B14F-4D97-AF65-F5344CB8AC3E}">
        <p14:creationId xmlns:p14="http://schemas.microsoft.com/office/powerpoint/2010/main" xmlns="" val="21906523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607B23-C786-4952-BF6D-712A9563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982" y="644916"/>
            <a:ext cx="8610600" cy="1295400"/>
          </a:xfrm>
        </p:spPr>
        <p:txBody>
          <a:bodyPr/>
          <a:lstStyle/>
          <a:p>
            <a:pPr algn="ctr"/>
            <a:r>
              <a:rPr lang="fr-FR" dirty="0"/>
              <a:t>L’indécis SEVERUS ROGUE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7FA3B97-707C-4625-8F05-9A78D6182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9910609" cy="823912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Partagé entre son soutien à Voldemort et son amour qu’il portait à la mère d’Harry Potter.</a:t>
            </a:r>
          </a:p>
        </p:txBody>
      </p:sp>
      <p:pic>
        <p:nvPicPr>
          <p:cNvPr id="2050" name="Picture 2" descr="Résultat de recherche d'images pour &quot;severus rogue&quot;">
            <a:extLst>
              <a:ext uri="{FF2B5EF4-FFF2-40B4-BE49-F238E27FC236}">
                <a16:creationId xmlns:a16="http://schemas.microsoft.com/office/drawing/2014/main" xmlns="" id="{A91EAE36-8A97-4DD7-9DC7-66E1EB89F42A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26419" y="3662363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xmlns="" id="{3E264039-6CB3-48BE-B1B1-1087FEA14F5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463631" y="3638550"/>
            <a:ext cx="2847975" cy="1600200"/>
          </a:xfrm>
        </p:spPr>
      </p:pic>
    </p:spTree>
    <p:extLst>
      <p:ext uri="{BB962C8B-B14F-4D97-AF65-F5344CB8AC3E}">
        <p14:creationId xmlns:p14="http://schemas.microsoft.com/office/powerpoint/2010/main" xmlns="" val="94444220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9454CEA-7BA0-4A55-9103-329CD6729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9491" y="177717"/>
            <a:ext cx="8610600" cy="1295400"/>
          </a:xfrm>
        </p:spPr>
        <p:txBody>
          <a:bodyPr/>
          <a:lstStyle/>
          <a:p>
            <a:pPr algn="ctr"/>
            <a:r>
              <a:rPr lang="fr-FR" dirty="0"/>
              <a:t>HISTOIRE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D5F9B34B-58AC-4BC4-B39C-A8152DDC4120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 bwMode="auto">
          <a:xfrm>
            <a:off x="113146" y="1888614"/>
            <a:ext cx="1150834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Suite à une prophétie, selon laquelle un enfant né fin juillet aura le pouvoir de vaincre le mage noir Voldemort 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« Celui qui a le pouvoir de vaincre le Seigneur des Ténèbres approche... il naîtra de ceux qui l'ont par trois fois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défié, il sera né lorsque mourra le septième mois... et le Seigneur des Ténèbres le marquera comme son égal,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 mais il aura un pouvoir que le Seigneur des Ténèbres ignore... et l'un devra mourir de la main de l'autre car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 aucun ne peut vivre tant que l'autre survit... »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Severus Rogue, alors </a:t>
            </a:r>
            <a:r>
              <a:rPr lang="fr-FR" altLang="fr-FR" sz="1800" dirty="0" err="1">
                <a:latin typeface="Arial" panose="020B0604020202020204" pitchFamily="34" charset="0"/>
              </a:rPr>
              <a:t>Mangemort</a:t>
            </a:r>
            <a:r>
              <a:rPr lang="fr-FR" altLang="fr-FR" sz="1800" dirty="0">
                <a:latin typeface="Arial" panose="020B0604020202020204" pitchFamily="34" charset="0"/>
              </a:rPr>
              <a:t>, entend la première partie de la prophétie et la divulgue à son maître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Voldemort, ignorant qu'elle pourrait désigner Harry Potter, et indirectement Lily Potter, son amie d'enfance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et mère du bébé.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Harry Potter naissant le 31 juillet 1980, Voldemort est convaincu que la prophétie le désigne,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En tentant de le tuer en même temps que James et Lily Potter, Voldemort le désigne involontairement comme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son égal, c'est-à-dire celui qui devient en conséquence de cet acte la seule personne à pouvoir le vaincre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définitivement.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Harry prend connaissance du contenu de cette prophétie seulement à la fin de sa cinquième année,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latin typeface="Arial" panose="020B0604020202020204" pitchFamily="34" charset="0"/>
              </a:rPr>
              <a:t>par le biais du professeur Dumbledore. </a:t>
            </a:r>
          </a:p>
        </p:txBody>
      </p:sp>
    </p:spTree>
    <p:extLst>
      <p:ext uri="{BB962C8B-B14F-4D97-AF65-F5344CB8AC3E}">
        <p14:creationId xmlns:p14="http://schemas.microsoft.com/office/powerpoint/2010/main" xmlns="" val="2337903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8F30398-C577-4EB4-80AC-D3EDC47F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91" y="526472"/>
            <a:ext cx="7534564" cy="646545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OÙ se </a:t>
            </a:r>
            <a:r>
              <a:rPr lang="fr-FR" dirty="0" err="1"/>
              <a:t>dÉroule</a:t>
            </a:r>
            <a:r>
              <a:rPr lang="fr-FR" dirty="0"/>
              <a:t> l’HISTOIRE ?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FC62A6B-6351-461F-84CB-6ECD818B662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8782" y="2239515"/>
            <a:ext cx="5992092" cy="3094485"/>
          </a:xfrm>
        </p:spPr>
        <p:txBody>
          <a:bodyPr>
            <a:normAutofit fontScale="47500" lnSpcReduction="20000"/>
          </a:bodyPr>
          <a:lstStyle/>
          <a:p>
            <a:pPr marL="571500" indent="-571500">
              <a:buFontTx/>
              <a:buChar char="-"/>
            </a:pPr>
            <a:r>
              <a:rPr lang="fr-FR" sz="4000" cap="all" dirty="0"/>
              <a:t>La voie 9 ¾</a:t>
            </a:r>
          </a:p>
          <a:p>
            <a:pPr marL="571500" indent="-571500">
              <a:buFontTx/>
              <a:buChar char="-"/>
            </a:pPr>
            <a:endParaRPr lang="fr-FR" sz="4000" cap="all" dirty="0"/>
          </a:p>
          <a:p>
            <a:pPr marL="571500" indent="-571500">
              <a:buFontTx/>
              <a:buChar char="-"/>
            </a:pPr>
            <a:r>
              <a:rPr lang="fr-FR" sz="4000" cap="all" dirty="0"/>
              <a:t>Poudlard</a:t>
            </a:r>
          </a:p>
          <a:p>
            <a:pPr marL="571500" indent="-571500">
              <a:buFontTx/>
              <a:buChar char="-"/>
            </a:pPr>
            <a:endParaRPr lang="fr-FR" sz="4000" cap="all" dirty="0"/>
          </a:p>
          <a:p>
            <a:pPr marL="571500" indent="-571500">
              <a:buFontTx/>
              <a:buChar char="-"/>
            </a:pPr>
            <a:r>
              <a:rPr lang="fr-FR" sz="4000" cap="all" dirty="0"/>
              <a:t>Le chemin de traverse</a:t>
            </a:r>
          </a:p>
          <a:p>
            <a:pPr marL="571500" indent="-571500">
              <a:buFontTx/>
              <a:buChar char="-"/>
            </a:pPr>
            <a:endParaRPr lang="fr-FR" sz="4000" cap="all" dirty="0"/>
          </a:p>
          <a:p>
            <a:pPr marL="571500" indent="-571500">
              <a:buFontTx/>
              <a:buChar char="-"/>
            </a:pPr>
            <a:r>
              <a:rPr lang="fr-FR" sz="4000" cap="all" dirty="0"/>
              <a:t>Ministère de la magie </a:t>
            </a:r>
          </a:p>
          <a:p>
            <a:pPr marL="571500" indent="-571500">
              <a:buFontTx/>
              <a:buChar char="-"/>
            </a:pPr>
            <a:endParaRPr lang="fr-FR" sz="4000" cap="all" dirty="0"/>
          </a:p>
          <a:p>
            <a:pPr marL="571500" indent="-571500">
              <a:buFontTx/>
              <a:buChar char="-"/>
            </a:pPr>
            <a:r>
              <a:rPr lang="fr-FR" sz="4000" cap="all" dirty="0"/>
              <a:t>La forêt de POUDLARD</a:t>
            </a:r>
          </a:p>
          <a:p>
            <a:pPr marL="571500" indent="-571500">
              <a:buFontTx/>
              <a:buChar char="-"/>
            </a:pPr>
            <a:endParaRPr lang="fr-FR" sz="4000" cap="all" dirty="0"/>
          </a:p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1B51260-830B-4B64-A72C-CD70164CF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6180" y="1747982"/>
            <a:ext cx="2389909" cy="1263074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8194" name="Picture 2" descr="Résultat de recherche d'images pour &quot;poudlard harry potter&quot;">
            <a:extLst>
              <a:ext uri="{FF2B5EF4-FFF2-40B4-BE49-F238E27FC236}">
                <a16:creationId xmlns:a16="http://schemas.microsoft.com/office/drawing/2014/main" xmlns="" id="{DE5D41B2-7B9A-443E-BFE0-5A9BD9CA3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2836" y="1422400"/>
            <a:ext cx="5892799" cy="483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70573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874</TotalTime>
  <Words>500</Words>
  <Application>Microsoft Office PowerPoint</Application>
  <PresentationFormat>Personnalisé</PresentationFormat>
  <Paragraphs>149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Métro</vt:lpstr>
      <vt:lpstr>HARRY POTTER</vt:lpstr>
      <vt:lpstr>SOMMAIRE</vt:lpstr>
      <vt:lpstr>La crÉatrice</vt:lpstr>
      <vt:lpstr>Les personnages principaux </vt:lpstr>
      <vt:lpstr>Les amis et la famille de  Harry Potter</vt:lpstr>
      <vt:lpstr>Les principaux ENNEMIS DE HARRY POTTER</vt:lpstr>
      <vt:lpstr>L’indécis SEVERUS ROGUE</vt:lpstr>
      <vt:lpstr>HISTOIRE</vt:lpstr>
      <vt:lpstr> OÙ se dÉroule l’HISTOIRE ?</vt:lpstr>
      <vt:lpstr>Le monde magique</vt:lpstr>
      <vt:lpstr>LE choixpeau</vt:lpstr>
      <vt:lpstr>LE QUIDDICH</vt:lpstr>
      <vt:lpstr>LA CAPE MAGIQUE</vt:lpstr>
      <vt:lpstr>BANDE ANNONCE HARRY POTTER 1 </vt:lpstr>
      <vt:lpstr>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HARRY POTTER</dc:title>
  <dc:creator>f.moriceau</dc:creator>
  <cp:lastModifiedBy>m</cp:lastModifiedBy>
  <cp:revision>68</cp:revision>
  <dcterms:created xsi:type="dcterms:W3CDTF">2020-01-18T10:45:55Z</dcterms:created>
  <dcterms:modified xsi:type="dcterms:W3CDTF">2020-01-24T13:48:07Z</dcterms:modified>
</cp:coreProperties>
</file>