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63" r:id="rId5"/>
    <p:sldId id="258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3775" autoAdjust="0"/>
  </p:normalViewPr>
  <p:slideViewPr>
    <p:cSldViewPr snapToGrid="0">
      <p:cViewPr varScale="1">
        <p:scale>
          <a:sx n="68" d="100"/>
          <a:sy n="68" d="100"/>
        </p:scale>
        <p:origin x="606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rlz=1C1CHBD_frFR873FR873&amp;sxsrf=ALeKk03Aya9uFgPuFxQpwdWlf9g4Ip9Agw:1589794745560&amp;q=Anchiano&amp;stick=H4sIAAAAAAAAAOPgE-LQz9U3MMlJN1Pi1k_XNzQyLKvIMTXWEstOttIvSM0vyEkFUkXF-XlWSflFeYtYORzzkjMyE_Pyd7AyAgCHlnuyPwAAAA&amp;sa=X&amp;ved=2ahUKEwjNmMz4jr3pAhU78uAKHQ8eAU8QmxMoATAZegQIEhAD" TargetMode="External"/><Relationship Id="rId2" Type="http://schemas.openxmlformats.org/officeDocument/2006/relationships/hyperlink" Target="https://www.google.com/search?rlz=1C1CHBD_frFR873FR873&amp;sxsrf=ALeKk03Aya9uFgPuFxQpwdWlf9g4Ip9Agw:1589794745560&amp;q=l%C3%A9onard+de+vinci+date+et+lieu+de+naissance&amp;stick=H4sIAAAAAAAAAOPgE-LQz9U3MMlJN9MSy0620i9IzS_ISQVSRcX5eVZJ-UV5i1i1cw6vzM9LLEpRSElVKMvMS85USEksSVVILVHIyUwtBYnmJWYWFyfmJacCAPr_T6lSAAAA&amp;sa=X&amp;ved=2ahUKEwjNmMz4jr3pAhU78uAKHQ8eAU8Q6BMoADAZegQIEhAC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www.google.com/search?rlz=1C1CHBD_frFR873FR873&amp;sxsrf=ALeKk03Aya9uFgPuFxQpwdWlf9g4Ip9Agw:1589794745560&amp;q=Clos+Luc%C3%A9&amp;stick=H4sIAAAAAAAAAOPgE-LQz9U3MMlJN1MCswrM0ky15LOTrfQLUvMLclL1U1KTUxOLU1PiC1KLivPzrFIyU1MWsXI55-QXK_iUJh9euYOVEQA9Kw4uRwAAAA&amp;sa=X&amp;ved=2ahUKEwjNmMz4jr3pAhU78uAKHQ8eAU8QmxMoATAaegQIFhAD" TargetMode="External"/><Relationship Id="rId4" Type="http://schemas.openxmlformats.org/officeDocument/2006/relationships/hyperlink" Target="https://www.google.com/search?rlz=1C1CHBD_frFR873FR873&amp;sxsrf=ALeKk03Aya9uFgPuFxQpwdWlf9g4Ip9Agw:1589794745560&amp;q=l%C3%A9onard+de+vinci+date+et+lieu+de+d%C3%A9c%C3%A8s&amp;stick=H4sIAAAAAAAAAOPgE-LQz9U3MMlJN9OSz0620i9IzS_ISdVPSU1OTSxOTYkvSC0qzs-zSslMTVnEqplzeGV-XmJRikJKqkJZZl5ypkJKYkmqQmqJQk5mailINOXwyuTDK4oBH22zy1kAAAA&amp;sa=X&amp;ved=2ahUKEwjNmMz4jr3pAhU78uAKHQ8eAU8Q6BMoADAaegQIFhAC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search?rlz=1C1CHBD_frFR873FR873&amp;sxsrf=ALeKk03Aya9uFgPuFxQpwdWlf9g4Ip9Agw:1589794745560&amp;q=l%C3%A9onard+de+vinci+p%C3%A9riode+d%27activit%C3%A9&amp;sa=X&amp;ved=2ahUKEwjNmMz4jr3pAhU78uAKHQ8eAU8Q6BMoADAdegQIGRAC" TargetMode="External"/><Relationship Id="rId3" Type="http://schemas.openxmlformats.org/officeDocument/2006/relationships/hyperlink" Target="https://www.google.com/search?rlz=1C1CHBD_frFR873FR873&amp;sxsrf=ALeKk03Aya9uFgPuFxQpwdWlf9g4Ip9Agw:1589794745560&amp;q=Haute+Renaissance&amp;stick=H4sIAAAAAAAAAOPgE-LQz9U3MMlJN1PiBLEMq-LjU7T0s5Ot9Msyi0sTc-ITi0qQmJnFJVYFqUWZ-SnxSZUggfL8ouziRayCHomlJakKQal5iZnFxYl5yak7WBkBQ6K5vF8AAAA&amp;sa=X&amp;ved=2ahUKEwjNmMz4jr3pAhU78uAKHQ8eAU8QmxMoATAbegQIFxAD" TargetMode="External"/><Relationship Id="rId7" Type="http://schemas.openxmlformats.org/officeDocument/2006/relationships/hyperlink" Target="https://www.google.com/search?rlz=1C1CHBD_frFR873FR873&amp;sxsrf=ALeKk03Aya9uFgPuFxQpwdWlf9g4Ip9Agw:1589794745560&amp;q=%C3%89cole+florentine&amp;stick=H4sIAAAAAAAAAOPgE-LQz9U3MMlJN1PiArGMCg3TTHK09LOTrfTLMotLE3PiE4tKkJiZxSVWBalFmfkp8UmVIIHy_KLs4kWsgoc7k_NzUhXScvKLUvNKMvNSd7AyAgARJJYCYAAAAA&amp;sa=X&amp;ved=2ahUKEwjNmMz4jr3pAhU78uAKHQ8eAU8QmxMoBTAbegQIFxAH" TargetMode="External"/><Relationship Id="rId2" Type="http://schemas.openxmlformats.org/officeDocument/2006/relationships/hyperlink" Target="https://www.google.com/search?rlz=1C1CHBD_frFR873FR873&amp;sxsrf=ALeKk03Aya9uFgPuFxQpwdWlf9g4Ip9Agw:1589794745560&amp;q=l%C3%A9onard+de+vinci+p%C3%A9riodes&amp;stick=H4sIAAAAAAAAAOPgE-LQz9U3MMlJN9PSz0620i_LLC5NzIlPLCpBYmYWl1gVpBZl5qfEJ1WCBMrzi7KLF7FK5xxemZ-XWJSikJKqUJaZl5ypUHB4JUhdajEAPUbEqlsAAAA&amp;sa=X&amp;ved=2ahUKEwjNmMz4jr3pAhU78uAKHQ8eAU8Q6BMoADAbegQIFxAC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google.com/search?rlz=1C1CHBD_frFR873FR873&amp;sxsrf=ALeKk03Aya9uFgPuFxQpwdWlf9g4Ip9Agw:1589794745560&amp;q=Renaissance+italienne&amp;stick=H4sIAAAAAAAAAOPgE-LQz9U3MMlJN1PiBLEMy4qyc7X0s5Ot9Msyi0sTc-ITi0qQmJnFJVYFqUWZ-SnxSZUggfL8ouziRayiQal5iZnFxYl5yakKmSWJOZmpeXmpO1gZATfV-ltjAAAA&amp;sa=X&amp;ved=2ahUKEwjNmMz4jr3pAhU78uAKHQ8eAU8QmxMoBDAbegQIFxAG" TargetMode="External"/><Relationship Id="rId5" Type="http://schemas.openxmlformats.org/officeDocument/2006/relationships/hyperlink" Target="https://www.google.com/search?rlz=1C1CHBD_frFR873FR873&amp;sxsrf=ALeKk03Aya9uFgPuFxQpwdWlf9g4Ip9Agw:1589794745560&amp;q=Renaissance&amp;stick=H4sIAAAAAAAAAOPgE-LQz9U3MMlJN1MCs8ySyyq09LOTrfTLMotLE3PiE4tKkJiZxSVWBalFmfkp8UmVIIHy_KLs4kWs3EGpeYmZxcWJecmpO1gZAS9YaTRYAAAA&amp;sa=X&amp;ved=2ahUKEwjNmMz4jr3pAhU78uAKHQ8eAU8QmxMoAzAbegQIFxAF" TargetMode="External"/><Relationship Id="rId10" Type="http://schemas.openxmlformats.org/officeDocument/2006/relationships/hyperlink" Target="https://www.google.com/search?rlz=1C1CHBD_frFR873FR873&amp;sxsrf=ALeKk03Aya9uFgPuFxQpwdWlf9g4Ip9Agw:1589794745560&amp;q=Peinture&amp;stick=H4sIAAAAAAAAAOPgE-LQz9U3MMlJN1MCs0wLUzK0ZDLKrfST83NyUpNLMvPz9AtS8wtyUq3SMlNzUooXsXIEpGbmlZQWpe5gZQQAmgogwEIAAAA&amp;sa=X&amp;ved=2ahUKEwjNmMz4jr3pAhU78uAKHQ8eAU8QmxMoATAeegQIGhAD" TargetMode="External"/><Relationship Id="rId4" Type="http://schemas.openxmlformats.org/officeDocument/2006/relationships/hyperlink" Target="https://www.google.com/search?rlz=1C1CHBD_frFR873FR873&amp;sxsrf=ALeKk03Aya9uFgPuFxQpwdWlf9g4Ip9Agw:1589794745560&amp;q=Premi%C3%A8re+Renaissance&amp;stick=H4sIAAAAAAAAAOPgE-LQz9U3MMlJN1PiArFMM0yykqq09LOTrfTLMotLE3PiE4tKkJiZxSVWBalFmfkp8UmVIIHy_KLs4kWsogFFqbmZh1cUpSoEpeYlZhYXJ-Ylp-5gZQQAa1MDEGQAAAA&amp;sa=X&amp;ved=2ahUKEwjNmMz4jr3pAhU78uAKHQ8eAU8QmxMoAjAbegQIFxAE" TargetMode="External"/><Relationship Id="rId9" Type="http://schemas.openxmlformats.org/officeDocument/2006/relationships/hyperlink" Target="https://www.google.com/search?rlz=1C1CHBD_frFR873FR873&amp;sxsrf=ALeKk03Aya9uFgPuFxQpwdWlf9g4Ip9Agw:1589794745560&amp;q=l%C3%A9onard+de+vinci+domaines&amp;stick=H4sIAAAAAAAAAOPgE-LQz9U3MMlJN9OSySi30k_Oz8lJTS7JzM_TL0jNL8hJtUrLTM1JKV7EKpVzeGV-XmJRikJKqkJZZl5ypkJKfm5iZl5qMQCzXSvbRwAAAA&amp;sa=X&amp;ved=2ahUKEwjNmMz4jr3pAhU78uAKHQ8eAU8Q6BMoADAeegQIGhAC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s://www.google.com/search?rlz=1C1CHBD_frFR873FR873&amp;sxsrf=ALeKk03Aya9uFgPuFxQpwdWlf9g4Ip9Agw:1589794745560&amp;q=La+Joconde&amp;stick=H4sIAAAAAAAAAONgFuLQz9U3MMlJN1MCs7KS0o20-B2LSjKLS0LygXR5flH2IlYun0QFr_zk_LyUVAC59MF6NAAAAA&amp;sa=X&amp;ved=2ahUKEwjNmMz4jr3pAhU78uAKHQ8eAU8QxA0wIHoECBwQBQ" TargetMode="External"/><Relationship Id="rId7" Type="http://schemas.openxmlformats.org/officeDocument/2006/relationships/hyperlink" Target="https://www.google.com/search?rlz=1C1CHBD_frFR873FR873&amp;sxsrf=ALeKk03Aya9uFgPuFxQpwdWlf9g4Ip9Agw:1589794745560&amp;q=Homme+de+Vitruve&amp;stick=H4sIAAAAAAAAAONgFuLQz9U3MMlJN1PiBLGMLC1SLLX4HYtKMotLQvKBdHl-UfYiVgGP_NzcVIWUVIWwzJKi0rJUAK-ppzs7AAAA&amp;sa=X&amp;ved=2ahUKEwjNmMz4jr3pAhU78uAKHQ8eAU8QxA0wIHoECBwQCQ" TargetMode="External"/><Relationship Id="rId2" Type="http://schemas.openxmlformats.org/officeDocument/2006/relationships/hyperlink" Target="https://www.google.com/search?rlz=1C1CHBD_frFR873FR873&amp;sxsrf=ALeKk03Aya9uFgPuFxQpwdWlf9g4Ip9Agw:1589794745560&amp;q=l%C3%A9onard+de+vinci+%C5%93uvres+d%27art&amp;stick=H4sIAAAAAAAAAONgFuLQz9U3MMlJN1OCs7SUspOt9Msyi0sTc-ITi0qQmJnFJVbl-UXZxYtY5XMOr8zPSyxKUUhJVSjLzEvOVDg6ubSsKLVYIUUdqBQAJesQlVwAAAA&amp;sa=X&amp;ved=2ahUKEwjNmMz4jr3pAhU78uAKHQ8eAU8QMSgAMCB6BAgcEAE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hyperlink" Target="https://www.google.com/search?rlz=1C1CHBD_frFR873FR873&amp;sxsrf=ALeKk03Aya9uFgPuFxQpwdWlf9g4Ip9Agw:1589794745560&amp;q=La+C%C3%A8ne&amp;stick=H4sIAAAAAAAAAONgFuLQz9U3MMlJN1MCs7Lyqoy1-B2LSjKLS0LygXR5flH2IlYOn0QF58Mr8lIBxdl5hzIAAAA&amp;sa=X&amp;ved=2ahUKEwjNmMz4jr3pAhU78uAKHQ8eAU8QxA0wIHoECBwQBw" TargetMode="External"/><Relationship Id="rId10" Type="http://schemas.openxmlformats.org/officeDocument/2006/relationships/image" Target="../media/image7.jpeg"/><Relationship Id="rId4" Type="http://schemas.openxmlformats.org/officeDocument/2006/relationships/image" Target="../media/image4.jpeg"/><Relationship Id="rId9" Type="http://schemas.openxmlformats.org/officeDocument/2006/relationships/hyperlink" Target="https://www.google.com/search?rlz=1C1CHBD_frFR873FR873&amp;sxsrf=ALeKk03Aya9uFgPuFxQpwdWlf9g4Ip9Agw:1589794745560&amp;q=Salvator+Mundi&amp;stick=H4sIAAAAAAAAAONgFuLQz9U3MMlJN1PiArEy0nPTzPO0-B2LSjKLS0LygXR5flH2Ila-4MScssSS_CIF39K8lEwA37XuQToAAAA&amp;sa=X&amp;ved=2ahUKEwjNmMz4jr3pAhU78uAKHQ8eAU8QxA0wIHoECBwQC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19FF1B95-2855-454C-B972-D1E5378C4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89914"/>
            <a:ext cx="8596668" cy="1343464"/>
          </a:xfrm>
        </p:spPr>
        <p:txBody>
          <a:bodyPr/>
          <a:lstStyle/>
          <a:p>
            <a:pPr algn="ctr"/>
            <a:r>
              <a:rPr lang="fr-FR" dirty="0"/>
              <a:t>Exposé sur les arts-présenter un tableau</a:t>
            </a:r>
            <a:br>
              <a:rPr lang="fr-FR" dirty="0"/>
            </a:br>
            <a:r>
              <a:rPr lang="fr-FR" dirty="0"/>
              <a:t>Ia Joconde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579019B-9E41-4FC1-8992-B9B8193C8A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2239108" y="1533378"/>
            <a:ext cx="5497864" cy="493776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A4F3011F-78A9-4C49-90BF-2AB3D815AF93}"/>
              </a:ext>
            </a:extLst>
          </p:cNvPr>
          <p:cNvSpPr txBox="1"/>
          <p:nvPr/>
        </p:nvSpPr>
        <p:spPr>
          <a:xfrm flipH="1">
            <a:off x="7512148" y="4825220"/>
            <a:ext cx="2440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De Adrien</a:t>
            </a:r>
          </a:p>
        </p:txBody>
      </p:sp>
    </p:spTree>
    <p:extLst>
      <p:ext uri="{BB962C8B-B14F-4D97-AF65-F5344CB8AC3E}">
        <p14:creationId xmlns:p14="http://schemas.microsoft.com/office/powerpoint/2010/main" val="19720734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D0AFD1-3FC6-4533-9087-DADB6F64B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892" y="534572"/>
            <a:ext cx="8465110" cy="1395828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Phylactère : pensées 3">
            <a:extLst>
              <a:ext uri="{FF2B5EF4-FFF2-40B4-BE49-F238E27FC236}">
                <a16:creationId xmlns:a16="http://schemas.microsoft.com/office/drawing/2014/main" id="{4A8CA144-A1AF-4295-954A-50BF521C20AD}"/>
              </a:ext>
            </a:extLst>
          </p:cNvPr>
          <p:cNvSpPr/>
          <p:nvPr/>
        </p:nvSpPr>
        <p:spPr>
          <a:xfrm>
            <a:off x="2947182" y="2855742"/>
            <a:ext cx="4223825" cy="272209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600197F-A979-4173-8AA8-9E0A625CBA77}"/>
              </a:ext>
            </a:extLst>
          </p:cNvPr>
          <p:cNvSpPr txBox="1"/>
          <p:nvPr/>
        </p:nvSpPr>
        <p:spPr>
          <a:xfrm>
            <a:off x="3763108" y="3495822"/>
            <a:ext cx="2715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La Joconde</a:t>
            </a:r>
          </a:p>
        </p:txBody>
      </p:sp>
      <p:cxnSp>
        <p:nvCxnSpPr>
          <p:cNvPr id="7" name="Connecteur : en arc 6">
            <a:extLst>
              <a:ext uri="{FF2B5EF4-FFF2-40B4-BE49-F238E27FC236}">
                <a16:creationId xmlns:a16="http://schemas.microsoft.com/office/drawing/2014/main" id="{7A536FDD-073B-4C3E-8FBC-B0CCCBD11EF2}"/>
              </a:ext>
            </a:extLst>
          </p:cNvPr>
          <p:cNvCxnSpPr>
            <a:cxnSpLocks/>
          </p:cNvCxnSpPr>
          <p:nvPr/>
        </p:nvCxnSpPr>
        <p:spPr>
          <a:xfrm flipV="1">
            <a:off x="7164658" y="2778369"/>
            <a:ext cx="1163416" cy="1005158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DFBC4CD8-8A57-40B6-82C9-6E9C33CFA8E2}"/>
              </a:ext>
            </a:extLst>
          </p:cNvPr>
          <p:cNvSpPr txBox="1"/>
          <p:nvPr/>
        </p:nvSpPr>
        <p:spPr>
          <a:xfrm>
            <a:off x="8475785" y="2497015"/>
            <a:ext cx="2039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Artiste : </a:t>
            </a:r>
            <a:r>
              <a:rPr lang="fr-FR" dirty="0">
                <a:solidFill>
                  <a:srgbClr val="FFC000"/>
                </a:solidFill>
              </a:rPr>
              <a:t>Léonard de Vinci</a:t>
            </a:r>
            <a:endParaRPr lang="fr-FR" dirty="0"/>
          </a:p>
        </p:txBody>
      </p:sp>
      <p:cxnSp>
        <p:nvCxnSpPr>
          <p:cNvPr id="13" name="Connecteur : en arc 12">
            <a:extLst>
              <a:ext uri="{FF2B5EF4-FFF2-40B4-BE49-F238E27FC236}">
                <a16:creationId xmlns:a16="http://schemas.microsoft.com/office/drawing/2014/main" id="{611C882B-676D-4E46-ABB3-FF23A12E1C78}"/>
              </a:ext>
            </a:extLst>
          </p:cNvPr>
          <p:cNvCxnSpPr>
            <a:cxnSpLocks/>
          </p:cNvCxnSpPr>
          <p:nvPr/>
        </p:nvCxnSpPr>
        <p:spPr>
          <a:xfrm>
            <a:off x="7061985" y="4705646"/>
            <a:ext cx="1041005" cy="611942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>
            <a:extLst>
              <a:ext uri="{FF2B5EF4-FFF2-40B4-BE49-F238E27FC236}">
                <a16:creationId xmlns:a16="http://schemas.microsoft.com/office/drawing/2014/main" id="{DB48C4FE-3D73-4E31-B8AE-FEFD9732EC6D}"/>
              </a:ext>
            </a:extLst>
          </p:cNvPr>
          <p:cNvSpPr txBox="1"/>
          <p:nvPr/>
        </p:nvSpPr>
        <p:spPr>
          <a:xfrm>
            <a:off x="8173329" y="4768948"/>
            <a:ext cx="2039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Matière utilisée : </a:t>
            </a:r>
            <a:r>
              <a:rPr lang="fr-FR" dirty="0">
                <a:solidFill>
                  <a:srgbClr val="FFC000"/>
                </a:solidFill>
              </a:rPr>
              <a:t>peinture</a:t>
            </a:r>
            <a:endParaRPr lang="fr-FR" dirty="0"/>
          </a:p>
        </p:txBody>
      </p:sp>
      <p:cxnSp>
        <p:nvCxnSpPr>
          <p:cNvPr id="22" name="Connecteur : en arc 21">
            <a:extLst>
              <a:ext uri="{FF2B5EF4-FFF2-40B4-BE49-F238E27FC236}">
                <a16:creationId xmlns:a16="http://schemas.microsoft.com/office/drawing/2014/main" id="{CC547AB0-E726-41DA-81C4-60466860C00E}"/>
              </a:ext>
            </a:extLst>
          </p:cNvPr>
          <p:cNvCxnSpPr>
            <a:cxnSpLocks/>
          </p:cNvCxnSpPr>
          <p:nvPr/>
        </p:nvCxnSpPr>
        <p:spPr>
          <a:xfrm rot="10800000">
            <a:off x="1930791" y="3495822"/>
            <a:ext cx="868685" cy="414998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>
            <a:extLst>
              <a:ext uri="{FF2B5EF4-FFF2-40B4-BE49-F238E27FC236}">
                <a16:creationId xmlns:a16="http://schemas.microsoft.com/office/drawing/2014/main" id="{E9749D70-F609-4A81-8B63-16653FFA4704}"/>
              </a:ext>
            </a:extLst>
          </p:cNvPr>
          <p:cNvSpPr txBox="1"/>
          <p:nvPr/>
        </p:nvSpPr>
        <p:spPr>
          <a:xfrm>
            <a:off x="158260" y="2778369"/>
            <a:ext cx="172681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dirty="0"/>
              <a:t>Couleurs :</a:t>
            </a:r>
          </a:p>
          <a:p>
            <a:pPr marL="285750" indent="-285750" algn="ctr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fr-FR" dirty="0"/>
              <a:t> </a:t>
            </a:r>
            <a:r>
              <a:rPr lang="fr-FR" dirty="0">
                <a:solidFill>
                  <a:srgbClr val="FFC000"/>
                </a:solidFill>
              </a:rPr>
              <a:t>noire</a:t>
            </a:r>
          </a:p>
          <a:p>
            <a:pPr marL="285750" indent="-285750" algn="ctr"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FFC000"/>
                </a:solidFill>
              </a:rPr>
              <a:t>Bleu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FFC000"/>
                </a:solidFill>
              </a:rPr>
              <a:t>Beige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FFC000"/>
                </a:solidFill>
              </a:rPr>
              <a:t>Maron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FFC000"/>
                </a:solidFill>
              </a:rPr>
              <a:t>Blanc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FFC000"/>
                </a:solidFill>
              </a:rPr>
              <a:t>Gris</a:t>
            </a:r>
          </a:p>
        </p:txBody>
      </p:sp>
    </p:spTree>
    <p:extLst>
      <p:ext uri="{BB962C8B-B14F-4D97-AF65-F5344CB8AC3E}">
        <p14:creationId xmlns:p14="http://schemas.microsoft.com/office/powerpoint/2010/main" val="3639702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1" grpId="0"/>
      <p:bldP spid="16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D7E1FC-7EFC-4502-8406-9A5916033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Pourquoi l'appelle-t-on la Joconde ?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A3D4F29-FDAB-4F4B-8409-EB91ED154A1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r-FR" dirty="0"/>
              <a:t>Au 16e siècle, Léonard de Vinci peint une jeune femme Lisa qui est surnommée La </a:t>
            </a:r>
            <a:r>
              <a:rPr lang="fr-FR" b="1" dirty="0"/>
              <a:t>Joconde</a:t>
            </a:r>
            <a:r>
              <a:rPr lang="fr-FR" dirty="0"/>
              <a:t> à cause de son nom de famille. Lisa était mariée à un riche marchand, Francesco Del </a:t>
            </a:r>
            <a:r>
              <a:rPr lang="fr-FR" dirty="0" err="1"/>
              <a:t>Giocondo</a:t>
            </a:r>
            <a:r>
              <a:rPr lang="fr-FR" dirty="0"/>
              <a:t>. En italien, </a:t>
            </a:r>
            <a:r>
              <a:rPr lang="fr-FR" dirty="0" err="1"/>
              <a:t>giocondo</a:t>
            </a:r>
            <a:r>
              <a:rPr lang="fr-FR" dirty="0"/>
              <a:t> signifie « heureux » et en français, c'est devenu « </a:t>
            </a:r>
            <a:r>
              <a:rPr lang="fr-FR" b="1" dirty="0"/>
              <a:t>Joconde</a:t>
            </a:r>
            <a:r>
              <a:rPr lang="fr-FR" dirty="0"/>
              <a:t> ». Lisa est aussi </a:t>
            </a:r>
            <a:r>
              <a:rPr lang="fr-FR" b="1" dirty="0"/>
              <a:t>appelée</a:t>
            </a:r>
            <a:r>
              <a:rPr lang="fr-FR" dirty="0"/>
              <a:t> Mona Lisa.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0CBA2309-8C77-48DC-B9BC-F60454B6DB4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1122" y="1575581"/>
            <a:ext cx="5074225" cy="3165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lèche : droite 7">
            <a:extLst>
              <a:ext uri="{FF2B5EF4-FFF2-40B4-BE49-F238E27FC236}">
                <a16:creationId xmlns:a16="http://schemas.microsoft.com/office/drawing/2014/main" id="{AA2BA2D7-2781-471F-85B7-EFC5C2C807FD}"/>
              </a:ext>
            </a:extLst>
          </p:cNvPr>
          <p:cNvSpPr/>
          <p:nvPr/>
        </p:nvSpPr>
        <p:spPr>
          <a:xfrm rot="16200000">
            <a:off x="6344529" y="5001065"/>
            <a:ext cx="1132449" cy="8018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9F8E798-2C98-4E4B-88A1-075649860020}"/>
              </a:ext>
            </a:extLst>
          </p:cNvPr>
          <p:cNvSpPr txBox="1"/>
          <p:nvPr/>
        </p:nvSpPr>
        <p:spPr>
          <a:xfrm>
            <a:off x="6344529" y="5992893"/>
            <a:ext cx="2904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Mona Lisa</a:t>
            </a:r>
          </a:p>
        </p:txBody>
      </p:sp>
    </p:spTree>
    <p:extLst>
      <p:ext uri="{BB962C8B-B14F-4D97-AF65-F5344CB8AC3E}">
        <p14:creationId xmlns:p14="http://schemas.microsoft.com/office/powerpoint/2010/main" val="2813634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DDEF15-0D9A-4E84-969C-9130EAC94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0FB8F0D-88EF-444F-BE69-A24C792F8022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pic>
        <p:nvPicPr>
          <p:cNvPr id="2050" name="Picture 2" descr="3 citations de Léonard de Vinci pour développer votre créativité ...">
            <a:extLst>
              <a:ext uri="{FF2B5EF4-FFF2-40B4-BE49-F238E27FC236}">
                <a16:creationId xmlns:a16="http://schemas.microsoft.com/office/drawing/2014/main" id="{BB1A1964-2354-48DC-91CA-ADD7E478F4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609600"/>
            <a:ext cx="8596667" cy="384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texte 3">
            <a:extLst>
              <a:ext uri="{FF2B5EF4-FFF2-40B4-BE49-F238E27FC236}">
                <a16:creationId xmlns:a16="http://schemas.microsoft.com/office/drawing/2014/main" id="{3AE0252E-E4E4-4D0F-897C-5B28DDACEF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7333" y="5367338"/>
            <a:ext cx="8596667" cy="674024"/>
          </a:xfrm>
        </p:spPr>
        <p:txBody>
          <a:bodyPr>
            <a:normAutofit/>
          </a:bodyPr>
          <a:lstStyle/>
          <a:p>
            <a:pPr algn="ctr"/>
            <a:r>
              <a:rPr lang="fr-FR" sz="3600" dirty="0">
                <a:solidFill>
                  <a:schemeClr val="accent1"/>
                </a:solidFill>
              </a:rPr>
              <a:t>L’ artiste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4163070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0EA1B9-7447-4830-99D2-8A6F1DDA5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L’artiste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4BEEC90-1DAB-4105-AC77-5CB579C61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744" y="3632650"/>
            <a:ext cx="4185623" cy="576262"/>
          </a:xfrm>
        </p:spPr>
        <p:txBody>
          <a:bodyPr/>
          <a:lstStyle/>
          <a:p>
            <a:r>
              <a:rPr lang="fr-FR" b="1" dirty="0">
                <a:hlinkClick r:id="rId2"/>
              </a:rPr>
              <a:t>Date et lieu de naissance</a:t>
            </a:r>
            <a:r>
              <a:rPr lang="fr-FR" b="1" dirty="0"/>
              <a:t> : </a:t>
            </a:r>
          </a:p>
          <a:p>
            <a:r>
              <a:rPr lang="it-IT" dirty="0"/>
              <a:t>15 avril 1452, </a:t>
            </a:r>
            <a:r>
              <a:rPr lang="it-IT" dirty="0">
                <a:hlinkClick r:id="rId3"/>
              </a:rPr>
              <a:t>Anchiano, Italie</a:t>
            </a:r>
            <a:endParaRPr lang="fr-FR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D99C419-557A-47F0-B960-A98CB991D53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FR" b="1" dirty="0">
                <a:hlinkClick r:id="rId4"/>
              </a:rPr>
              <a:t>Date et lieu de décès</a:t>
            </a:r>
            <a:r>
              <a:rPr lang="fr-FR" b="1" dirty="0"/>
              <a:t> : </a:t>
            </a:r>
          </a:p>
          <a:p>
            <a:pPr marL="0" indent="0">
              <a:buNone/>
            </a:pPr>
            <a:r>
              <a:rPr lang="fr-FR" dirty="0"/>
              <a:t>2 mai 1519, </a:t>
            </a:r>
            <a:r>
              <a:rPr lang="fr-FR" dirty="0">
                <a:hlinkClick r:id="rId5"/>
              </a:rPr>
              <a:t>Château du Clos Lucé, Amboise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71955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70F0F7-83CA-429A-9A2A-1CCA5D741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 L’Artiste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026B8A8-A963-4FD2-A31B-DA564448AD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ED2156C-2313-4FEE-86B9-C981C501009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b="1" dirty="0">
                <a:hlinkClick r:id="rId2"/>
              </a:rPr>
              <a:t>Périodes</a:t>
            </a:r>
            <a:r>
              <a:rPr lang="fr-FR" b="1" dirty="0"/>
              <a:t> : </a:t>
            </a:r>
            <a:r>
              <a:rPr lang="fr-FR" dirty="0">
                <a:hlinkClick r:id="rId3"/>
              </a:rPr>
              <a:t>Haute Renaissance</a:t>
            </a:r>
            <a:r>
              <a:rPr lang="fr-FR" dirty="0"/>
              <a:t>, </a:t>
            </a:r>
            <a:r>
              <a:rPr lang="fr-FR" dirty="0">
                <a:hlinkClick r:id="rId4"/>
              </a:rPr>
              <a:t>Première Renaissance</a:t>
            </a:r>
            <a:r>
              <a:rPr lang="fr-FR" dirty="0"/>
              <a:t>, </a:t>
            </a:r>
            <a:r>
              <a:rPr lang="fr-FR" dirty="0">
                <a:hlinkClick r:id="rId5"/>
              </a:rPr>
              <a:t>Renaissance</a:t>
            </a:r>
            <a:r>
              <a:rPr lang="fr-FR" dirty="0"/>
              <a:t>, </a:t>
            </a:r>
            <a:r>
              <a:rPr lang="fr-FR" dirty="0">
                <a:hlinkClick r:id="rId6"/>
              </a:rPr>
              <a:t>Renaissance italienne</a:t>
            </a:r>
            <a:r>
              <a:rPr lang="fr-FR" dirty="0"/>
              <a:t>, </a:t>
            </a:r>
            <a:r>
              <a:rPr lang="fr-FR" dirty="0">
                <a:hlinkClick r:id="rId7"/>
              </a:rPr>
              <a:t>École florentine</a:t>
            </a: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F2610C8-E343-4FC3-8757-50241FEB7C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EDBFA0D-AA12-437E-9BA9-F8114A30769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FR" b="1" dirty="0">
                <a:hlinkClick r:id="rId8"/>
              </a:rPr>
              <a:t>Période d'activité</a:t>
            </a:r>
            <a:r>
              <a:rPr lang="fr-FR" b="1" dirty="0"/>
              <a:t> : </a:t>
            </a:r>
            <a:r>
              <a:rPr lang="fr-FR" dirty="0"/>
              <a:t>Jusqu'en 1519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5A64B730-1B66-409D-9D7F-238FCD41944B}"/>
              </a:ext>
            </a:extLst>
          </p:cNvPr>
          <p:cNvSpPr txBox="1">
            <a:spLocks/>
          </p:cNvSpPr>
          <p:nvPr/>
        </p:nvSpPr>
        <p:spPr>
          <a:xfrm>
            <a:off x="950535" y="4120756"/>
            <a:ext cx="4087646" cy="7308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b="1" dirty="0">
                <a:hlinkClick r:id="rId9"/>
              </a:rPr>
              <a:t>Domaines</a:t>
            </a:r>
            <a:r>
              <a:rPr lang="fr-FR" sz="1800" b="1" dirty="0"/>
              <a:t> : </a:t>
            </a:r>
            <a:r>
              <a:rPr lang="fr-FR" sz="1800" dirty="0">
                <a:hlinkClick r:id="rId10"/>
              </a:rPr>
              <a:t>Peinture</a:t>
            </a:r>
            <a:r>
              <a:rPr lang="fr-FR" sz="1800" dirty="0"/>
              <a:t>, </a:t>
            </a:r>
          </a:p>
        </p:txBody>
      </p:sp>
    </p:spTree>
    <p:extLst>
      <p:ext uri="{BB962C8B-B14F-4D97-AF65-F5344CB8AC3E}">
        <p14:creationId xmlns:p14="http://schemas.microsoft.com/office/powerpoint/2010/main" val="371435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FA560C91-758F-4C67-B953-34FE995BC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u="sng" dirty="0">
                <a:hlinkClick r:id="rId2"/>
              </a:rPr>
              <a:t>Œuvres d'art</a:t>
            </a: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F48BFDA-D96B-4D30-9FDA-FB39B077E8CC}"/>
              </a:ext>
            </a:extLst>
          </p:cNvPr>
          <p:cNvSpPr>
            <a:spLocks noChangeArrowheads="1"/>
          </p:cNvSpPr>
          <p:nvPr/>
        </p:nvSpPr>
        <p:spPr bwMode="auto">
          <a:xfrm rot="10800000" flipH="1" flipV="1">
            <a:off x="1095638" y="3874219"/>
            <a:ext cx="1196640" cy="104644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6600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fr-FR" altLang="fr-FR" sz="4300" b="0" i="0" u="none" strike="noStrike" cap="none" normalizeH="0" baseline="0" dirty="0">
                <a:ln>
                  <a:noFill/>
                </a:ln>
                <a:solidFill>
                  <a:srgbClr val="6600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 tooltip="La Joconde (1503)"/>
              </a:rPr>
              <a:t>     </a:t>
            </a:r>
            <a:endParaRPr kumimoji="0" lang="fr-FR" altLang="fr-FR" sz="1000" b="0" i="0" u="none" strike="noStrike" cap="none" normalizeH="0" baseline="0" dirty="0">
              <a:ln>
                <a:noFill/>
              </a:ln>
              <a:solidFill>
                <a:srgbClr val="660099"/>
              </a:solidFill>
              <a:effectLst/>
              <a:latin typeface="Arial" panose="020B0604020202020204" pitchFamily="34" charset="0"/>
              <a:cs typeface="Arial" panose="020B0604020202020204" pitchFamily="34" charset="0"/>
              <a:hlinkClick r:id="rId3" tooltip="La Joconde (1503)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6600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 tooltip="La Joconde (1503)"/>
              </a:rPr>
              <a:t>La Joconde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900" b="0" i="0" u="none" strike="noStrike" cap="none" normalizeH="0" baseline="0" dirty="0">
                <a:ln>
                  <a:noFill/>
                </a:ln>
                <a:solidFill>
                  <a:srgbClr val="70757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 tooltip="La Joconde (1503)"/>
              </a:rPr>
              <a:t>1503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1" name="Picture 7" descr="La Joconde (1503)">
            <a:hlinkClick r:id="rId3" tooltip="La Joconde (1503)"/>
            <a:extLst>
              <a:ext uri="{FF2B5EF4-FFF2-40B4-BE49-F238E27FC236}">
                <a16:creationId xmlns:a16="http://schemas.microsoft.com/office/drawing/2014/main" id="{BEE4E7B2-21EE-4154-947B-59B1428DDE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2257" y="2774037"/>
            <a:ext cx="1623402" cy="1623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La Cène (1498)">
            <a:hlinkClick r:id="rId5" tooltip="La Cène (1498)"/>
            <a:extLst>
              <a:ext uri="{FF2B5EF4-FFF2-40B4-BE49-F238E27FC236}">
                <a16:creationId xmlns:a16="http://schemas.microsoft.com/office/drawing/2014/main" id="{438A5978-A0A0-4BB8-B39F-0F70C51186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2560962" y="2774038"/>
            <a:ext cx="1668347" cy="1623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02E9D6F-DAE3-496C-88E7-479CB7A9CA41}"/>
              </a:ext>
            </a:extLst>
          </p:cNvPr>
          <p:cNvSpPr/>
          <p:nvPr/>
        </p:nvSpPr>
        <p:spPr>
          <a:xfrm>
            <a:off x="2719040" y="4397439"/>
            <a:ext cx="13258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660099"/>
                </a:solidFill>
                <a:latin typeface="arial" panose="020B0604020202020204" pitchFamily="34" charset="0"/>
                <a:hlinkClick r:id="rId5" tooltip="La Cène (1498)"/>
              </a:rPr>
              <a:t>La Cène</a:t>
            </a:r>
          </a:p>
          <a:p>
            <a:r>
              <a:rPr lang="fr-FR" u="sng" dirty="0">
                <a:solidFill>
                  <a:srgbClr val="70757A"/>
                </a:solidFill>
                <a:latin typeface="arial" panose="020B0604020202020204" pitchFamily="34" charset="0"/>
                <a:hlinkClick r:id="rId5" tooltip="La Cène (1498)"/>
              </a:rPr>
              <a:t>1498</a:t>
            </a:r>
            <a:endParaRPr lang="fr-FR" b="0" i="0" u="sng" dirty="0">
              <a:solidFill>
                <a:srgbClr val="70757A"/>
              </a:solidFill>
              <a:effectLst/>
              <a:latin typeface="arial" panose="020B0604020202020204" pitchFamily="34" charset="0"/>
              <a:hlinkClick r:id="rId5" tooltip="La Cène (1498)"/>
            </a:endParaRP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703F38F6-03D6-41E7-BC43-01AE2CDDB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2874" y="3943467"/>
            <a:ext cx="1555955" cy="90794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sng" strike="noStrike" cap="none" normalizeH="0" baseline="0" dirty="0">
                <a:ln>
                  <a:noFill/>
                </a:ln>
                <a:solidFill>
                  <a:srgbClr val="6600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fr-FR" altLang="fr-FR" sz="4300" b="0" i="0" u="sng" strike="noStrike" cap="none" normalizeH="0" baseline="0" dirty="0">
                <a:ln>
                  <a:noFill/>
                </a:ln>
                <a:solidFill>
                  <a:srgbClr val="6600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7" tooltip="Homme de Vitruve"/>
              </a:rPr>
              <a:t>     </a:t>
            </a:r>
            <a:endParaRPr kumimoji="0" lang="fr-FR" altLang="fr-FR" sz="1000" b="0" i="0" u="sng" strike="noStrike" cap="none" normalizeH="0" baseline="0" dirty="0">
              <a:ln>
                <a:noFill/>
              </a:ln>
              <a:solidFill>
                <a:srgbClr val="660099"/>
              </a:solidFill>
              <a:effectLst/>
              <a:latin typeface="Arial" panose="020B0604020202020204" pitchFamily="34" charset="0"/>
              <a:cs typeface="Arial" panose="020B0604020202020204" pitchFamily="34" charset="0"/>
              <a:hlinkClick r:id="rId7" tooltip="Homme de Vitruve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6600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7" tooltip="Homme de Vitruve"/>
              </a:rPr>
              <a:t>Homme de Vitruve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7" name="Picture 13" descr="Homme de Vitruve">
            <a:hlinkClick r:id="rId7" tooltip="Homme de Vitruve"/>
            <a:extLst>
              <a:ext uri="{FF2B5EF4-FFF2-40B4-BE49-F238E27FC236}">
                <a16:creationId xmlns:a16="http://schemas.microsoft.com/office/drawing/2014/main" id="{C742CC3F-5968-4F92-A100-6756434377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0570" y="2774037"/>
            <a:ext cx="1623401" cy="1623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4">
            <a:extLst>
              <a:ext uri="{FF2B5EF4-FFF2-40B4-BE49-F238E27FC236}">
                <a16:creationId xmlns:a16="http://schemas.microsoft.com/office/drawing/2014/main" id="{ADB8D27B-6DD6-4EA4-9EC1-8A8275815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6961" y="3997330"/>
            <a:ext cx="1422933" cy="104644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sng" strike="noStrike" cap="none" normalizeH="0" baseline="0" dirty="0">
                <a:ln>
                  <a:noFill/>
                </a:ln>
                <a:solidFill>
                  <a:srgbClr val="6600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fr-FR" altLang="fr-FR" sz="4300" b="0" i="0" u="sng" strike="noStrike" cap="none" normalizeH="0" baseline="0" dirty="0">
                <a:ln>
                  <a:noFill/>
                </a:ln>
                <a:solidFill>
                  <a:srgbClr val="6600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9" tooltip="Salvator Mundi (1500)"/>
              </a:rPr>
              <a:t>     </a:t>
            </a:r>
            <a:endParaRPr kumimoji="0" lang="fr-FR" altLang="fr-FR" sz="1000" b="0" i="0" u="sng" strike="noStrike" cap="none" normalizeH="0" baseline="0" dirty="0">
              <a:ln>
                <a:noFill/>
              </a:ln>
              <a:solidFill>
                <a:srgbClr val="660099"/>
              </a:solidFill>
              <a:effectLst/>
              <a:latin typeface="Arial" panose="020B0604020202020204" pitchFamily="34" charset="0"/>
              <a:cs typeface="Arial" panose="020B0604020202020204" pitchFamily="34" charset="0"/>
              <a:hlinkClick r:id="rId9" tooltip="Salvator Mundi (1500)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6600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9" tooltip="Salvator Mundi (1500)"/>
              </a:rPr>
              <a:t>Salvator Mundi</a:t>
            </a:r>
            <a:endParaRPr kumimoji="0" lang="fr-FR" altLang="fr-FR" sz="1000" b="0" i="0" u="sng" strike="noStrike" cap="none" normalizeH="0" baseline="0" dirty="0">
              <a:ln>
                <a:noFill/>
              </a:ln>
              <a:solidFill>
                <a:srgbClr val="660099"/>
              </a:solidFill>
              <a:effectLst/>
              <a:latin typeface="Arial" panose="020B0604020202020204" pitchFamily="34" charset="0"/>
              <a:cs typeface="Arial" panose="020B0604020202020204" pitchFamily="34" charset="0"/>
              <a:hlinkClick r:id="rId9" tooltip="Salvator Mundi (1500)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900" b="0" i="0" u="sng" strike="noStrike" cap="none" normalizeH="0" baseline="0" dirty="0">
                <a:ln>
                  <a:noFill/>
                </a:ln>
                <a:solidFill>
                  <a:srgbClr val="70757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9" tooltip="Salvator Mundi (1500)"/>
              </a:rPr>
              <a:t>1500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9" name="Picture 15" descr="Salvator Mundi (1500)">
            <a:hlinkClick r:id="rId9" tooltip="Salvator Mundi (1500)"/>
            <a:extLst>
              <a:ext uri="{FF2B5EF4-FFF2-40B4-BE49-F238E27FC236}">
                <a16:creationId xmlns:a16="http://schemas.microsoft.com/office/drawing/2014/main" id="{E15E56B3-5AE8-459D-A52A-5E40B97A10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232" y="2774037"/>
            <a:ext cx="1623401" cy="1623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1163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231</TotalTime>
  <Words>177</Words>
  <Application>Microsoft Office PowerPoint</Application>
  <PresentationFormat>Grand écran</PresentationFormat>
  <Paragraphs>36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Arial</vt:lpstr>
      <vt:lpstr>Trebuchet MS</vt:lpstr>
      <vt:lpstr>Wingdings 3</vt:lpstr>
      <vt:lpstr>Facette</vt:lpstr>
      <vt:lpstr>Exposé sur les arts-présenter un tableau Ia Joconde</vt:lpstr>
      <vt:lpstr>Présentation PowerPoint</vt:lpstr>
      <vt:lpstr>Pourquoi l'appelle-t-on la Joconde ?</vt:lpstr>
      <vt:lpstr>Présentation PowerPoint</vt:lpstr>
      <vt:lpstr>L’artiste</vt:lpstr>
      <vt:lpstr> L’Artiste</vt:lpstr>
      <vt:lpstr>Œuvres d'art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Exposé sur les arts-présenter un tableau Ia Joconde</dc:title>
  <dc:creator>Valérie Bonnaire</dc:creator>
  <cp:lastModifiedBy>Valérie Bonnaire</cp:lastModifiedBy>
  <cp:revision>21</cp:revision>
  <dcterms:created xsi:type="dcterms:W3CDTF">2020-05-18T08:30:23Z</dcterms:created>
  <dcterms:modified xsi:type="dcterms:W3CDTF">2020-05-19T12:58:39Z</dcterms:modified>
</cp:coreProperties>
</file>