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5" r:id="rId1"/>
  </p:sldMasterIdLst>
  <p:notesMasterIdLst>
    <p:notesMasterId r:id="rId22"/>
  </p:notesMasterIdLst>
  <p:sldIdLst>
    <p:sldId id="257" r:id="rId2"/>
    <p:sldId id="260" r:id="rId3"/>
    <p:sldId id="269" r:id="rId4"/>
    <p:sldId id="261" r:id="rId5"/>
    <p:sldId id="263" r:id="rId6"/>
    <p:sldId id="266" r:id="rId7"/>
    <p:sldId id="270" r:id="rId8"/>
    <p:sldId id="271" r:id="rId9"/>
    <p:sldId id="272" r:id="rId10"/>
    <p:sldId id="264" r:id="rId11"/>
    <p:sldId id="273" r:id="rId12"/>
    <p:sldId id="275" r:id="rId13"/>
    <p:sldId id="268" r:id="rId14"/>
    <p:sldId id="281" r:id="rId15"/>
    <p:sldId id="277" r:id="rId16"/>
    <p:sldId id="276" r:id="rId17"/>
    <p:sldId id="282" r:id="rId18"/>
    <p:sldId id="267" r:id="rId19"/>
    <p:sldId id="278" r:id="rId20"/>
    <p:sldId id="283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2F1997E5-69F1-496E-9EAC-B378E8790156}">
          <p14:sldIdLst/>
        </p14:section>
        <p14:section name="Section sans titre" id="{C979CFA7-B205-4149-A8CD-3E6DB37C5A9C}">
          <p14:sldIdLst>
            <p14:sldId id="257"/>
          </p14:sldIdLst>
        </p14:section>
        <p14:section name="Section sans titre" id="{E353A462-B6DC-4713-9535-789E291F1D3C}">
          <p14:sldIdLst>
            <p14:sldId id="260"/>
            <p14:sldId id="269"/>
            <p14:sldId id="261"/>
            <p14:sldId id="263"/>
            <p14:sldId id="266"/>
            <p14:sldId id="270"/>
            <p14:sldId id="271"/>
            <p14:sldId id="272"/>
            <p14:sldId id="264"/>
            <p14:sldId id="273"/>
            <p14:sldId id="275"/>
            <p14:sldId id="268"/>
            <p14:sldId id="281"/>
            <p14:sldId id="277"/>
            <p14:sldId id="276"/>
            <p14:sldId id="282"/>
            <p14:sldId id="267"/>
            <p14:sldId id="278"/>
            <p14:sldId id="283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006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842" autoAdjust="0"/>
  </p:normalViewPr>
  <p:slideViewPr>
    <p:cSldViewPr snapToGrid="0">
      <p:cViewPr varScale="1">
        <p:scale>
          <a:sx n="110" d="100"/>
          <a:sy n="110" d="100"/>
        </p:scale>
        <p:origin x="-96" y="-3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EBE1E8-B26D-40B5-9F82-0A76D58D3174}" type="datetimeFigureOut">
              <a:rPr lang="fr-FR" smtClean="0"/>
              <a:t>20/05/24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524407-E67C-411C-822E-60BDBC6CA26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8987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4407-E67C-411C-822E-60BDBC6CA26A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9865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7CF12-7205-4687-9B03-A5E634127CD2}" type="datetimeFigureOut">
              <a:rPr lang="fr-FR" smtClean="0"/>
              <a:t>20/05/24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888C-7655-445C-A9F3-171E76628DE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3051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7CF12-7205-4687-9B03-A5E634127CD2}" type="datetimeFigureOut">
              <a:rPr lang="fr-FR" smtClean="0"/>
              <a:t>20/05/24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888C-7655-445C-A9F3-171E76628DE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3415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7CF12-7205-4687-9B03-A5E634127CD2}" type="datetimeFigureOut">
              <a:rPr lang="fr-FR" smtClean="0"/>
              <a:t>20/05/24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888C-7655-445C-A9F3-171E76628DE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2656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7CF12-7205-4687-9B03-A5E634127CD2}" type="datetimeFigureOut">
              <a:rPr lang="fr-FR" smtClean="0"/>
              <a:t>20/05/24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888C-7655-445C-A9F3-171E76628DE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9460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7CF12-7205-4687-9B03-A5E634127CD2}" type="datetimeFigureOut">
              <a:rPr lang="fr-FR" smtClean="0"/>
              <a:t>20/05/24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888C-7655-445C-A9F3-171E76628DE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8745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7CF12-7205-4687-9B03-A5E634127CD2}" type="datetimeFigureOut">
              <a:rPr lang="fr-FR" smtClean="0"/>
              <a:t>20/05/24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888C-7655-445C-A9F3-171E76628DE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7027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7CF12-7205-4687-9B03-A5E634127CD2}" type="datetimeFigureOut">
              <a:rPr lang="fr-FR" smtClean="0"/>
              <a:t>20/05/24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888C-7655-445C-A9F3-171E76628DE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4966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7CF12-7205-4687-9B03-A5E634127CD2}" type="datetimeFigureOut">
              <a:rPr lang="fr-FR" smtClean="0"/>
              <a:t>20/05/24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888C-7655-445C-A9F3-171E76628DE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939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7CF12-7205-4687-9B03-A5E634127CD2}" type="datetimeFigureOut">
              <a:rPr lang="fr-FR" smtClean="0"/>
              <a:t>20/05/24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888C-7655-445C-A9F3-171E76628DE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4261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7CF12-7205-4687-9B03-A5E634127CD2}" type="datetimeFigureOut">
              <a:rPr lang="fr-FR" smtClean="0"/>
              <a:t>20/05/24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888C-7655-445C-A9F3-171E76628DE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7411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7CF12-7205-4687-9B03-A5E634127CD2}" type="datetimeFigureOut">
              <a:rPr lang="fr-FR" smtClean="0"/>
              <a:t>20/05/24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D888C-7655-445C-A9F3-171E76628DE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1161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87CF12-7205-4687-9B03-A5E634127CD2}" type="datetimeFigureOut">
              <a:rPr lang="fr-FR" smtClean="0"/>
              <a:t>20/05/24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D888C-7655-445C-A9F3-171E76628DE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7051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8CD346A-AC86-D6AD-E8F5-DEF8FCF21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43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dirty="0">
                <a:solidFill>
                  <a:srgbClr val="FF0000"/>
                </a:solidFill>
                <a:latin typeface="Georgia Pro Black" panose="02040A02050405020203" pitchFamily="18" charset="0"/>
              </a:rPr>
              <a:t>Exposé de JADE et JULIE CM1 B</a:t>
            </a:r>
            <a:br>
              <a:rPr lang="fr-FR" sz="4000" dirty="0">
                <a:solidFill>
                  <a:srgbClr val="FF0000"/>
                </a:solidFill>
                <a:latin typeface="Georgia Pro Black" panose="02040A02050405020203" pitchFamily="18" charset="0"/>
              </a:rPr>
            </a:br>
            <a:r>
              <a:rPr lang="fr-FR" sz="4500" dirty="0" smtClean="0">
                <a:solidFill>
                  <a:srgbClr val="3366FF"/>
                </a:solidFill>
                <a:latin typeface="Georgia Pro Black" panose="02040A02050405020203" pitchFamily="18" charset="0"/>
              </a:rPr>
              <a:t>L’AUSTRALIE</a:t>
            </a:r>
            <a:endParaRPr lang="fr-FR" sz="4500" dirty="0">
              <a:solidFill>
                <a:srgbClr val="3366FF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4" name="Espace réservé du contenu 3">
            <a:extLst>
              <a:ext uri="{FF2B5EF4-FFF2-40B4-BE49-F238E27FC236}">
                <a16:creationId xmlns="" xmlns:a16="http://schemas.microsoft.com/office/drawing/2014/main" id="{744CFFBC-0C50-6EC0-16D3-30EA80455F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4662" y="1825625"/>
            <a:ext cx="870267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19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C7FA62AF-2074-141A-6CC0-673C6CA3E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8757"/>
            <a:ext cx="10515600" cy="556994"/>
          </a:xfrm>
        </p:spPr>
        <p:txBody>
          <a:bodyPr>
            <a:noAutofit/>
          </a:bodyPr>
          <a:lstStyle/>
          <a:p>
            <a:pPr algn="ctr"/>
            <a:r>
              <a:rPr lang="fr-FR" sz="4000" dirty="0" smtClean="0">
                <a:solidFill>
                  <a:srgbClr val="008000"/>
                </a:solidFill>
                <a:latin typeface="Chalkduster"/>
                <a:cs typeface="Chalkduster"/>
              </a:rPr>
              <a:t>3 - Faune et flore</a:t>
            </a:r>
            <a:endParaRPr lang="fr-FR" sz="4000" dirty="0">
              <a:solidFill>
                <a:srgbClr val="008000"/>
              </a:solidFill>
              <a:latin typeface="Chalkduster"/>
              <a:cs typeface="Chalkduster"/>
            </a:endParaRPr>
          </a:p>
        </p:txBody>
      </p:sp>
      <p:pic>
        <p:nvPicPr>
          <p:cNvPr id="5" name="Espace réservé du contenu 4">
            <a:extLst>
              <a:ext uri="{FF2B5EF4-FFF2-40B4-BE49-F238E27FC236}">
                <a16:creationId xmlns="" xmlns:a16="http://schemas.microsoft.com/office/drawing/2014/main" id="{E36C919E-7423-6272-8BB3-052FD2B395F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46951" y="924612"/>
            <a:ext cx="10193654" cy="578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11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5">
            <a:extLst>
              <a:ext uri="{FF2B5EF4-FFF2-40B4-BE49-F238E27FC236}">
                <a16:creationId xmlns="" xmlns:a16="http://schemas.microsoft.com/office/drawing/2014/main" id="{0CC4930F-8059-E5BB-1EF3-2A1308AE7C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0240" r="12993"/>
          <a:stretch/>
        </p:blipFill>
        <p:spPr>
          <a:xfrm>
            <a:off x="8531941" y="346075"/>
            <a:ext cx="3458447" cy="271938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2EB3BF20-60DD-436E-51B4-58D68AB71E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65" r="27935"/>
          <a:stretch/>
        </p:blipFill>
        <p:spPr>
          <a:xfrm>
            <a:off x="9587253" y="3796973"/>
            <a:ext cx="2361040" cy="2720341"/>
          </a:xfrm>
          <a:prstGeom prst="rect">
            <a:avLst/>
          </a:prstGeom>
        </p:spPr>
      </p:pic>
      <p:pic>
        <p:nvPicPr>
          <p:cNvPr id="9" name="Image 8" descr="Capture d’écran 2024-05-05 à 11.21.57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9"/>
          <a:stretch/>
        </p:blipFill>
        <p:spPr>
          <a:xfrm>
            <a:off x="1269953" y="339882"/>
            <a:ext cx="3753541" cy="3041043"/>
          </a:xfrm>
          <a:prstGeom prst="rect">
            <a:avLst/>
          </a:prstGeom>
        </p:spPr>
      </p:pic>
      <p:pic>
        <p:nvPicPr>
          <p:cNvPr id="10" name="Image 9" descr="Capture d’écran 2024-05-05 à 11.21.5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90" y="3971245"/>
            <a:ext cx="3915244" cy="2541474"/>
          </a:xfrm>
          <a:prstGeom prst="rect">
            <a:avLst/>
          </a:prstGeom>
        </p:spPr>
      </p:pic>
      <p:pic>
        <p:nvPicPr>
          <p:cNvPr id="11" name="Image 10" descr="Capture d’écran 2024-05-05 à 11.20.0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682" y="3875293"/>
            <a:ext cx="3750448" cy="2493009"/>
          </a:xfrm>
          <a:prstGeom prst="rect">
            <a:avLst/>
          </a:prstGeom>
        </p:spPr>
      </p:pic>
      <p:pic>
        <p:nvPicPr>
          <p:cNvPr id="12" name="Image 11" descr="Capture d’écran 2024-05-05 à 11.23.3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423" y="296599"/>
            <a:ext cx="1612900" cy="29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724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4205840" cy="761850"/>
          </a:xfrm>
        </p:spPr>
        <p:txBody>
          <a:bodyPr/>
          <a:lstStyle/>
          <a:p>
            <a:pPr algn="ctr"/>
            <a:r>
              <a:rPr lang="fr-FR" dirty="0" smtClean="0"/>
              <a:t>La Flore</a:t>
            </a:r>
            <a:endParaRPr lang="fr-FR" dirty="0"/>
          </a:p>
        </p:txBody>
      </p:sp>
      <p:pic>
        <p:nvPicPr>
          <p:cNvPr id="5" name="Image 4" descr="Capture d’écran 2024-05-05 à 11.34.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793" y="482990"/>
            <a:ext cx="3713719" cy="2439669"/>
          </a:xfrm>
          <a:prstGeom prst="rect">
            <a:avLst/>
          </a:prstGeom>
        </p:spPr>
      </p:pic>
      <p:pic>
        <p:nvPicPr>
          <p:cNvPr id="6" name="Image 5" descr="Capture d’écran 2024-05-05 à 11.35.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899" y="895132"/>
            <a:ext cx="3583233" cy="2682565"/>
          </a:xfrm>
          <a:prstGeom prst="rect">
            <a:avLst/>
          </a:prstGeom>
        </p:spPr>
      </p:pic>
      <p:pic>
        <p:nvPicPr>
          <p:cNvPr id="7" name="Image 6" descr="Capture d’écran 2024-05-05 à 11.35.1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059" y="3361053"/>
            <a:ext cx="3778880" cy="2513079"/>
          </a:xfrm>
          <a:prstGeom prst="rect">
            <a:avLst/>
          </a:prstGeom>
        </p:spPr>
      </p:pic>
      <p:pic>
        <p:nvPicPr>
          <p:cNvPr id="8" name="Image 7" descr="Capture d’écran 2024-05-05 à 11.35.1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875" y="4239571"/>
            <a:ext cx="3282051" cy="229643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733352" y="1806738"/>
            <a:ext cx="391718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1 </a:t>
            </a:r>
            <a:r>
              <a:rPr lang="mr-IN" sz="2800" dirty="0" smtClean="0"/>
              <a:t>–</a:t>
            </a:r>
            <a:r>
              <a:rPr lang="fr-FR" sz="2800" dirty="0" smtClean="0"/>
              <a:t> Acacia ou « Mimosa »</a:t>
            </a:r>
          </a:p>
          <a:p>
            <a:endParaRPr lang="fr-FR" sz="2800" dirty="0"/>
          </a:p>
          <a:p>
            <a:r>
              <a:rPr lang="fr-FR" sz="2800" dirty="0" smtClean="0"/>
              <a:t>2 </a:t>
            </a:r>
            <a:r>
              <a:rPr lang="mr-IN" sz="2800" dirty="0" smtClean="0"/>
              <a:t>–</a:t>
            </a:r>
            <a:r>
              <a:rPr lang="fr-FR" sz="2800" dirty="0" smtClean="0"/>
              <a:t> Le </a:t>
            </a:r>
            <a:r>
              <a:rPr lang="fr-FR" sz="2800" dirty="0" err="1" smtClean="0"/>
              <a:t>Grevillea</a:t>
            </a:r>
            <a:endParaRPr lang="fr-FR" sz="2800" dirty="0" smtClean="0"/>
          </a:p>
          <a:p>
            <a:endParaRPr lang="fr-FR" sz="2800" dirty="0"/>
          </a:p>
          <a:p>
            <a:r>
              <a:rPr lang="fr-FR" sz="2800" dirty="0" smtClean="0"/>
              <a:t>3 </a:t>
            </a:r>
            <a:r>
              <a:rPr lang="mr-IN" sz="2800" dirty="0" smtClean="0"/>
              <a:t>–</a:t>
            </a:r>
            <a:r>
              <a:rPr lang="fr-FR" sz="2800" dirty="0" smtClean="0"/>
              <a:t> L’Eucalyptus (koala)</a:t>
            </a:r>
          </a:p>
          <a:p>
            <a:endParaRPr lang="fr-FR" sz="2800" dirty="0"/>
          </a:p>
          <a:p>
            <a:r>
              <a:rPr lang="fr-FR" sz="2800" dirty="0" smtClean="0"/>
              <a:t>4 </a:t>
            </a:r>
            <a:r>
              <a:rPr lang="mr-IN" sz="2800" dirty="0" smtClean="0"/>
              <a:t>–</a:t>
            </a:r>
            <a:r>
              <a:rPr lang="fr-FR" sz="2800" dirty="0" smtClean="0"/>
              <a:t> La Gympie </a:t>
            </a:r>
            <a:r>
              <a:rPr lang="fr-FR" sz="2800" dirty="0"/>
              <a:t>G</a:t>
            </a:r>
            <a:r>
              <a:rPr lang="fr-FR" sz="2800" dirty="0" smtClean="0"/>
              <a:t>ympie (une des plus venimeuses du monde)</a:t>
            </a:r>
          </a:p>
        </p:txBody>
      </p:sp>
    </p:spTree>
    <p:extLst>
      <p:ext uri="{BB962C8B-B14F-4D97-AF65-F5344CB8AC3E}">
        <p14:creationId xmlns:p14="http://schemas.microsoft.com/office/powerpoint/2010/main" val="2783862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>
            <a:extLst>
              <a:ext uri="{FF2B5EF4-FFF2-40B4-BE49-F238E27FC236}">
                <a16:creationId xmlns="" xmlns:a16="http://schemas.microsoft.com/office/drawing/2014/main" id="{855419E2-3BFB-D6D6-A705-DD31AAA9FC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21957"/>
          <a:stretch/>
        </p:blipFill>
        <p:spPr>
          <a:xfrm>
            <a:off x="288638" y="969828"/>
            <a:ext cx="5807362" cy="3267354"/>
          </a:xfrm>
          <a:prstGeom prst="rect">
            <a:avLst/>
          </a:prstGeom>
          <a:noFill/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72473" y="4856307"/>
            <a:ext cx="5835072" cy="1325563"/>
          </a:xfrm>
        </p:spPr>
        <p:txBody>
          <a:bodyPr/>
          <a:lstStyle/>
          <a:p>
            <a:pPr algn="ctr"/>
            <a:r>
              <a:rPr lang="fr-FR" dirty="0" smtClean="0"/>
              <a:t>L’Opéra de Sydney</a:t>
            </a:r>
            <a:endParaRPr lang="fr-FR" dirty="0"/>
          </a:p>
        </p:txBody>
      </p:sp>
      <p:sp>
        <p:nvSpPr>
          <p:cNvPr id="10" name="Titre 3"/>
          <p:cNvSpPr txBox="1">
            <a:spLocks/>
          </p:cNvSpPr>
          <p:nvPr/>
        </p:nvSpPr>
        <p:spPr>
          <a:xfrm>
            <a:off x="6128327" y="4687455"/>
            <a:ext cx="5835072" cy="1612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 smtClean="0"/>
              <a:t>L’</a:t>
            </a:r>
            <a:r>
              <a:rPr lang="fr-FR" b="1" dirty="0" err="1" smtClean="0"/>
              <a:t>Uluru</a:t>
            </a:r>
            <a:r>
              <a:rPr lang="fr-FR" b="1" dirty="0" smtClean="0"/>
              <a:t> </a:t>
            </a:r>
            <a:r>
              <a:rPr lang="fr-FR" b="1" dirty="0"/>
              <a:t>(</a:t>
            </a:r>
            <a:r>
              <a:rPr lang="fr-FR" b="1" dirty="0" err="1"/>
              <a:t>Ayers</a:t>
            </a:r>
            <a:r>
              <a:rPr lang="fr-FR" b="1" dirty="0"/>
              <a:t> Rock</a:t>
            </a:r>
            <a:r>
              <a:rPr lang="fr-FR" b="1" dirty="0" smtClean="0"/>
              <a:t>)</a:t>
            </a:r>
            <a:r>
              <a:rPr lang="fr-FR" dirty="0" smtClean="0"/>
              <a:t> </a:t>
            </a:r>
          </a:p>
          <a:p>
            <a:r>
              <a:rPr lang="fr-FR" dirty="0" smtClean="0"/>
              <a:t>le </a:t>
            </a:r>
            <a:r>
              <a:rPr lang="fr-FR" dirty="0"/>
              <a:t>rocher le plus célèbre d'Australie.</a:t>
            </a:r>
          </a:p>
        </p:txBody>
      </p:sp>
      <p:pic>
        <p:nvPicPr>
          <p:cNvPr id="5" name="Image 4" descr="Capture d’écran 2024-05-20 à 12.21.2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364" y="1327727"/>
            <a:ext cx="5437907" cy="28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26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4084" y="1526630"/>
            <a:ext cx="5254123" cy="2194096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>Connaissez vous des chansons, des acteurs, des films australiens?</a:t>
            </a:r>
            <a:endParaRPr lang="fr-FR" dirty="0"/>
          </a:p>
        </p:txBody>
      </p:sp>
      <p:pic>
        <p:nvPicPr>
          <p:cNvPr id="4" name="Image 3" descr="Capture d’écran 2024-05-05 à 10.33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220" y="755274"/>
            <a:ext cx="5073073" cy="555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8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7069"/>
          </a:xfrm>
        </p:spPr>
        <p:txBody>
          <a:bodyPr/>
          <a:lstStyle/>
          <a:p>
            <a:pPr algn="ctr"/>
            <a:r>
              <a:rPr lang="fr-FR" dirty="0" smtClean="0"/>
              <a:t>4 </a:t>
            </a:r>
            <a:r>
              <a:rPr lang="mr-IN" dirty="0" smtClean="0"/>
              <a:t>–</a:t>
            </a:r>
            <a:r>
              <a:rPr lang="fr-FR" dirty="0" smtClean="0"/>
              <a:t> </a:t>
            </a:r>
            <a:r>
              <a:rPr lang="fr-FR" u="sng" dirty="0" smtClean="0"/>
              <a:t>Culture : le Cinéma  et la musique</a:t>
            </a:r>
            <a:endParaRPr lang="fr-FR" u="sng" dirty="0"/>
          </a:p>
        </p:txBody>
      </p:sp>
      <p:pic>
        <p:nvPicPr>
          <p:cNvPr id="5" name="Image 4" descr="Capture d’écran 2024-05-05 à 11.59.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616" y="1609964"/>
            <a:ext cx="2875470" cy="4579453"/>
          </a:xfrm>
          <a:prstGeom prst="rect">
            <a:avLst/>
          </a:prstGeom>
        </p:spPr>
      </p:pic>
      <p:pic>
        <p:nvPicPr>
          <p:cNvPr id="6" name="Image 5" descr="Capture d’écran 2024-05-05 à 12.01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595" y="1630418"/>
            <a:ext cx="3862948" cy="4612665"/>
          </a:xfrm>
          <a:prstGeom prst="rect">
            <a:avLst/>
          </a:prstGeom>
        </p:spPr>
      </p:pic>
      <p:pic>
        <p:nvPicPr>
          <p:cNvPr id="7" name="Image 6" descr="Capture d’écran 2024-05-05 à 12.07.1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05" y="1508477"/>
            <a:ext cx="1874053" cy="2516434"/>
          </a:xfrm>
          <a:prstGeom prst="rect">
            <a:avLst/>
          </a:prstGeom>
        </p:spPr>
      </p:pic>
      <p:pic>
        <p:nvPicPr>
          <p:cNvPr id="8" name="Image 7" descr="Capture d’écran 2024-05-05 à 12.14.1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84" y="4297425"/>
            <a:ext cx="4305300" cy="22098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647228" y="2629609"/>
            <a:ext cx="2235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https</a:t>
            </a:r>
            <a:r>
              <a:rPr lang="fr-FR" dirty="0"/>
              <a:t>://</a:t>
            </a:r>
            <a:r>
              <a:rPr lang="fr-FR" dirty="0" err="1"/>
              <a:t>www.youtube.com</a:t>
            </a:r>
            <a:r>
              <a:rPr lang="fr-FR" dirty="0"/>
              <a:t>/</a:t>
            </a:r>
            <a:r>
              <a:rPr lang="fr-FR" dirty="0" err="1"/>
              <a:t>watch?v</a:t>
            </a:r>
            <a:r>
              <a:rPr lang="fr-FR" dirty="0"/>
              <a:t>=l482T0yNkeo</a:t>
            </a:r>
          </a:p>
        </p:txBody>
      </p:sp>
    </p:spTree>
    <p:extLst>
      <p:ext uri="{BB962C8B-B14F-4D97-AF65-F5344CB8AC3E}">
        <p14:creationId xmlns:p14="http://schemas.microsoft.com/office/powerpoint/2010/main" val="6864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2167" y="383014"/>
            <a:ext cx="8498640" cy="779738"/>
          </a:xfrm>
        </p:spPr>
        <p:txBody>
          <a:bodyPr>
            <a:normAutofit/>
          </a:bodyPr>
          <a:lstStyle/>
          <a:p>
            <a:pPr algn="ctr"/>
            <a:r>
              <a:rPr lang="fr-FR" sz="4000" dirty="0" smtClean="0"/>
              <a:t>4 </a:t>
            </a:r>
            <a:r>
              <a:rPr lang="mr-IN" sz="3200" dirty="0" smtClean="0"/>
              <a:t>–</a:t>
            </a:r>
            <a:r>
              <a:rPr lang="fr-FR" sz="3200" dirty="0" smtClean="0"/>
              <a:t> </a:t>
            </a:r>
            <a:r>
              <a:rPr lang="fr-FR" sz="3200" u="sng" dirty="0" smtClean="0"/>
              <a:t>Culture : les sports</a:t>
            </a:r>
            <a:endParaRPr lang="fr-FR" sz="3200" u="sng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44692" y="1091198"/>
            <a:ext cx="5951489" cy="3452479"/>
          </a:xfrm>
        </p:spPr>
        <p:txBody>
          <a:bodyPr>
            <a:normAutofit fontScale="92500" lnSpcReduction="10000"/>
          </a:bodyPr>
          <a:lstStyle/>
          <a:p>
            <a:r>
              <a:rPr lang="fr-FR" u="sng" dirty="0" smtClean="0"/>
              <a:t>Le Surf</a:t>
            </a:r>
          </a:p>
          <a:p>
            <a:r>
              <a:rPr lang="fr-FR" u="sng" dirty="0" smtClean="0"/>
              <a:t>Le </a:t>
            </a:r>
            <a:r>
              <a:rPr lang="fr-FR" u="sng" dirty="0" err="1" smtClean="0"/>
              <a:t>Footy</a:t>
            </a:r>
            <a:r>
              <a:rPr lang="fr-FR" u="sng" dirty="0" smtClean="0"/>
              <a:t> </a:t>
            </a:r>
            <a:r>
              <a:rPr lang="fr-FR" dirty="0" smtClean="0"/>
              <a:t>ou « football australien » (18 joueurs, stade ovale)</a:t>
            </a:r>
          </a:p>
          <a:p>
            <a:r>
              <a:rPr lang="fr-FR" u="sng" dirty="0" smtClean="0"/>
              <a:t>Le </a:t>
            </a:r>
            <a:r>
              <a:rPr lang="fr-FR" u="sng" dirty="0" err="1" smtClean="0"/>
              <a:t>Netball</a:t>
            </a:r>
            <a:r>
              <a:rPr lang="fr-FR" u="sng" dirty="0" smtClean="0"/>
              <a:t> </a:t>
            </a:r>
          </a:p>
          <a:p>
            <a:pPr marL="0" indent="0">
              <a:buNone/>
            </a:pPr>
            <a:r>
              <a:rPr lang="fr-FR" dirty="0" smtClean="0"/>
              <a:t>(que femmes, dribble interdit)</a:t>
            </a:r>
          </a:p>
          <a:p>
            <a:r>
              <a:rPr lang="fr-FR" u="sng" dirty="0" smtClean="0"/>
              <a:t>Le Criquet</a:t>
            </a:r>
          </a:p>
          <a:p>
            <a:r>
              <a:rPr lang="fr-FR" u="sng" dirty="0" smtClean="0"/>
              <a:t>1 Grand chelem de tennis </a:t>
            </a:r>
            <a:r>
              <a:rPr lang="fr-FR" dirty="0" smtClean="0"/>
              <a:t>: Open d’Australie </a:t>
            </a:r>
            <a:r>
              <a:rPr lang="mr-IN" dirty="0" smtClean="0"/>
              <a:t>–</a:t>
            </a:r>
            <a:r>
              <a:rPr lang="fr-FR" dirty="0" smtClean="0"/>
              <a:t> 10 trophées pour </a:t>
            </a:r>
            <a:r>
              <a:rPr lang="fr-FR" dirty="0" err="1" smtClean="0"/>
              <a:t>Djokovic</a:t>
            </a:r>
            <a:endParaRPr lang="fr-FR" dirty="0"/>
          </a:p>
        </p:txBody>
      </p:sp>
      <p:pic>
        <p:nvPicPr>
          <p:cNvPr id="5" name="Image 4" descr="Capture d’écran 2024-05-05 à 11.47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19" y="4594560"/>
            <a:ext cx="3376421" cy="1952629"/>
          </a:xfrm>
          <a:prstGeom prst="rect">
            <a:avLst/>
          </a:prstGeom>
        </p:spPr>
      </p:pic>
      <p:pic>
        <p:nvPicPr>
          <p:cNvPr id="6" name="Image 5" descr="Capture d’écran 2024-05-05 à 11.47.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485" y="406253"/>
            <a:ext cx="2625428" cy="1990805"/>
          </a:xfrm>
          <a:prstGeom prst="rect">
            <a:avLst/>
          </a:prstGeom>
        </p:spPr>
      </p:pic>
      <p:pic>
        <p:nvPicPr>
          <p:cNvPr id="7" name="Image 6" descr="Capture d’écran 2024-05-05 à 11.47.4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522" y="2567818"/>
            <a:ext cx="2602158" cy="1928659"/>
          </a:xfrm>
          <a:prstGeom prst="rect">
            <a:avLst/>
          </a:prstGeom>
        </p:spPr>
      </p:pic>
      <p:pic>
        <p:nvPicPr>
          <p:cNvPr id="8" name="Image 7" descr="Capture d’écran 2024-05-05 à 11.48.4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806" y="4588718"/>
            <a:ext cx="3130167" cy="1923699"/>
          </a:xfrm>
          <a:prstGeom prst="rect">
            <a:avLst/>
          </a:prstGeom>
        </p:spPr>
      </p:pic>
      <p:pic>
        <p:nvPicPr>
          <p:cNvPr id="9" name="Image 8" descr="Capture d’écran 2024-05-05 à 11.54.3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088" y="4543676"/>
            <a:ext cx="2645483" cy="2010219"/>
          </a:xfrm>
          <a:prstGeom prst="rect">
            <a:avLst/>
          </a:prstGeom>
        </p:spPr>
      </p:pic>
      <p:pic>
        <p:nvPicPr>
          <p:cNvPr id="4" name="Image 3" descr="Capture d’écran 2024-05-20 à 12.26.2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736" y="692727"/>
            <a:ext cx="2241966" cy="346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045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4 </a:t>
            </a:r>
            <a:r>
              <a:rPr lang="mr-IN" dirty="0" smtClean="0"/>
              <a:t>–</a:t>
            </a:r>
            <a:r>
              <a:rPr lang="fr-FR" dirty="0" smtClean="0"/>
              <a:t> </a:t>
            </a:r>
            <a:r>
              <a:rPr lang="fr-FR" u="sng" dirty="0" smtClean="0"/>
              <a:t>Cuisine : </a:t>
            </a:r>
            <a:r>
              <a:rPr lang="fr-FR" u="sng" dirty="0" err="1" smtClean="0"/>
              <a:t>Meat</a:t>
            </a:r>
            <a:r>
              <a:rPr lang="fr-FR" u="sng" dirty="0" smtClean="0"/>
              <a:t> Pie et </a:t>
            </a:r>
            <a:r>
              <a:rPr lang="fr-FR" u="sng" dirty="0" err="1" smtClean="0"/>
              <a:t>Pavlova</a:t>
            </a:r>
            <a:r>
              <a:rPr lang="fr-FR" u="sng" dirty="0" smtClean="0"/>
              <a:t> </a:t>
            </a:r>
            <a:r>
              <a:rPr lang="fr-FR" sz="2800" u="sng" dirty="0" smtClean="0"/>
              <a:t>(1926 ou 1934?)</a:t>
            </a:r>
            <a:endParaRPr lang="fr-FR" u="sng" dirty="0"/>
          </a:p>
        </p:txBody>
      </p:sp>
      <p:pic>
        <p:nvPicPr>
          <p:cNvPr id="6" name="Espace réservé du contenu 5" descr="Capture d’écran 2024-05-20 à 12.59.41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8" r="11188"/>
          <a:stretch>
            <a:fillRect/>
          </a:stretch>
        </p:blipFill>
        <p:spPr>
          <a:xfrm>
            <a:off x="6345381" y="1756352"/>
            <a:ext cx="5181600" cy="4351338"/>
          </a:xfrm>
        </p:spPr>
      </p:pic>
      <p:pic>
        <p:nvPicPr>
          <p:cNvPr id="5" name="Espace réservé du contenu 4" descr="Capture d’écran 2024-05-20 à 12.58.31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0" r="9890"/>
          <a:stretch>
            <a:fillRect/>
          </a:stretch>
        </p:blipFill>
        <p:spPr>
          <a:xfrm>
            <a:off x="514927" y="1756353"/>
            <a:ext cx="5181600" cy="4351338"/>
          </a:xfrm>
        </p:spPr>
      </p:pic>
    </p:spTree>
    <p:extLst>
      <p:ext uri="{BB962C8B-B14F-4D97-AF65-F5344CB8AC3E}">
        <p14:creationId xmlns:p14="http://schemas.microsoft.com/office/powerpoint/2010/main" val="1066893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="" xmlns:a16="http://schemas.microsoft.com/office/drawing/2014/main" id="{2DAA6C16-BF9B-4A3E-BC70-EE6015D4F9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="" xmlns:a16="http://schemas.microsoft.com/office/drawing/2014/main" id="{58A85CA6-5D32-93C2-9490-A3E894C60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27" y="4849092"/>
            <a:ext cx="3329709" cy="177967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Route </a:t>
            </a:r>
            <a:r>
              <a:rPr lang="en-US" sz="4000" kern="120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infinie</a:t>
            </a:r>
            <a:r>
              <a:rPr lang="en-US" sz="40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à</a:t>
            </a:r>
            <a:r>
              <a:rPr lang="en-US" sz="40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travers le bush </a:t>
            </a:r>
            <a:r>
              <a:rPr lang="en-US" sz="4000" kern="120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australien</a:t>
            </a:r>
            <a:endParaRPr lang="en-US" sz="4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A4AE1828-51FD-4AD7-BCF6-9AF5C696CE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8542C7CD-02BE-4ADE-8D2F-DFB759D71A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840A04EE-8E37-4C28-B09B-A9593A4AAB0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2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0" name="Content Placeholder 9">
            <a:extLst>
              <a:ext uri="{FF2B5EF4-FFF2-40B4-BE49-F238E27FC236}">
                <a16:creationId xmlns="" xmlns:a16="http://schemas.microsoft.com/office/drawing/2014/main" id="{4CF9815C-30FB-509D-6E12-AF4156B315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65090" y="5183911"/>
            <a:ext cx="6184612" cy="152399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200" dirty="0" smtClean="0">
                <a:solidFill>
                  <a:schemeClr val="bg1">
                    <a:alpha val="80000"/>
                  </a:schemeClr>
                </a:solidFill>
              </a:rPr>
              <a:t>Migration </a:t>
            </a:r>
            <a:r>
              <a:rPr lang="en-US" sz="3200" dirty="0" err="1" smtClean="0">
                <a:solidFill>
                  <a:schemeClr val="bg1">
                    <a:alpha val="80000"/>
                  </a:schemeClr>
                </a:solidFill>
              </a:rPr>
              <a:t>annuelle</a:t>
            </a:r>
            <a:r>
              <a:rPr lang="en-US" sz="3200" dirty="0" smtClean="0">
                <a:solidFill>
                  <a:schemeClr val="bg1">
                    <a:alpha val="80000"/>
                  </a:schemeClr>
                </a:solidFill>
              </a:rPr>
              <a:t> de millions de </a:t>
            </a:r>
            <a:r>
              <a:rPr lang="en-US" sz="3200" dirty="0" err="1" smtClean="0">
                <a:solidFill>
                  <a:schemeClr val="bg1">
                    <a:alpha val="80000"/>
                  </a:schemeClr>
                </a:solidFill>
              </a:rPr>
              <a:t>crabes</a:t>
            </a:r>
            <a:r>
              <a:rPr lang="en-US" sz="3200" dirty="0" smtClean="0">
                <a:solidFill>
                  <a:schemeClr val="bg1">
                    <a:alpha val="80000"/>
                  </a:schemeClr>
                </a:solidFill>
              </a:rPr>
              <a:t> qui </a:t>
            </a:r>
            <a:r>
              <a:rPr lang="en-US" sz="3200" dirty="0" err="1" smtClean="0">
                <a:solidFill>
                  <a:schemeClr val="bg1">
                    <a:alpha val="80000"/>
                  </a:schemeClr>
                </a:solidFill>
              </a:rPr>
              <a:t>quittent</a:t>
            </a:r>
            <a:r>
              <a:rPr lang="en-US" sz="3200" dirty="0" smtClean="0">
                <a:solidFill>
                  <a:schemeClr val="bg1">
                    <a:alpha val="80000"/>
                  </a:schemeClr>
                </a:solidFill>
              </a:rPr>
              <a:t> la </a:t>
            </a:r>
            <a:r>
              <a:rPr lang="en-US" sz="3200" dirty="0" err="1" smtClean="0">
                <a:solidFill>
                  <a:schemeClr val="bg1">
                    <a:alpha val="80000"/>
                  </a:schemeClr>
                </a:solidFill>
              </a:rPr>
              <a:t>forêt</a:t>
            </a:r>
            <a:r>
              <a:rPr lang="en-US" sz="3200" dirty="0" smtClean="0">
                <a:solidFill>
                  <a:schemeClr val="bg1">
                    <a:alpha val="80000"/>
                  </a:schemeClr>
                </a:solidFill>
              </a:rPr>
              <a:t> pour la </a:t>
            </a:r>
            <a:r>
              <a:rPr lang="en-US" sz="3200" dirty="0" err="1" smtClean="0">
                <a:solidFill>
                  <a:schemeClr val="bg1">
                    <a:alpha val="80000"/>
                  </a:schemeClr>
                </a:solidFill>
              </a:rPr>
              <a:t>côte</a:t>
            </a:r>
            <a:r>
              <a:rPr lang="en-US" sz="3200" dirty="0" smtClean="0">
                <a:solidFill>
                  <a:schemeClr val="bg1">
                    <a:alpha val="80000"/>
                  </a:schemeClr>
                </a:solidFill>
              </a:rPr>
              <a:t>.</a:t>
            </a:r>
            <a:endParaRPr lang="en-US" sz="3200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3" name="Image 2" descr="Capture d’écran 2024-05-20 à 12.11.2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77000" cy="4673600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="" xmlns:a16="http://schemas.microsoft.com/office/drawing/2014/main" id="{97C9E588-DC86-FA2F-B38D-EC9F24CD8A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995" r="18645"/>
          <a:stretch/>
        </p:blipFill>
        <p:spPr>
          <a:xfrm>
            <a:off x="3290455" y="4814456"/>
            <a:ext cx="2563090" cy="1870362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7" name="Image 6" descr="Capture d’écran 2024-05-20 à 12.13.3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817" y="0"/>
            <a:ext cx="6244359" cy="47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107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0273" y="365125"/>
            <a:ext cx="5738091" cy="951057"/>
          </a:xfrm>
        </p:spPr>
        <p:txBody>
          <a:bodyPr/>
          <a:lstStyle/>
          <a:p>
            <a:pPr algn="ctr"/>
            <a:r>
              <a:rPr lang="fr-FR" u="sng" dirty="0" smtClean="0"/>
              <a:t>6 - QUIZ</a:t>
            </a:r>
            <a:endParaRPr lang="fr-FR" u="sng" dirty="0"/>
          </a:p>
        </p:txBody>
      </p:sp>
      <p:pic>
        <p:nvPicPr>
          <p:cNvPr id="5" name="Image 4" descr="Capture d’écran 2024-05-20 à 12.28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282" y="277091"/>
            <a:ext cx="5257800" cy="3251200"/>
          </a:xfrm>
          <a:prstGeom prst="rect">
            <a:avLst/>
          </a:prstGeom>
        </p:spPr>
      </p:pic>
      <p:sp>
        <p:nvSpPr>
          <p:cNvPr id="8" name="Espace réservé du contenu 2"/>
          <p:cNvSpPr>
            <a:spLocks noGrp="1"/>
          </p:cNvSpPr>
          <p:nvPr>
            <p:ph sz="half" idx="1"/>
          </p:nvPr>
        </p:nvSpPr>
        <p:spPr>
          <a:xfrm>
            <a:off x="360218" y="1585478"/>
            <a:ext cx="6165271" cy="4891522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arenR"/>
            </a:pPr>
            <a:r>
              <a:rPr lang="fr-FR" dirty="0" smtClean="0"/>
              <a:t>Depuis combien d’années les aborigènes peuplaient l’Australie?</a:t>
            </a:r>
          </a:p>
          <a:p>
            <a:pPr marL="514350" indent="-514350">
              <a:buFont typeface="+mj-lt"/>
              <a:buAutoNum type="arabicParenR"/>
            </a:pPr>
            <a:r>
              <a:rPr lang="fr-FR" dirty="0"/>
              <a:t>Quand commença la colonisation anglaise</a:t>
            </a:r>
            <a:r>
              <a:rPr lang="fr-FR" dirty="0" smtClean="0"/>
              <a:t>?</a:t>
            </a:r>
          </a:p>
          <a:p>
            <a:pPr marL="514350" indent="-514350">
              <a:buFont typeface="+mj-lt"/>
              <a:buAutoNum type="arabicParenR"/>
            </a:pPr>
            <a:r>
              <a:rPr lang="fr-FR" dirty="0"/>
              <a:t>Citez 5 espèces endémiques de l’Australie.</a:t>
            </a:r>
          </a:p>
          <a:p>
            <a:pPr marL="514350" indent="-514350">
              <a:buFont typeface="+mj-lt"/>
              <a:buAutoNum type="arabicParenR"/>
            </a:pPr>
            <a:r>
              <a:rPr lang="fr-FR" dirty="0"/>
              <a:t>Qu’est ce que l’</a:t>
            </a:r>
            <a:r>
              <a:rPr lang="fr-FR" dirty="0" err="1"/>
              <a:t>uluru</a:t>
            </a:r>
            <a:r>
              <a:rPr lang="fr-FR" dirty="0" smtClean="0"/>
              <a:t>?</a:t>
            </a:r>
          </a:p>
          <a:p>
            <a:pPr marL="514350" indent="-514350">
              <a:buFont typeface="+mj-lt"/>
              <a:buAutoNum type="arabicParenR"/>
            </a:pPr>
            <a:r>
              <a:rPr lang="fr-FR" dirty="0"/>
              <a:t>Quelle est la particularité du </a:t>
            </a:r>
            <a:r>
              <a:rPr lang="fr-FR" dirty="0" err="1"/>
              <a:t>Netball</a:t>
            </a:r>
            <a:r>
              <a:rPr lang="fr-FR" dirty="0" smtClean="0"/>
              <a:t>?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dirty="0" err="1"/>
              <a:t>https</a:t>
            </a:r>
            <a:r>
              <a:rPr lang="fr-FR" dirty="0"/>
              <a:t>://</a:t>
            </a:r>
            <a:r>
              <a:rPr lang="fr-FR" dirty="0" err="1"/>
              <a:t>www.youtube.com</a:t>
            </a:r>
            <a:r>
              <a:rPr lang="fr-FR" dirty="0"/>
              <a:t>/</a:t>
            </a:r>
            <a:r>
              <a:rPr lang="fr-FR" dirty="0" err="1"/>
              <a:t>watch?v</a:t>
            </a:r>
            <a:r>
              <a:rPr lang="fr-FR" dirty="0"/>
              <a:t>=eegWe2qr6oQ</a:t>
            </a:r>
          </a:p>
        </p:txBody>
      </p:sp>
    </p:spTree>
    <p:extLst>
      <p:ext uri="{BB962C8B-B14F-4D97-AF65-F5344CB8AC3E}">
        <p14:creationId xmlns:p14="http://schemas.microsoft.com/office/powerpoint/2010/main" val="4288259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33AD28D7-57B4-6D95-414A-E28B61710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009" y="268327"/>
            <a:ext cx="3932237" cy="583348"/>
          </a:xfrm>
        </p:spPr>
        <p:txBody>
          <a:bodyPr/>
          <a:lstStyle/>
          <a:p>
            <a:pPr algn="ctr"/>
            <a:r>
              <a:rPr lang="fr-FR" dirty="0">
                <a:latin typeface="Georgia"/>
                <a:cs typeface="Georgia"/>
              </a:rPr>
              <a:t>SOMMAIRE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="" xmlns:a16="http://schemas.microsoft.com/office/drawing/2014/main" id="{4FCB587D-8AA7-4CA0-85D0-C65AC8E8AE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86367" y="299036"/>
            <a:ext cx="4842248" cy="5890382"/>
          </a:xfrm>
          <a:prstGeom prst="rect">
            <a:avLst/>
          </a:prstGeom>
        </p:spPr>
      </p:pic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0F4B483E-2BB9-EA28-F62E-180130B7FE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6188" y="1126975"/>
            <a:ext cx="6725386" cy="5599097"/>
          </a:xfrm>
        </p:spPr>
        <p:txBody>
          <a:bodyPr>
            <a:normAutofit/>
          </a:bodyPr>
          <a:lstStyle/>
          <a:p>
            <a:r>
              <a:rPr lang="fr-FR" sz="2400" dirty="0" smtClean="0"/>
              <a:t>1 </a:t>
            </a:r>
            <a:r>
              <a:rPr lang="mr-IN" sz="2400" dirty="0" smtClean="0"/>
              <a:t>–</a:t>
            </a:r>
            <a:r>
              <a:rPr lang="fr-FR" sz="2400" dirty="0" smtClean="0"/>
              <a:t> Présentation : la </a:t>
            </a:r>
            <a:r>
              <a:rPr lang="fr-FR" sz="2400" dirty="0"/>
              <a:t>c</a:t>
            </a:r>
            <a:r>
              <a:rPr lang="fr-FR" sz="2400" dirty="0" smtClean="0"/>
              <a:t>arte d’identité de l’Australie </a:t>
            </a:r>
          </a:p>
          <a:p>
            <a:endParaRPr lang="fr-FR" sz="2400" dirty="0"/>
          </a:p>
          <a:p>
            <a:r>
              <a:rPr lang="fr-FR" sz="2400" dirty="0" smtClean="0"/>
              <a:t>2 </a:t>
            </a:r>
            <a:r>
              <a:rPr lang="mr-IN" sz="2400" dirty="0" smtClean="0"/>
              <a:t>–</a:t>
            </a:r>
            <a:r>
              <a:rPr lang="fr-FR" sz="2400" dirty="0" smtClean="0"/>
              <a:t> Son Histoire</a:t>
            </a:r>
          </a:p>
          <a:p>
            <a:endParaRPr lang="fr-FR" sz="2400" dirty="0" smtClean="0"/>
          </a:p>
          <a:p>
            <a:r>
              <a:rPr lang="fr-FR" sz="2400" dirty="0" smtClean="0"/>
              <a:t>3 </a:t>
            </a:r>
            <a:r>
              <a:rPr lang="mr-IN" sz="2400" dirty="0" smtClean="0"/>
              <a:t>–</a:t>
            </a:r>
            <a:r>
              <a:rPr lang="fr-FR" sz="2400" dirty="0" smtClean="0"/>
              <a:t>Sa  Faune et sa  Flore endémiques</a:t>
            </a:r>
          </a:p>
          <a:p>
            <a:r>
              <a:rPr lang="fr-FR" sz="2400" dirty="0" smtClean="0"/>
              <a:t> (Koala, kangourou, mouton</a:t>
            </a:r>
            <a:r>
              <a:rPr lang="mr-IN" sz="2400" dirty="0" smtClean="0"/>
              <a:t>…</a:t>
            </a:r>
            <a:r>
              <a:rPr lang="fr-FR" sz="2400" dirty="0"/>
              <a:t>)</a:t>
            </a:r>
            <a:endParaRPr lang="fr-FR" sz="2400" dirty="0" smtClean="0"/>
          </a:p>
          <a:p>
            <a:endParaRPr lang="fr-FR" sz="2400" dirty="0"/>
          </a:p>
          <a:p>
            <a:r>
              <a:rPr lang="fr-FR" sz="2400" dirty="0" smtClean="0"/>
              <a:t>4 - Sa culture (Sports, arts, cuisine</a:t>
            </a:r>
            <a:r>
              <a:rPr lang="mr-IN" sz="2400" dirty="0" smtClean="0"/>
              <a:t>…</a:t>
            </a:r>
            <a:r>
              <a:rPr lang="fr-FR" sz="2400" dirty="0" smtClean="0"/>
              <a:t>)</a:t>
            </a:r>
          </a:p>
          <a:p>
            <a:endParaRPr lang="fr-FR" sz="2400" dirty="0"/>
          </a:p>
          <a:p>
            <a:r>
              <a:rPr lang="fr-FR" sz="2400" dirty="0" smtClean="0"/>
              <a:t>5 - Fun </a:t>
            </a:r>
            <a:r>
              <a:rPr lang="fr-FR" sz="2400" dirty="0" err="1" smtClean="0"/>
              <a:t>facts</a:t>
            </a:r>
            <a:r>
              <a:rPr lang="fr-FR" sz="2400" dirty="0" smtClean="0"/>
              <a:t> </a:t>
            </a:r>
          </a:p>
          <a:p>
            <a:endParaRPr lang="fr-FR" sz="2400" dirty="0"/>
          </a:p>
          <a:p>
            <a:r>
              <a:rPr lang="fr-FR" sz="2400" dirty="0" smtClean="0"/>
              <a:t>6 </a:t>
            </a:r>
            <a:r>
              <a:rPr lang="mr-IN" sz="2400" dirty="0" smtClean="0"/>
              <a:t>–</a:t>
            </a:r>
            <a:r>
              <a:rPr lang="fr-FR" sz="2400" dirty="0" smtClean="0"/>
              <a:t> QUIZ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4082476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Capture d’écran 2024-05-20 à 20.16.29.p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" r="210"/>
          <a:stretch/>
        </p:blipFill>
        <p:spPr>
          <a:xfrm>
            <a:off x="369455" y="-6350"/>
            <a:ext cx="11025909" cy="6864350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1745" y="342034"/>
            <a:ext cx="11065164" cy="1325563"/>
          </a:xfrm>
        </p:spPr>
        <p:txBody>
          <a:bodyPr>
            <a:normAutofit/>
          </a:bodyPr>
          <a:lstStyle/>
          <a:p>
            <a:pPr algn="ctr"/>
            <a:r>
              <a:rPr lang="fr-FR" sz="7200" dirty="0" smtClean="0">
                <a:solidFill>
                  <a:schemeClr val="bg1"/>
                </a:solidFill>
                <a:latin typeface="Apple Chancery"/>
                <a:cs typeface="Apple Chancery"/>
              </a:rPr>
              <a:t>Merci pour votre attention</a:t>
            </a:r>
            <a:endParaRPr lang="fr-FR" sz="7200" dirty="0">
              <a:solidFill>
                <a:schemeClr val="bg1"/>
              </a:solidFill>
              <a:latin typeface="Apple Chancery"/>
              <a:cs typeface="Apple Chancery"/>
            </a:endParaRPr>
          </a:p>
        </p:txBody>
      </p:sp>
    </p:spTree>
    <p:extLst>
      <p:ext uri="{BB962C8B-B14F-4D97-AF65-F5344CB8AC3E}">
        <p14:creationId xmlns:p14="http://schemas.microsoft.com/office/powerpoint/2010/main" val="2915843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00769" y="3005267"/>
            <a:ext cx="4830285" cy="554766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Où se trouve l’Australie?</a:t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Quelle est sa capitale?</a:t>
            </a:r>
            <a:endParaRPr lang="fr-FR" dirty="0"/>
          </a:p>
        </p:txBody>
      </p:sp>
      <p:pic>
        <p:nvPicPr>
          <p:cNvPr id="7" name="Espace réservé du contenu 6" descr="Capture d’écran 2024-05-05 à 10.30.4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938" r="-359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3966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227679B6-229E-AFF2-2908-6C99ACA03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0237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>
                <a:latin typeface="Georgia Pro Black" panose="02040A02050405020203" pitchFamily="18" charset="0"/>
              </a:rPr>
              <a:t>1- Carte d’identité de l’Australie</a:t>
            </a:r>
            <a:endParaRPr lang="fr-FR" dirty="0">
              <a:latin typeface="Georgia Pro Black" panose="02040A02050405020203" pitchFamily="18" charset="0"/>
            </a:endParaRPr>
          </a:p>
        </p:txBody>
      </p:sp>
      <p:pic>
        <p:nvPicPr>
          <p:cNvPr id="5" name="Espace réservé du contenu 4">
            <a:extLst>
              <a:ext uri="{FF2B5EF4-FFF2-40B4-BE49-F238E27FC236}">
                <a16:creationId xmlns="" xmlns:a16="http://schemas.microsoft.com/office/drawing/2014/main" id="{83BCC431-C079-F6E7-39C0-F284BDEEC25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06593" y="2260838"/>
            <a:ext cx="8175765" cy="4384992"/>
          </a:xfrm>
          <a:prstGeom prst="rect">
            <a:avLst/>
          </a:prstGeom>
        </p:spPr>
      </p:pic>
      <p:pic>
        <p:nvPicPr>
          <p:cNvPr id="6" name="Espace réservé du contenu 5">
            <a:extLst>
              <a:ext uri="{FF2B5EF4-FFF2-40B4-BE49-F238E27FC236}">
                <a16:creationId xmlns="" xmlns:a16="http://schemas.microsoft.com/office/drawing/2014/main" id="{4439D455-4292-BC8A-45B1-4F430DAFE12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9043046" y="1526064"/>
            <a:ext cx="2772695" cy="244649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708DD9CF-D04D-0F8A-5D72-D67EFEC07F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6481" y="4061460"/>
            <a:ext cx="3537594" cy="244094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32750" y="1055553"/>
            <a:ext cx="80819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fr-FR" dirty="0" smtClean="0"/>
              <a:t>L’Australie est une île située entre l’océan Indien et Pacifique.</a:t>
            </a:r>
          </a:p>
          <a:p>
            <a:pPr marL="285750" indent="-285750">
              <a:buFont typeface="Wingdings" charset="2"/>
              <a:buChar char="v"/>
            </a:pPr>
            <a:r>
              <a:rPr lang="fr-FR" dirty="0" smtClean="0"/>
              <a:t>C’est un pays / continent de 7 741 200 km2 (&gt; Europe, 6</a:t>
            </a:r>
            <a:r>
              <a:rPr lang="fr-FR" baseline="30000" dirty="0" smtClean="0"/>
              <a:t>ème</a:t>
            </a:r>
            <a:r>
              <a:rPr lang="fr-FR" dirty="0" smtClean="0"/>
              <a:t> du monde)</a:t>
            </a:r>
          </a:p>
          <a:p>
            <a:pPr marL="285750" indent="-285750">
              <a:buFont typeface="Wingdings" charset="2"/>
              <a:buChar char="v"/>
            </a:pPr>
            <a:r>
              <a:rPr lang="fr-FR" dirty="0" smtClean="0"/>
              <a:t>Population de 27 000 000 d’habitants.</a:t>
            </a:r>
          </a:p>
          <a:p>
            <a:pPr marL="285750" indent="-285750">
              <a:buFont typeface="Wingdings" charset="2"/>
              <a:buChar char="v"/>
            </a:pPr>
            <a:r>
              <a:rPr lang="fr-FR" dirty="0" smtClean="0"/>
              <a:t>Villes principales : Sydney, Melbourne,  Brisbane et Canberra (Capitale)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66488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44D6D434-1989-5D41-A7DC-6CDA96F98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5695"/>
          </a:xfrm>
        </p:spPr>
        <p:txBody>
          <a:bodyPr>
            <a:normAutofit/>
          </a:bodyPr>
          <a:lstStyle/>
          <a:p>
            <a:pPr algn="ctr"/>
            <a:r>
              <a:rPr lang="fr-FR" sz="3600" u="sng" dirty="0" smtClean="0">
                <a:latin typeface="Georgia Pro Black" panose="02040A02050405020203" pitchFamily="18" charset="0"/>
              </a:rPr>
              <a:t>1 </a:t>
            </a:r>
            <a:r>
              <a:rPr lang="mr-IN" sz="3600" u="sng" dirty="0" smtClean="0">
                <a:latin typeface="Georgia Pro Black" panose="02040A02050405020203" pitchFamily="18" charset="0"/>
              </a:rPr>
              <a:t>–</a:t>
            </a:r>
            <a:r>
              <a:rPr lang="fr-FR" sz="3600" u="sng" dirty="0" smtClean="0">
                <a:latin typeface="Georgia Pro Black" panose="02040A02050405020203" pitchFamily="18" charset="0"/>
              </a:rPr>
              <a:t> Suite :  Climat </a:t>
            </a:r>
            <a:r>
              <a:rPr lang="fr-FR" sz="3600" u="sng" dirty="0">
                <a:latin typeface="Georgia Pro Black" panose="02040A02050405020203" pitchFamily="18" charset="0"/>
              </a:rPr>
              <a:t>+ </a:t>
            </a:r>
            <a:r>
              <a:rPr lang="fr-FR" sz="3600" u="sng" dirty="0" smtClean="0">
                <a:latin typeface="Georgia Pro Black" panose="02040A02050405020203" pitchFamily="18" charset="0"/>
              </a:rPr>
              <a:t>Relief</a:t>
            </a:r>
            <a:endParaRPr lang="fr-FR" sz="3600" u="sng" dirty="0">
              <a:latin typeface="Georgia Pro Black" panose="02040A02050405020203" pitchFamily="18" charset="0"/>
            </a:endParaRPr>
          </a:p>
        </p:txBody>
      </p:sp>
      <p:pic>
        <p:nvPicPr>
          <p:cNvPr id="5" name="Espace réservé du contenu 4">
            <a:extLst>
              <a:ext uri="{FF2B5EF4-FFF2-40B4-BE49-F238E27FC236}">
                <a16:creationId xmlns="" xmlns:a16="http://schemas.microsoft.com/office/drawing/2014/main" id="{DED6A959-6230-A2D5-97ED-179763906E2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7646" t="-863" b="8368"/>
          <a:stretch/>
        </p:blipFill>
        <p:spPr>
          <a:xfrm>
            <a:off x="5323640" y="1313088"/>
            <a:ext cx="6505527" cy="455930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61787" y="1484595"/>
            <a:ext cx="481577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fr-FR" dirty="0">
                <a:latin typeface="Georgia Pro Black" panose="02040A02050405020203" pitchFamily="18" charset="0"/>
              </a:rPr>
              <a:t>Climat majoritairement désertique ou semi aride.</a:t>
            </a:r>
            <a:br>
              <a:rPr lang="fr-FR" dirty="0">
                <a:latin typeface="Georgia Pro Black" panose="02040A02050405020203" pitchFamily="18" charset="0"/>
              </a:rPr>
            </a:br>
            <a:endParaRPr lang="fr-FR" dirty="0" smtClean="0">
              <a:latin typeface="Georgia Pro Black" panose="02040A02050405020203" pitchFamily="18" charset="0"/>
            </a:endParaRPr>
          </a:p>
          <a:p>
            <a:pPr marL="342900" indent="-342900">
              <a:buFont typeface="Wingdings" charset="2"/>
              <a:buChar char="v"/>
            </a:pPr>
            <a:r>
              <a:rPr lang="fr-FR" dirty="0" smtClean="0">
                <a:latin typeface="Georgia Pro Black" panose="02040A02050405020203" pitchFamily="18" charset="0"/>
              </a:rPr>
              <a:t>Forêt </a:t>
            </a:r>
            <a:r>
              <a:rPr lang="fr-FR" dirty="0">
                <a:latin typeface="Georgia Pro Black" panose="02040A02050405020203" pitchFamily="18" charset="0"/>
              </a:rPr>
              <a:t>tropicale et </a:t>
            </a:r>
            <a:r>
              <a:rPr lang="fr-FR" dirty="0" smtClean="0">
                <a:latin typeface="Georgia Pro Black" panose="02040A02050405020203" pitchFamily="18" charset="0"/>
              </a:rPr>
              <a:t>prairies </a:t>
            </a:r>
            <a:r>
              <a:rPr lang="fr-FR" dirty="0">
                <a:latin typeface="Georgia Pro Black" panose="02040A02050405020203" pitchFamily="18" charset="0"/>
              </a:rPr>
              <a:t>au nord et terres cultivables au </a:t>
            </a:r>
            <a:r>
              <a:rPr lang="fr-FR" dirty="0" smtClean="0">
                <a:latin typeface="Georgia Pro Black" panose="02040A02050405020203" pitchFamily="18" charset="0"/>
              </a:rPr>
              <a:t>sud.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21325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="" xmlns:a16="http://schemas.microsoft.com/office/drawing/2014/main" id="{2DAA6C16-BF9B-4A3E-BC70-EE6015D4F9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="" xmlns:a16="http://schemas.microsoft.com/office/drawing/2014/main" id="{795D730D-4F25-4A0E-FBF0-CFB62FDD5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kern="1200" dirty="0" smtClean="0">
                <a:solidFill>
                  <a:schemeClr val="bg1"/>
                </a:solidFill>
                <a:latin typeface="Georgia Pro Black" panose="02040A02050405020203" pitchFamily="18" charset="0"/>
              </a:rPr>
              <a:t>12 000 </a:t>
            </a:r>
            <a:r>
              <a:rPr lang="en-US" kern="1200" dirty="0" err="1">
                <a:solidFill>
                  <a:schemeClr val="bg1"/>
                </a:solidFill>
                <a:latin typeface="Georgia Pro Black" panose="02040A02050405020203" pitchFamily="18" charset="0"/>
              </a:rPr>
              <a:t>plages</a:t>
            </a:r>
            <a:r>
              <a:rPr lang="en-US" kern="1200" dirty="0">
                <a:solidFill>
                  <a:schemeClr val="bg1"/>
                </a:solidFill>
                <a:latin typeface="Georgia Pro Black" panose="02040A02050405020203" pitchFamily="18" charset="0"/>
              </a:rPr>
              <a:t> </a:t>
            </a:r>
          </a:p>
        </p:txBody>
      </p:sp>
      <p:pic>
        <p:nvPicPr>
          <p:cNvPr id="5" name="Espace réservé du contenu 4" descr="Une image contenant nature, Reliefs côtiers et océaniques, paysage, eau&#10;&#10;Description générée automatiquement">
            <a:extLst>
              <a:ext uri="{FF2B5EF4-FFF2-40B4-BE49-F238E27FC236}">
                <a16:creationId xmlns="" xmlns:a16="http://schemas.microsoft.com/office/drawing/2014/main" id="{7786E37F-C195-E3EB-3523-7570511AE2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4096" r="1" b="1"/>
          <a:stretch/>
        </p:blipFill>
        <p:spPr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17" name="Image 16">
            <a:extLst>
              <a:ext uri="{FF2B5EF4-FFF2-40B4-BE49-F238E27FC236}">
                <a16:creationId xmlns="" xmlns:a16="http://schemas.microsoft.com/office/drawing/2014/main" id="{CD3207A1-1C4D-3CD8-88FF-48B04AC1A1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11" r="31367" b="-2"/>
          <a:stretch/>
        </p:blipFill>
        <p:spPr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A4AE1828-51FD-4AD7-BCF6-9AF5C696CE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8542C7CD-02BE-4ADE-8D2F-DFB759D71A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840A04EE-8E37-4C28-B09B-A9593A4AAB0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6" name="Content Placeholder 15">
            <a:extLst>
              <a:ext uri="{FF2B5EF4-FFF2-40B4-BE49-F238E27FC236}">
                <a16:creationId xmlns="" xmlns:a16="http://schemas.microsoft.com/office/drawing/2014/main" id="{10FA090A-9CB8-927D-D1B8-D3F8BF7F9F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7067" y="5696470"/>
            <a:ext cx="7249973" cy="814942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rgbClr val="FFFFFF">
                    <a:alpha val="80000"/>
                  </a:srgbClr>
                </a:solidFill>
                <a:latin typeface="Georgia Pro Black" panose="02040A02050405020203" pitchFamily="18" charset="0"/>
              </a:rPr>
              <a:t>Grande </a:t>
            </a:r>
            <a:r>
              <a:rPr lang="en-US" sz="4400" dirty="0" err="1">
                <a:solidFill>
                  <a:srgbClr val="FFFFFF">
                    <a:alpha val="80000"/>
                  </a:srgbClr>
                </a:solidFill>
                <a:latin typeface="Georgia Pro Black" panose="02040A02050405020203" pitchFamily="18" charset="0"/>
              </a:rPr>
              <a:t>Barrière</a:t>
            </a:r>
            <a:r>
              <a:rPr lang="en-US" sz="4400" dirty="0">
                <a:solidFill>
                  <a:srgbClr val="FFFFFF">
                    <a:alpha val="80000"/>
                  </a:srgbClr>
                </a:solidFill>
                <a:latin typeface="Georgia Pro Black" panose="02040A02050405020203" pitchFamily="18" charset="0"/>
              </a:rPr>
              <a:t> de Corail</a:t>
            </a:r>
          </a:p>
        </p:txBody>
      </p:sp>
      <p:pic>
        <p:nvPicPr>
          <p:cNvPr id="3" name="Image 2" descr="Capture d’écran 2024-05-05 à 11.43.5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341" y="4485378"/>
            <a:ext cx="4017793" cy="210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866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22775"/>
          </a:xfrm>
        </p:spPr>
        <p:txBody>
          <a:bodyPr>
            <a:normAutofit fontScale="90000"/>
          </a:bodyPr>
          <a:lstStyle/>
          <a:p>
            <a:pPr algn="ctr"/>
            <a:r>
              <a:rPr lang="fr-FR" u="sng" dirty="0" smtClean="0"/>
              <a:t>2 </a:t>
            </a:r>
            <a:r>
              <a:rPr lang="mr-IN" u="sng" dirty="0" smtClean="0"/>
              <a:t>–</a:t>
            </a:r>
            <a:r>
              <a:rPr lang="fr-FR" u="sng" dirty="0" smtClean="0"/>
              <a:t> Histoire de l’Australie</a:t>
            </a:r>
            <a:endParaRPr lang="fr-FR" u="sng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95816" y="1304636"/>
            <a:ext cx="7524366" cy="5260569"/>
          </a:xfrm>
        </p:spPr>
        <p:txBody>
          <a:bodyPr>
            <a:normAutofit fontScale="70000" lnSpcReduction="20000"/>
          </a:bodyPr>
          <a:lstStyle/>
          <a:p>
            <a:pPr>
              <a:buFont typeface="Wingdings" charset="2"/>
              <a:buChar char="v"/>
            </a:pPr>
            <a:r>
              <a:rPr lang="fr-FR" dirty="0" smtClean="0"/>
              <a:t>Du latin Australie =  austral = sud (/ boréal= nord)</a:t>
            </a:r>
          </a:p>
          <a:p>
            <a:pPr>
              <a:buFont typeface="Wingdings" charset="2"/>
              <a:buChar char="v"/>
            </a:pPr>
            <a:r>
              <a:rPr lang="fr-FR" dirty="0" smtClean="0">
                <a:sym typeface="Wingdings"/>
              </a:rPr>
              <a:t>Terra </a:t>
            </a:r>
            <a:r>
              <a:rPr lang="fr-FR" dirty="0" err="1" smtClean="0">
                <a:sym typeface="Wingdings"/>
              </a:rPr>
              <a:t>australis</a:t>
            </a:r>
            <a:r>
              <a:rPr lang="fr-FR" dirty="0" smtClean="0">
                <a:sym typeface="Wingdings"/>
              </a:rPr>
              <a:t> </a:t>
            </a:r>
            <a:r>
              <a:rPr lang="fr-FR" dirty="0" err="1" smtClean="0">
                <a:sym typeface="Wingdings"/>
              </a:rPr>
              <a:t>Incognita</a:t>
            </a:r>
            <a:r>
              <a:rPr lang="fr-FR" dirty="0" smtClean="0">
                <a:sym typeface="Wingdings"/>
              </a:rPr>
              <a:t>  1625 : </a:t>
            </a:r>
            <a:r>
              <a:rPr lang="fr-FR" dirty="0" err="1" smtClean="0">
                <a:sym typeface="Wingdings"/>
              </a:rPr>
              <a:t>Australia</a:t>
            </a:r>
            <a:endParaRPr lang="fr-FR" dirty="0" smtClean="0">
              <a:sym typeface="Wingdings"/>
            </a:endParaRPr>
          </a:p>
          <a:p>
            <a:pPr>
              <a:buFont typeface="Wingdings" charset="2"/>
              <a:buChar char="v"/>
            </a:pPr>
            <a:endParaRPr lang="fr-FR" dirty="0">
              <a:sym typeface="Wingdings"/>
            </a:endParaRPr>
          </a:p>
          <a:p>
            <a:pPr>
              <a:buFont typeface="Wingdings" charset="2"/>
              <a:buChar char="v"/>
            </a:pPr>
            <a:r>
              <a:rPr lang="fr-FR" dirty="0" smtClean="0">
                <a:sym typeface="Wingdings"/>
              </a:rPr>
              <a:t>Depuis 60 000 ans : la population </a:t>
            </a:r>
            <a:r>
              <a:rPr lang="fr-FR" b="1" i="1" u="sng" dirty="0" smtClean="0">
                <a:solidFill>
                  <a:srgbClr val="FF6600"/>
                </a:solidFill>
                <a:sym typeface="Wingdings"/>
              </a:rPr>
              <a:t>autochtone</a:t>
            </a:r>
            <a:r>
              <a:rPr lang="fr-FR" dirty="0" smtClean="0">
                <a:sym typeface="Wingdings"/>
              </a:rPr>
              <a:t> de l’Australie sont les </a:t>
            </a:r>
            <a:r>
              <a:rPr lang="fr-FR" b="1" i="1" u="sng" dirty="0" smtClean="0">
                <a:solidFill>
                  <a:srgbClr val="008000"/>
                </a:solidFill>
                <a:sym typeface="Wingdings"/>
              </a:rPr>
              <a:t>aborigènes</a:t>
            </a:r>
            <a:r>
              <a:rPr lang="fr-FR" dirty="0" smtClean="0">
                <a:sym typeface="Wingdings"/>
              </a:rPr>
              <a:t> = « là depuis l’origine »</a:t>
            </a:r>
          </a:p>
          <a:p>
            <a:pPr>
              <a:buFont typeface="Wingdings" charset="2"/>
              <a:buChar char="v"/>
            </a:pPr>
            <a:endParaRPr lang="fr-FR" dirty="0">
              <a:sym typeface="Wingdings"/>
            </a:endParaRPr>
          </a:p>
          <a:p>
            <a:pPr>
              <a:buFont typeface="Wingdings" charset="2"/>
              <a:buChar char="v"/>
            </a:pPr>
            <a:r>
              <a:rPr lang="fr-FR" dirty="0" smtClean="0">
                <a:sym typeface="Wingdings"/>
              </a:rPr>
              <a:t>XVIIème siècle : 1ères visites d’explorateurs européens.</a:t>
            </a:r>
          </a:p>
          <a:p>
            <a:pPr>
              <a:buFont typeface="Wingdings" charset="2"/>
              <a:buChar char="v"/>
            </a:pPr>
            <a:endParaRPr lang="fr-FR" dirty="0">
              <a:sym typeface="Wingdings"/>
            </a:endParaRPr>
          </a:p>
          <a:p>
            <a:pPr>
              <a:buFont typeface="Wingdings" charset="2"/>
              <a:buChar char="v"/>
            </a:pPr>
            <a:r>
              <a:rPr lang="fr-FR" dirty="0" smtClean="0">
                <a:sym typeface="Wingdings"/>
              </a:rPr>
              <a:t>1788 : colonisation britannique avec un camp pénitentiaire à Sydney.</a:t>
            </a:r>
          </a:p>
          <a:p>
            <a:pPr>
              <a:buFont typeface="Wingdings" charset="2"/>
              <a:buChar char="v"/>
            </a:pPr>
            <a:endParaRPr lang="fr-FR" dirty="0">
              <a:sym typeface="Wingdings"/>
            </a:endParaRPr>
          </a:p>
          <a:p>
            <a:pPr>
              <a:buFont typeface="Wingdings" charset="2"/>
              <a:buChar char="v"/>
            </a:pPr>
            <a:r>
              <a:rPr lang="fr-FR" dirty="0" smtClean="0">
                <a:sym typeface="Wingdings"/>
              </a:rPr>
              <a:t>1850 : les colonies australiennes deviennent autonomes.</a:t>
            </a:r>
          </a:p>
          <a:p>
            <a:pPr>
              <a:buFont typeface="Wingdings" charset="2"/>
              <a:buChar char="v"/>
            </a:pPr>
            <a:endParaRPr lang="fr-FR" dirty="0">
              <a:sym typeface="Wingdings"/>
            </a:endParaRPr>
          </a:p>
          <a:p>
            <a:pPr>
              <a:buFont typeface="Wingdings" charset="2"/>
              <a:buChar char="v"/>
            </a:pPr>
            <a:r>
              <a:rPr lang="fr-FR" dirty="0" smtClean="0">
                <a:sym typeface="Wingdings"/>
              </a:rPr>
              <a:t>1</a:t>
            </a:r>
            <a:r>
              <a:rPr lang="fr-FR" baseline="30000" dirty="0" smtClean="0">
                <a:sym typeface="Wingdings"/>
              </a:rPr>
              <a:t>er</a:t>
            </a:r>
            <a:r>
              <a:rPr lang="fr-FR" dirty="0" smtClean="0">
                <a:sym typeface="Wingdings"/>
              </a:rPr>
              <a:t> Janvier 1901 : les colonies se fédèrent et forment le </a:t>
            </a:r>
            <a:r>
              <a:rPr lang="fr-FR" b="1" i="1" u="sng" dirty="0" smtClean="0">
                <a:solidFill>
                  <a:srgbClr val="FF0000"/>
                </a:solidFill>
                <a:sym typeface="Wingdings"/>
              </a:rPr>
              <a:t>Commonwealth d’Australie</a:t>
            </a:r>
          </a:p>
          <a:p>
            <a:pPr marL="0" indent="0">
              <a:buNone/>
            </a:pPr>
            <a:r>
              <a:rPr lang="fr-FR" dirty="0" smtClean="0">
                <a:sym typeface="Wingdings"/>
              </a:rPr>
              <a:t> C’est un pays qui a 123 ans.</a:t>
            </a:r>
          </a:p>
        </p:txBody>
      </p:sp>
      <p:pic>
        <p:nvPicPr>
          <p:cNvPr id="9" name="Espace réservé du contenu 8" descr="Capture d’écran 2024-05-05 à 11.00.16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6" r="6246"/>
          <a:stretch>
            <a:fillRect/>
          </a:stretch>
        </p:blipFill>
        <p:spPr>
          <a:xfrm>
            <a:off x="8031794" y="1446228"/>
            <a:ext cx="3668347" cy="2496194"/>
          </a:xfrm>
        </p:spPr>
      </p:pic>
      <p:pic>
        <p:nvPicPr>
          <p:cNvPr id="10" name="Image 9" descr="Capture d’écran 2024-05-05 à 11.01.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808" y="4130163"/>
            <a:ext cx="3698419" cy="243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354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738" y="346405"/>
            <a:ext cx="6764792" cy="6367259"/>
          </a:xfrm>
        </p:spPr>
        <p:txBody>
          <a:bodyPr>
            <a:noAutofit/>
          </a:bodyPr>
          <a:lstStyle/>
          <a:p>
            <a:pPr marL="0" indent="0"/>
            <a:r>
              <a:rPr lang="fr-FR" sz="2400" u="sng" dirty="0">
                <a:sym typeface="Wingdings"/>
              </a:rPr>
              <a:t>1</a:t>
            </a:r>
            <a:r>
              <a:rPr lang="fr-FR" sz="2400" u="sng" baseline="30000" dirty="0">
                <a:sym typeface="Wingdings"/>
              </a:rPr>
              <a:t>er</a:t>
            </a:r>
            <a:r>
              <a:rPr lang="fr-FR" sz="2400" u="sng" dirty="0">
                <a:sym typeface="Wingdings"/>
              </a:rPr>
              <a:t> Janvier 1901 </a:t>
            </a:r>
            <a:r>
              <a:rPr lang="fr-FR" sz="2400" dirty="0">
                <a:sym typeface="Wingdings"/>
              </a:rPr>
              <a:t>: les colonies se fédèrent et forment le Commonwealth d’Australie  Drapeau « anglais »</a:t>
            </a:r>
            <a:br>
              <a:rPr lang="fr-FR" sz="2400" dirty="0">
                <a:sym typeface="Wingdings"/>
              </a:rPr>
            </a:br>
            <a:r>
              <a:rPr lang="fr-FR" sz="2400" dirty="0">
                <a:sym typeface="Wingdings"/>
              </a:rPr>
              <a:t/>
            </a:r>
            <a:br>
              <a:rPr lang="fr-FR" sz="2400" dirty="0">
                <a:sym typeface="Wingdings"/>
              </a:rPr>
            </a:br>
            <a:r>
              <a:rPr lang="fr-FR" sz="2400" u="sng" dirty="0">
                <a:sym typeface="Wingdings"/>
              </a:rPr>
              <a:t>1971</a:t>
            </a:r>
            <a:r>
              <a:rPr lang="fr-FR" sz="2400" dirty="0">
                <a:sym typeface="Wingdings"/>
              </a:rPr>
              <a:t> : </a:t>
            </a:r>
            <a:r>
              <a:rPr lang="fr-FR" sz="2400" dirty="0" smtClean="0">
                <a:sym typeface="Wingdings"/>
              </a:rPr>
              <a:t>le drapeau </a:t>
            </a:r>
            <a:r>
              <a:rPr lang="fr-FR" sz="2400" dirty="0">
                <a:sym typeface="Wingdings"/>
              </a:rPr>
              <a:t>aborigène créé par Harold Thomas (artiste aborigène)</a:t>
            </a:r>
            <a:br>
              <a:rPr lang="fr-FR" sz="2400" dirty="0">
                <a:sym typeface="Wingdings"/>
              </a:rPr>
            </a:br>
            <a:r>
              <a:rPr lang="fr-FR" sz="2400" dirty="0" smtClean="0">
                <a:sym typeface="Wingdings"/>
              </a:rPr>
              <a:t/>
            </a:r>
            <a:br>
              <a:rPr lang="fr-FR" sz="2400" dirty="0" smtClean="0">
                <a:sym typeface="Wingdings"/>
              </a:rPr>
            </a:br>
            <a:r>
              <a:rPr lang="fr-FR" sz="2400" u="sng" dirty="0" smtClean="0">
                <a:sym typeface="Wingdings"/>
              </a:rPr>
              <a:t>L’anglais comme langue nationale </a:t>
            </a:r>
            <a:r>
              <a:rPr lang="fr-FR" sz="2400" dirty="0" smtClean="0">
                <a:sym typeface="Wingdings"/>
              </a:rPr>
              <a:t>(pas officielle) + 8 dialectes aborigènes très peu parlés (3% d’aborigènes) </a:t>
            </a:r>
            <a:br>
              <a:rPr lang="fr-FR" sz="2400" dirty="0" smtClean="0">
                <a:sym typeface="Wingdings"/>
              </a:rPr>
            </a:br>
            <a:r>
              <a:rPr lang="fr-FR" sz="2400" dirty="0" smtClean="0">
                <a:sym typeface="Wingdings"/>
              </a:rPr>
              <a:t>(Entre 250 et 750 langues avant).</a:t>
            </a:r>
            <a:br>
              <a:rPr lang="fr-FR" sz="2400" dirty="0" smtClean="0">
                <a:sym typeface="Wingdings"/>
              </a:rPr>
            </a:br>
            <a:r>
              <a:rPr lang="fr-FR" sz="2400" dirty="0">
                <a:sym typeface="Wingdings"/>
              </a:rPr>
              <a:t/>
            </a:r>
            <a:br>
              <a:rPr lang="fr-FR" sz="2400" dirty="0">
                <a:sym typeface="Wingdings"/>
              </a:rPr>
            </a:br>
            <a:r>
              <a:rPr lang="fr-FR" sz="2400" u="sng" dirty="0" smtClean="0">
                <a:sym typeface="Wingdings"/>
              </a:rPr>
              <a:t>Monnaie officielle </a:t>
            </a:r>
            <a:r>
              <a:rPr lang="fr-FR" sz="2400" dirty="0" smtClean="0">
                <a:sym typeface="Wingdings"/>
              </a:rPr>
              <a:t>: le dollar australien</a:t>
            </a:r>
            <a:br>
              <a:rPr lang="fr-FR" sz="2400" dirty="0" smtClean="0">
                <a:sym typeface="Wingdings"/>
              </a:rPr>
            </a:br>
            <a:r>
              <a:rPr lang="fr-FR" sz="2400" dirty="0">
                <a:sym typeface="Wingdings"/>
              </a:rPr>
              <a:t/>
            </a:r>
            <a:br>
              <a:rPr lang="fr-FR" sz="2400" dirty="0">
                <a:sym typeface="Wingdings"/>
              </a:rPr>
            </a:br>
            <a:r>
              <a:rPr lang="fr-FR" sz="2400" dirty="0" smtClean="0">
                <a:sym typeface="Wingdings"/>
              </a:rPr>
              <a:t> </a:t>
            </a:r>
            <a:r>
              <a:rPr lang="fr-FR" sz="2400" b="1" i="1" u="sng" dirty="0" smtClean="0">
                <a:solidFill>
                  <a:srgbClr val="660066"/>
                </a:solidFill>
                <a:sym typeface="Wingdings"/>
              </a:rPr>
              <a:t>Un des pays les plus riches du monde</a:t>
            </a:r>
            <a:br>
              <a:rPr lang="fr-FR" sz="2400" b="1" i="1" u="sng" dirty="0" smtClean="0">
                <a:solidFill>
                  <a:srgbClr val="660066"/>
                </a:solidFill>
                <a:sym typeface="Wingdings"/>
              </a:rPr>
            </a:br>
            <a:r>
              <a:rPr lang="fr-FR" sz="2400" dirty="0" smtClean="0">
                <a:sym typeface="Wingdings"/>
              </a:rPr>
              <a:t>grâce à ses ressources en matières premières (charbon, or et aluminium)</a:t>
            </a:r>
            <a:endParaRPr lang="fr-FR" sz="2400" dirty="0"/>
          </a:p>
        </p:txBody>
      </p:sp>
      <p:pic>
        <p:nvPicPr>
          <p:cNvPr id="9" name="Espace réservé du contenu 3">
            <a:extLst>
              <a:ext uri="{FF2B5EF4-FFF2-40B4-BE49-F238E27FC236}">
                <a16:creationId xmlns="" xmlns:a16="http://schemas.microsoft.com/office/drawing/2014/main" id="{744CFFBC-0C50-6EC0-16D3-30EA80455F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85835" y="967793"/>
            <a:ext cx="2151502" cy="1075751"/>
          </a:xfrm>
          <a:prstGeom prst="rect">
            <a:avLst/>
          </a:prstGeom>
        </p:spPr>
      </p:pic>
      <p:pic>
        <p:nvPicPr>
          <p:cNvPr id="10" name="Image 9" descr="Capture d’écran 2024-05-05 à 10.46.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9" y="992220"/>
            <a:ext cx="1897865" cy="1074901"/>
          </a:xfrm>
          <a:prstGeom prst="rect">
            <a:avLst/>
          </a:prstGeom>
        </p:spPr>
      </p:pic>
      <p:pic>
        <p:nvPicPr>
          <p:cNvPr id="11" name="Image 10" descr="Capture d’écran 2024-05-05 à 11.13.2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363" y="3235461"/>
            <a:ext cx="2668673" cy="1297012"/>
          </a:xfrm>
          <a:prstGeom prst="rect">
            <a:avLst/>
          </a:prstGeom>
        </p:spPr>
      </p:pic>
      <p:pic>
        <p:nvPicPr>
          <p:cNvPr id="12" name="Image 11" descr="Capture d’écran 2024-05-05 à 11.14.4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271" y="3380083"/>
            <a:ext cx="2149331" cy="1109655"/>
          </a:xfrm>
          <a:prstGeom prst="rect">
            <a:avLst/>
          </a:prstGeom>
        </p:spPr>
      </p:pic>
      <p:pic>
        <p:nvPicPr>
          <p:cNvPr id="3" name="Image 2" descr="Capture d’écran 2024-05-20 à 19.28.2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044" y="4814455"/>
            <a:ext cx="5370682" cy="174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46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4084" y="1526630"/>
            <a:ext cx="5254123" cy="2194096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>Qui peut nous donner des espèces endémiques d’Australie?</a:t>
            </a:r>
            <a:endParaRPr lang="fr-FR" dirty="0"/>
          </a:p>
        </p:txBody>
      </p:sp>
      <p:pic>
        <p:nvPicPr>
          <p:cNvPr id="7" name="Espace réservé du contenu 6" descr="Capture d’écran 2024-05-05 à 10.30.4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938" r="-35938"/>
          <a:stretch>
            <a:fillRect/>
          </a:stretch>
        </p:blipFill>
        <p:spPr>
          <a:xfrm>
            <a:off x="5651094" y="1020844"/>
            <a:ext cx="6172200" cy="4873625"/>
          </a:xfrm>
        </p:spPr>
      </p:pic>
    </p:spTree>
    <p:extLst>
      <p:ext uri="{BB962C8B-B14F-4D97-AF65-F5344CB8AC3E}">
        <p14:creationId xmlns:p14="http://schemas.microsoft.com/office/powerpoint/2010/main" val="4186361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2013 - 2022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833</TotalTime>
  <Words>361</Words>
  <Application>Microsoft Macintosh PowerPoint</Application>
  <PresentationFormat>Personnalisé</PresentationFormat>
  <Paragraphs>76</Paragraphs>
  <Slides>20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1" baseType="lpstr">
      <vt:lpstr>Thème Office</vt:lpstr>
      <vt:lpstr>Exposé de JADE et JULIE CM1 B L’AUSTRALIE</vt:lpstr>
      <vt:lpstr>SOMMAIRE</vt:lpstr>
      <vt:lpstr>Où se trouve l’Australie?  Quelle est sa capitale?</vt:lpstr>
      <vt:lpstr>1- Carte d’identité de l’Australie</vt:lpstr>
      <vt:lpstr>1 – Suite :  Climat + Relief</vt:lpstr>
      <vt:lpstr>12 000 plages </vt:lpstr>
      <vt:lpstr>2 – Histoire de l’Australie</vt:lpstr>
      <vt:lpstr>1er Janvier 1901 : les colonies se fédèrent et forment le Commonwealth d’Australie  Drapeau « anglais »  1971 : le drapeau aborigène créé par Harold Thomas (artiste aborigène)  L’anglais comme langue nationale (pas officielle) + 8 dialectes aborigènes très peu parlés (3% d’aborigènes)  (Entre 250 et 750 langues avant).  Monnaie officielle : le dollar australien   Un des pays les plus riches du monde grâce à ses ressources en matières premières (charbon, or et aluminium)</vt:lpstr>
      <vt:lpstr>Qui peut nous donner des espèces endémiques d’Australie?</vt:lpstr>
      <vt:lpstr>3 - Faune et flore</vt:lpstr>
      <vt:lpstr>Présentation PowerPoint</vt:lpstr>
      <vt:lpstr>La Flore</vt:lpstr>
      <vt:lpstr>L’Opéra de Sydney</vt:lpstr>
      <vt:lpstr>Connaissez vous des chansons, des acteurs, des films australiens?</vt:lpstr>
      <vt:lpstr>4 – Culture : le Cinéma  et la musique</vt:lpstr>
      <vt:lpstr>4 – Culture : les sports</vt:lpstr>
      <vt:lpstr>4 – Cuisine : Meat Pie et Pavlova (1926 ou 1934?)</vt:lpstr>
      <vt:lpstr>Route infinie à travers le bush australien</vt:lpstr>
      <vt:lpstr>6 - QUIZ</vt:lpstr>
      <vt:lpstr>Merci pour votre attention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Exposé de JADE et JULIE CM1 B AUSTRALIE</dc:title>
  <dc:creator>adeline.almodovar</dc:creator>
  <cp:lastModifiedBy>Charles Almodovar</cp:lastModifiedBy>
  <cp:revision>41</cp:revision>
  <dcterms:created xsi:type="dcterms:W3CDTF">2024-03-17T09:58:48Z</dcterms:created>
  <dcterms:modified xsi:type="dcterms:W3CDTF">2024-05-20T18:19:17Z</dcterms:modified>
</cp:coreProperties>
</file>