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Source Code Pr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11" Type="http://schemas.openxmlformats.org/officeDocument/2006/relationships/slide" Target="slides/slide6.xml"/><Relationship Id="rId22" Type="http://schemas.openxmlformats.org/officeDocument/2006/relationships/font" Target="fonts/SourceCodePro-italic.fntdata"/><Relationship Id="rId10" Type="http://schemas.openxmlformats.org/officeDocument/2006/relationships/slide" Target="slides/slide5.xml"/><Relationship Id="rId21" Type="http://schemas.openxmlformats.org/officeDocument/2006/relationships/font" Target="fonts/SourceCode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bold.fntdata"/><Relationship Id="rId6" Type="http://schemas.openxmlformats.org/officeDocument/2006/relationships/slide" Target="slides/slide1.xml"/><Relationship Id="rId18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c482752f3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c482752f3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c983e4a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c983e4a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c983e4a4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2c983e4a4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c6f59039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c6f5903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59039d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5903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f59039d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f59039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59039d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59039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6f59039d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6f59039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59039d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59039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c482752f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c482752f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c482752f3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c482752f3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_mZTarx0V6w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1073300" y="76200"/>
            <a:ext cx="7192500" cy="132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rgbClr val="FF00FF"/>
                </a:highlight>
              </a:rPr>
              <a:t>L’école en Angleterre</a:t>
            </a:r>
            <a:endParaRPr>
              <a:highlight>
                <a:srgbClr val="FF00FF"/>
              </a:highlight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152400" y="4492250"/>
            <a:ext cx="8826600" cy="65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200">
                <a:latin typeface="Amatic SC"/>
                <a:ea typeface="Amatic SC"/>
                <a:cs typeface="Amatic SC"/>
                <a:sym typeface="Amatic SC"/>
              </a:rPr>
              <a:t>Exposé de Valentine Gilibert  -vendredi 20  Mai 2022</a:t>
            </a:r>
            <a:endParaRPr sz="22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0250" y="1450025"/>
            <a:ext cx="6451001" cy="30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63075" y="301825"/>
            <a:ext cx="4045200" cy="868200"/>
          </a:xfrm>
          <a:prstGeom prst="rect">
            <a:avLst/>
          </a:prstGeom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rgbClr val="FF00FF"/>
                </a:highlight>
              </a:rPr>
              <a:t>8.Quiz</a:t>
            </a:r>
            <a:endParaRPr>
              <a:highlight>
                <a:srgbClr val="FF00FF"/>
              </a:highlight>
            </a:endParaRPr>
          </a:p>
        </p:txBody>
      </p:sp>
      <p:sp>
        <p:nvSpPr>
          <p:cNvPr id="131" name="Google Shape;131;p22"/>
          <p:cNvSpPr txBox="1"/>
          <p:nvPr>
            <p:ph idx="1" type="subTitle"/>
          </p:nvPr>
        </p:nvSpPr>
        <p:spPr>
          <a:xfrm>
            <a:off x="363075" y="1338150"/>
            <a:ext cx="4209000" cy="27003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AutoNum type="alphaLcParenR"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Quel serait le nom de la classe de 5ème en Angleterre ?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AutoNum type="alphaLcParenR"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Pourquoi porte-t-on un uniforme à l’école en Angleterre ?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AutoNum type="alphaLcParenR"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Quelle est la date de création d’Eton college ?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AutoNum type="alphaLcParenR"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Grâce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 à quel évènement les écoles libres sont-elles autorisées ?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AutoNum type="alphaLcParenR"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Cite le nom des lycées.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AutoNum type="alphaLcParenR"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qu’est ce que la 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bodleian library  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?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i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425" y="927100"/>
            <a:ext cx="4122075" cy="31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2044700" y="205600"/>
            <a:ext cx="4334700" cy="12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Réponses du quiz</a:t>
            </a:r>
            <a:endParaRPr/>
          </a:p>
        </p:txBody>
      </p:sp>
      <p:sp>
        <p:nvSpPr>
          <p:cNvPr id="138" name="Google Shape;138;p23"/>
          <p:cNvSpPr txBox="1"/>
          <p:nvPr/>
        </p:nvSpPr>
        <p:spPr>
          <a:xfrm>
            <a:off x="977900" y="1816100"/>
            <a:ext cx="4089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AutoNum type="alphaLcParenR"/>
            </a:pPr>
            <a:r>
              <a:rPr lang="fr" sz="1800">
                <a:latin typeface="Amatic SC"/>
                <a:ea typeface="Amatic SC"/>
                <a:cs typeface="Amatic SC"/>
                <a:sym typeface="Amatic SC"/>
              </a:rPr>
              <a:t>Ce serait : year 7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AutoNum type="alphaLcParenR"/>
            </a:pPr>
            <a:r>
              <a:rPr lang="fr" sz="1800">
                <a:latin typeface="Amatic SC"/>
                <a:ea typeface="Amatic SC"/>
                <a:cs typeface="Amatic SC"/>
                <a:sym typeface="Amatic SC"/>
              </a:rPr>
              <a:t>Pour ne pas </a:t>
            </a:r>
            <a:r>
              <a:rPr lang="fr" sz="1800">
                <a:latin typeface="Amatic SC"/>
                <a:ea typeface="Amatic SC"/>
                <a:cs typeface="Amatic SC"/>
                <a:sym typeface="Amatic SC"/>
              </a:rPr>
              <a:t>différencier</a:t>
            </a:r>
            <a:r>
              <a:rPr lang="fr" sz="1800">
                <a:latin typeface="Amatic SC"/>
                <a:ea typeface="Amatic SC"/>
                <a:cs typeface="Amatic SC"/>
                <a:sym typeface="Amatic SC"/>
              </a:rPr>
              <a:t> les riches  des pauvres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AutoNum type="alphaLcParenR"/>
            </a:pPr>
            <a:r>
              <a:rPr lang="fr" sz="1800">
                <a:latin typeface="Amatic SC"/>
                <a:ea typeface="Amatic SC"/>
                <a:cs typeface="Amatic SC"/>
                <a:sym typeface="Amatic SC"/>
              </a:rPr>
              <a:t>C’est 1440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AutoNum type="alphaLcParenR"/>
            </a:pPr>
            <a:r>
              <a:rPr lang="fr" sz="1800">
                <a:latin typeface="Amatic SC"/>
                <a:ea typeface="Amatic SC"/>
                <a:cs typeface="Amatic SC"/>
                <a:sym typeface="Amatic SC"/>
              </a:rPr>
              <a:t>Grâce à l’</a:t>
            </a:r>
            <a:r>
              <a:rPr i="1" lang="fr" sz="1800">
                <a:latin typeface="Amatic SC"/>
                <a:ea typeface="Amatic SC"/>
                <a:cs typeface="Amatic SC"/>
                <a:sym typeface="Amatic SC"/>
              </a:rPr>
              <a:t>academies  act  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AutoNum type="alphaLcParenR"/>
            </a:pPr>
            <a:r>
              <a:rPr lang="fr" sz="1800">
                <a:latin typeface="Amatic SC"/>
                <a:ea typeface="Amatic SC"/>
                <a:cs typeface="Amatic SC"/>
                <a:sym typeface="Amatic SC"/>
              </a:rPr>
              <a:t>les </a:t>
            </a:r>
            <a:r>
              <a:rPr i="1" lang="fr" sz="1800">
                <a:latin typeface="Amatic SC"/>
                <a:ea typeface="Amatic SC"/>
                <a:cs typeface="Amatic SC"/>
                <a:sym typeface="Amatic SC"/>
              </a:rPr>
              <a:t>grammars schools</a:t>
            </a:r>
            <a:endParaRPr i="1" sz="1800">
              <a:latin typeface="Amatic SC"/>
              <a:ea typeface="Amatic SC"/>
              <a:cs typeface="Amatic SC"/>
              <a:sym typeface="Amatic S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matic SC"/>
              <a:buAutoNum type="alphaLcParenR"/>
            </a:pPr>
            <a:r>
              <a:rPr lang="fr" sz="1800">
                <a:latin typeface="Amatic SC"/>
                <a:ea typeface="Amatic SC"/>
                <a:cs typeface="Amatic SC"/>
                <a:sym typeface="Amatic SC"/>
              </a:rPr>
              <a:t>la </a:t>
            </a:r>
            <a:r>
              <a:rPr lang="fr" sz="1800">
                <a:latin typeface="Amatic SC"/>
                <a:ea typeface="Amatic SC"/>
                <a:cs typeface="Amatic SC"/>
                <a:sym typeface="Amatic SC"/>
              </a:rPr>
              <a:t>bibliothèque</a:t>
            </a:r>
            <a:r>
              <a:rPr lang="fr" sz="1800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fr" sz="1800">
                <a:latin typeface="Amatic SC"/>
                <a:ea typeface="Amatic SC"/>
                <a:cs typeface="Amatic SC"/>
                <a:sym typeface="Amatic SC"/>
              </a:rPr>
              <a:t>bodléienne de l’université d’Oxford</a:t>
            </a:r>
            <a:endParaRPr sz="1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4356100" y="3530600"/>
            <a:ext cx="21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b="17920" l="22005" r="26843" t="12591"/>
          <a:stretch/>
        </p:blipFill>
        <p:spPr>
          <a:xfrm>
            <a:off x="6671500" y="205600"/>
            <a:ext cx="2146300" cy="18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ctrTitle"/>
          </p:nvPr>
        </p:nvSpPr>
        <p:spPr>
          <a:xfrm>
            <a:off x="-549525" y="57625"/>
            <a:ext cx="10473900" cy="9273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0"/>
              <a:t>Merci de votre attention</a:t>
            </a:r>
            <a:endParaRPr sz="5000"/>
          </a:p>
        </p:txBody>
      </p:sp>
      <p:sp>
        <p:nvSpPr>
          <p:cNvPr id="146" name="Google Shape;146;p24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4"/>
          <p:cNvPicPr preferRelativeResize="0"/>
          <p:nvPr/>
        </p:nvPicPr>
        <p:blipFill rotWithShape="1">
          <a:blip r:embed="rId3">
            <a:alphaModFix/>
          </a:blip>
          <a:srcRect b="16567" l="0" r="0" t="18690"/>
          <a:stretch/>
        </p:blipFill>
        <p:spPr>
          <a:xfrm>
            <a:off x="763838" y="984925"/>
            <a:ext cx="7616325" cy="365087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4294967295" type="title"/>
          </p:nvPr>
        </p:nvSpPr>
        <p:spPr>
          <a:xfrm>
            <a:off x="4965400" y="258650"/>
            <a:ext cx="20955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fr" sz="4500">
                <a:highlight>
                  <a:srgbClr val="FF00FF"/>
                </a:highlight>
              </a:rPr>
              <a:t>Sommaire</a:t>
            </a:r>
            <a:endParaRPr b="0" sz="4500">
              <a:highlight>
                <a:schemeClr val="lt1"/>
              </a:highlight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9500" y="2235200"/>
            <a:ext cx="3604800" cy="19941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chemeClr val="lt1"/>
                </a:highlight>
              </a:rPr>
              <a:t>1.</a:t>
            </a:r>
            <a:r>
              <a:rPr lang="fr">
                <a:highlight>
                  <a:schemeClr val="lt1"/>
                </a:highlight>
              </a:rPr>
              <a:t>L'enseignement</a:t>
            </a:r>
            <a:r>
              <a:rPr lang="fr">
                <a:highlight>
                  <a:schemeClr val="lt1"/>
                </a:highlight>
              </a:rPr>
              <a:t> primaire</a:t>
            </a:r>
            <a:endParaRPr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highlight>
                  <a:schemeClr val="lt1"/>
                </a:highlight>
              </a:rPr>
              <a:t>2.</a:t>
            </a:r>
            <a:r>
              <a:rPr lang="fr">
                <a:highlight>
                  <a:schemeClr val="lt1"/>
                </a:highlight>
              </a:rPr>
              <a:t>L'enseignement</a:t>
            </a:r>
            <a:r>
              <a:rPr lang="fr">
                <a:highlight>
                  <a:schemeClr val="lt1"/>
                </a:highlight>
              </a:rPr>
              <a:t> secondaire</a:t>
            </a:r>
            <a:endParaRPr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highlight>
                  <a:schemeClr val="lt1"/>
                </a:highlight>
              </a:rPr>
              <a:t>3.L’école libre</a:t>
            </a:r>
            <a:endParaRPr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highlight>
                  <a:schemeClr val="lt1"/>
                </a:highlight>
              </a:rPr>
              <a:t>4.Le personnel </a:t>
            </a:r>
            <a:r>
              <a:rPr lang="fr">
                <a:highlight>
                  <a:schemeClr val="lt1"/>
                </a:highlight>
              </a:rPr>
              <a:t>enseignant</a:t>
            </a:r>
            <a:endParaRPr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highlight>
                  <a:schemeClr val="lt1"/>
                </a:highlight>
              </a:rPr>
              <a:t>5.L es écoles connues</a:t>
            </a:r>
            <a:endParaRPr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highlight>
                  <a:schemeClr val="lt1"/>
                </a:highlight>
              </a:rPr>
              <a:t>6.Les classes et uniformes</a:t>
            </a:r>
            <a:endParaRPr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highlight>
                  <a:schemeClr val="lt1"/>
                </a:highlight>
              </a:rPr>
              <a:t>7.Une vidéo</a:t>
            </a:r>
            <a:endParaRPr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fr">
                <a:highlight>
                  <a:schemeClr val="lt1"/>
                </a:highlight>
              </a:rPr>
              <a:t>8.Quiz</a:t>
            </a:r>
            <a:endParaRPr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900" y="1832600"/>
            <a:ext cx="4533900" cy="27203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485775" rotWithShape="0" algn="bl" dist="952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1524000" y="381000"/>
            <a:ext cx="5689500" cy="104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1.</a:t>
            </a:r>
            <a:r>
              <a:rPr lang="fr"/>
              <a:t>L'Enseignement</a:t>
            </a:r>
            <a:r>
              <a:rPr lang="fr"/>
              <a:t> primaire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376375" y="1970100"/>
            <a:ext cx="643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669075" y="1701800"/>
            <a:ext cx="6272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>
                <a:latin typeface="Amatic SC"/>
                <a:ea typeface="Amatic SC"/>
                <a:cs typeface="Amatic SC"/>
                <a:sym typeface="Amatic SC"/>
              </a:rPr>
              <a:t>L’enseignement primaire concerne les enfants </a:t>
            </a:r>
            <a:r>
              <a:rPr lang="fr" sz="2000">
                <a:latin typeface="Amatic SC"/>
                <a:ea typeface="Amatic SC"/>
                <a:cs typeface="Amatic SC"/>
                <a:sym typeface="Amatic SC"/>
              </a:rPr>
              <a:t>âgés de 5 à 11 ans . Il est organisé en cycles : le </a:t>
            </a:r>
            <a:r>
              <a:rPr i="1" lang="fr" sz="2000">
                <a:latin typeface="Amatic SC"/>
                <a:ea typeface="Amatic SC"/>
                <a:cs typeface="Amatic SC"/>
                <a:sym typeface="Amatic SC"/>
              </a:rPr>
              <a:t>key stage 1</a:t>
            </a:r>
            <a:r>
              <a:rPr lang="fr" sz="2000">
                <a:latin typeface="Amatic SC"/>
                <a:ea typeface="Amatic SC"/>
                <a:cs typeface="Amatic SC"/>
                <a:sym typeface="Amatic SC"/>
              </a:rPr>
              <a:t>  (de 5 à 7 ans) et le </a:t>
            </a:r>
            <a:r>
              <a:rPr i="1" lang="fr" sz="2000">
                <a:latin typeface="Amatic SC"/>
                <a:ea typeface="Amatic SC"/>
                <a:cs typeface="Amatic SC"/>
                <a:sym typeface="Amatic SC"/>
              </a:rPr>
              <a:t>key stage 2</a:t>
            </a:r>
            <a:r>
              <a:rPr lang="fr" sz="2000">
                <a:latin typeface="Amatic SC"/>
                <a:ea typeface="Amatic SC"/>
                <a:cs typeface="Amatic SC"/>
                <a:sym typeface="Amatic SC"/>
              </a:rPr>
              <a:t> (de 7 à 11 ANS).</a:t>
            </a:r>
            <a:endParaRPr sz="20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599" y="2588815"/>
            <a:ext cx="5689500" cy="2389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551400" y="0"/>
            <a:ext cx="4020600" cy="194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rgbClr val="FF00FF"/>
                </a:highlight>
              </a:rPr>
              <a:t>2.</a:t>
            </a:r>
            <a:r>
              <a:rPr lang="fr">
                <a:highlight>
                  <a:srgbClr val="FF00FF"/>
                </a:highlight>
              </a:rPr>
              <a:t>L’enseignement secondaire</a:t>
            </a:r>
            <a:endParaRPr>
              <a:highlight>
                <a:srgbClr val="FF00FF"/>
              </a:highlight>
            </a:endParaRPr>
          </a:p>
        </p:txBody>
      </p:sp>
      <p:sp>
        <p:nvSpPr>
          <p:cNvPr id="79" name="Google Shape;79;p16"/>
          <p:cNvSpPr txBox="1"/>
          <p:nvPr>
            <p:ph idx="1" type="subTitle"/>
          </p:nvPr>
        </p:nvSpPr>
        <p:spPr>
          <a:xfrm>
            <a:off x="265500" y="2133600"/>
            <a:ext cx="4045200" cy="26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L’enseignement secondaire concerne les enfants 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âgés de 11 à 16 ans .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Les élèves étudient dans des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 Grammars schools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 (lycées) où l’entrée se fait avec examen très sélectif ou dans des 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comprehensives schools 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qui 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accueillent la plus grande partie des jeunes.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Cette fois les autres cycles sont : le 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key sta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ge 3 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et le 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key stage  4.</a:t>
            </a:r>
            <a:endParaRPr i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19858" r="25148" t="0"/>
          <a:stretch/>
        </p:blipFill>
        <p:spPr>
          <a:xfrm>
            <a:off x="4572000" y="868509"/>
            <a:ext cx="4572000" cy="3572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927100" y="228600"/>
            <a:ext cx="2146200" cy="57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fr"/>
            </a:b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846250" y="98700"/>
            <a:ext cx="909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200">
                <a:latin typeface="Amatic SC"/>
                <a:ea typeface="Amatic SC"/>
                <a:cs typeface="Amatic SC"/>
                <a:sym typeface="Amatic SC"/>
              </a:rPr>
              <a:t>3.L’école  libre</a:t>
            </a:r>
            <a:endParaRPr sz="420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14288" l="0" r="0" t="0"/>
          <a:stretch/>
        </p:blipFill>
        <p:spPr>
          <a:xfrm>
            <a:off x="5359350" y="228600"/>
            <a:ext cx="3572774" cy="4038602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5810250" y="4343400"/>
            <a:ext cx="312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highlight>
                  <a:srgbClr val="FF00FF"/>
                </a:highlight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fr" sz="2200">
                <a:highlight>
                  <a:srgbClr val="FF00FF"/>
                </a:highlight>
                <a:latin typeface="Amatic SC"/>
                <a:ea typeface="Amatic SC"/>
                <a:cs typeface="Amatic SC"/>
                <a:sym typeface="Amatic SC"/>
              </a:rPr>
              <a:t>école libre de watford</a:t>
            </a:r>
            <a:endParaRPr sz="2200">
              <a:highlight>
                <a:srgbClr val="FF00FF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647700" y="1244600"/>
            <a:ext cx="3721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Les écoles libres ou 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free schools 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sont autorisées au Royaume-Uni depuis le 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Academies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 Act  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en 2010 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Ces écoles spécifiques sont mises en place par différents individus tels que des enseignants, des universités, des organismes de charité, des compagnies ou encore des parents 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2387850" y="114300"/>
            <a:ext cx="40893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4200">
                <a:highlight>
                  <a:srgbClr val="FF00FF"/>
                </a:highlight>
                <a:latin typeface="Amatic SC"/>
                <a:ea typeface="Amatic SC"/>
                <a:cs typeface="Amatic SC"/>
                <a:sym typeface="Amatic SC"/>
              </a:rPr>
              <a:t>4.Le personnel enseignant</a:t>
            </a:r>
            <a:endParaRPr sz="4200">
              <a:highlight>
                <a:srgbClr val="FF00FF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5" name="Google Shape;95;p18"/>
          <p:cNvSpPr txBox="1"/>
          <p:nvPr/>
        </p:nvSpPr>
        <p:spPr>
          <a:xfrm>
            <a:off x="914400" y="1725150"/>
            <a:ext cx="4876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En Angleterre, on ne recrute pas les professeur(e)s par moyen de 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concours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. 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Ils sont embauchés par de petites 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annonces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 émises par l’établissement scolair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e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. 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L’embauche se termine avec entretien avec la direction de l’école.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875" y="1098000"/>
            <a:ext cx="3656725" cy="386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4877475" y="296900"/>
            <a:ext cx="3981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/>
              <a:t>5.Les écoles connues</a:t>
            </a:r>
            <a:endParaRPr sz="3600"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4681000" y="4033525"/>
            <a:ext cx="39819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1701800" y="3731425"/>
            <a:ext cx="2801400" cy="13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>
                <a:latin typeface="Amatic SC"/>
                <a:ea typeface="Amatic SC"/>
                <a:cs typeface="Amatic SC"/>
                <a:sym typeface="Amatic SC"/>
              </a:rPr>
              <a:t>Eton College est l’un des établissements les plus réputés du Royaume-Uni et du monde. lors de sa création en 1440 , il était censé </a:t>
            </a:r>
            <a:r>
              <a:rPr lang="fr" sz="1400">
                <a:latin typeface="Amatic SC"/>
                <a:ea typeface="Amatic SC"/>
                <a:cs typeface="Amatic SC"/>
                <a:sym typeface="Amatic SC"/>
              </a:rPr>
              <a:t>accueillir les étudiants les plus pauvres du pays .</a:t>
            </a:r>
            <a:r>
              <a:rPr lang="fr" sz="1400"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14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4515975" y="4033525"/>
            <a:ext cx="43434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267200" cy="34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100" y="3622275"/>
            <a:ext cx="1335900" cy="13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1000" y="2264600"/>
            <a:ext cx="3736966" cy="280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4584700" y="4013200"/>
            <a:ext cx="426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4790575" y="926000"/>
            <a:ext cx="4061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Oxford est l’université la plus ancienne du Royaume-Uni.Les 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bâtiments les plus connus sont le château d'Oxford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, le 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Sheldonian 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theatre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 , 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le 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radcliffe 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camera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 ,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 la bibliothèque universitaire, nommée 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Bibliothèque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bodléienne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 (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bodleian library)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, et de nombreux collèges comme le 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Jesus College .</a:t>
            </a:r>
            <a:endParaRPr i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265500" y="120900"/>
            <a:ext cx="4045200" cy="17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rgbClr val="FF00FF"/>
                </a:highlight>
              </a:rPr>
              <a:t>6.</a:t>
            </a:r>
            <a:r>
              <a:rPr lang="fr">
                <a:highlight>
                  <a:srgbClr val="FF00FF"/>
                </a:highlight>
              </a:rPr>
              <a:t>LES CLASSES ET UNIFORMES</a:t>
            </a:r>
            <a:endParaRPr>
              <a:highlight>
                <a:srgbClr val="FF00FF"/>
              </a:highlight>
            </a:endParaRPr>
          </a:p>
        </p:txBody>
      </p:sp>
      <p:sp>
        <p:nvSpPr>
          <p:cNvPr id="115" name="Google Shape;115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 txBox="1"/>
          <p:nvPr>
            <p:ph idx="1" type="subTitle"/>
          </p:nvPr>
        </p:nvSpPr>
        <p:spPr>
          <a:xfrm>
            <a:off x="265500" y="2143125"/>
            <a:ext cx="4045200" cy="26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En Angleterre, le nom de la classe se fait avec le chiffre du nombre de l’année et le mot </a:t>
            </a:r>
            <a:r>
              <a:rPr i="1" lang="fr">
                <a:latin typeface="Amatic SC"/>
                <a:ea typeface="Amatic SC"/>
                <a:cs typeface="Amatic SC"/>
                <a:sym typeface="Amatic SC"/>
              </a:rPr>
              <a:t>year. </a:t>
            </a:r>
            <a:r>
              <a:rPr lang="fr">
                <a:latin typeface="Amatic SC"/>
                <a:ea typeface="Amatic SC"/>
                <a:cs typeface="Amatic SC"/>
                <a:sym typeface="Amatic SC"/>
              </a:rPr>
              <a:t>  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Dans chaque école, on porte un uniforme.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600" y="0"/>
            <a:ext cx="32956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265500" y="202175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highlight>
                  <a:srgbClr val="FF00FF"/>
                </a:highlight>
              </a:rPr>
              <a:t>7.                          Voici une vidéo</a:t>
            </a:r>
            <a:endParaRPr>
              <a:highlight>
                <a:srgbClr val="FF00FF"/>
              </a:highlight>
            </a:endParaRPr>
          </a:p>
        </p:txBody>
      </p:sp>
      <p:sp>
        <p:nvSpPr>
          <p:cNvPr id="123" name="Google Shape;123;p21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matic SC"/>
                <a:ea typeface="Amatic SC"/>
                <a:cs typeface="Amatic SC"/>
                <a:sym typeface="Amatic SC"/>
              </a:rPr>
              <a:t>Voilà une vidéo sur l’uniforme à l’école.</a:t>
            </a:r>
            <a:endParaRPr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4" name="Google Shape;12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A Londres, l'uniforme à l'école est de nouveau en discussion !" id="125" name="Google Shape;125;p21" title="Sans frontières - Londres : l'uniforme à l'écol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5050" y="2076925"/>
            <a:ext cx="5115625" cy="306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