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Times New Roman MT Bold" charset="1" panose="02030802070405020303"/>
      <p:regular r:id="rId26"/>
    </p:embeddedFont>
    <p:embeddedFont>
      <p:font typeface="Glacial Indifference" charset="1" panose="000000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24.pn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 Id="rId3" Target="https://www.youtube.com/watch?v=uW0me26K3us" TargetMode="External" Type="http://schemas.openxmlformats.org/officeDocument/2006/relationships/video"/></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2" Target="../media/image58.png" Type="http://schemas.openxmlformats.org/officeDocument/2006/relationships/image"/><Relationship Id="rId3" Target="../media/image59.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60.png" Type="http://schemas.openxmlformats.org/officeDocument/2006/relationships/image"/><Relationship Id="rId7" Target="../media/image61.png" Type="http://schemas.openxmlformats.org/officeDocument/2006/relationships/image"/><Relationship Id="rId8" Target="../media/image62.png" Type="http://schemas.openxmlformats.org/officeDocument/2006/relationships/image"/><Relationship Id="rId9" Target="../media/image6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30.png" Type="http://schemas.openxmlformats.org/officeDocument/2006/relationships/image"/><Relationship Id="rId9" Target="../media/image3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media/image39.svg" Type="http://schemas.openxmlformats.org/officeDocument/2006/relationships/image"/><Relationship Id="rId9" Target="../media/image4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sp>
        <p:nvSpPr>
          <p:cNvPr name="Freeform 2" id="2"/>
          <p:cNvSpPr/>
          <p:nvPr/>
        </p:nvSpPr>
        <p:spPr>
          <a:xfrm flipH="false" flipV="false" rot="-436816">
            <a:off x="4892340" y="8021174"/>
            <a:ext cx="2718379" cy="2169760"/>
          </a:xfrm>
          <a:custGeom>
            <a:avLst/>
            <a:gdLst/>
            <a:ahLst/>
            <a:cxnLst/>
            <a:rect r="r" b="b" t="t" l="l"/>
            <a:pathLst>
              <a:path h="2169760" w="2718379">
                <a:moveTo>
                  <a:pt x="0" y="0"/>
                </a:moveTo>
                <a:lnTo>
                  <a:pt x="2718378" y="0"/>
                </a:lnTo>
                <a:lnTo>
                  <a:pt x="2718378" y="2169760"/>
                </a:lnTo>
                <a:lnTo>
                  <a:pt x="0" y="216976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480260">
            <a:off x="11403736" y="6907853"/>
            <a:ext cx="2737651" cy="2783194"/>
          </a:xfrm>
          <a:custGeom>
            <a:avLst/>
            <a:gdLst/>
            <a:ahLst/>
            <a:cxnLst/>
            <a:rect r="r" b="b" t="t" l="l"/>
            <a:pathLst>
              <a:path h="2783194" w="2737651">
                <a:moveTo>
                  <a:pt x="0" y="0"/>
                </a:moveTo>
                <a:lnTo>
                  <a:pt x="2737651" y="0"/>
                </a:lnTo>
                <a:lnTo>
                  <a:pt x="2737651" y="2783194"/>
                </a:lnTo>
                <a:lnTo>
                  <a:pt x="0" y="27831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2532840" y="5117045"/>
            <a:ext cx="20922440" cy="5744448"/>
          </a:xfrm>
          <a:custGeom>
            <a:avLst/>
            <a:gdLst/>
            <a:ahLst/>
            <a:cxnLst/>
            <a:rect r="r" b="b" t="t" l="l"/>
            <a:pathLst>
              <a:path h="5744448" w="20922440">
                <a:moveTo>
                  <a:pt x="20922440" y="0"/>
                </a:moveTo>
                <a:lnTo>
                  <a:pt x="0" y="0"/>
                </a:lnTo>
                <a:lnTo>
                  <a:pt x="0" y="5744448"/>
                </a:lnTo>
                <a:lnTo>
                  <a:pt x="20922440" y="5744448"/>
                </a:lnTo>
                <a:lnTo>
                  <a:pt x="2092244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069233" y="747873"/>
            <a:ext cx="6149534" cy="6919306"/>
          </a:xfrm>
          <a:custGeom>
            <a:avLst/>
            <a:gdLst/>
            <a:ahLst/>
            <a:cxnLst/>
            <a:rect r="r" b="b" t="t" l="l"/>
            <a:pathLst>
              <a:path h="6919306" w="6149534">
                <a:moveTo>
                  <a:pt x="0" y="0"/>
                </a:moveTo>
                <a:lnTo>
                  <a:pt x="6149534" y="0"/>
                </a:lnTo>
                <a:lnTo>
                  <a:pt x="6149534" y="6919306"/>
                </a:lnTo>
                <a:lnTo>
                  <a:pt x="0" y="69193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373221" y="938373"/>
            <a:ext cx="3460329" cy="9348627"/>
          </a:xfrm>
          <a:custGeom>
            <a:avLst/>
            <a:gdLst/>
            <a:ahLst/>
            <a:cxnLst/>
            <a:rect r="r" b="b" t="t" l="l"/>
            <a:pathLst>
              <a:path h="9348627" w="3460329">
                <a:moveTo>
                  <a:pt x="0" y="0"/>
                </a:moveTo>
                <a:lnTo>
                  <a:pt x="3460330" y="0"/>
                </a:lnTo>
                <a:lnTo>
                  <a:pt x="3460330" y="9348627"/>
                </a:lnTo>
                <a:lnTo>
                  <a:pt x="0" y="9348627"/>
                </a:lnTo>
                <a:lnTo>
                  <a:pt x="0" y="0"/>
                </a:lnTo>
                <a:close/>
              </a:path>
            </a:pathLst>
          </a:custGeom>
          <a:blipFill>
            <a:blip r:embed="rId10"/>
            <a:stretch>
              <a:fillRect l="-2038" t="0" r="-2038" b="-9285"/>
            </a:stretch>
          </a:blipFill>
        </p:spPr>
      </p:sp>
      <p:sp>
        <p:nvSpPr>
          <p:cNvPr name="Freeform 7" id="7"/>
          <p:cNvSpPr/>
          <p:nvPr/>
        </p:nvSpPr>
        <p:spPr>
          <a:xfrm flipH="false" flipV="false" rot="0">
            <a:off x="14607483" y="888251"/>
            <a:ext cx="2903380" cy="9448871"/>
          </a:xfrm>
          <a:custGeom>
            <a:avLst/>
            <a:gdLst/>
            <a:ahLst/>
            <a:cxnLst/>
            <a:rect r="r" b="b" t="t" l="l"/>
            <a:pathLst>
              <a:path h="9448871" w="2903380">
                <a:moveTo>
                  <a:pt x="0" y="0"/>
                </a:moveTo>
                <a:lnTo>
                  <a:pt x="2903380" y="0"/>
                </a:lnTo>
                <a:lnTo>
                  <a:pt x="2903380" y="9448871"/>
                </a:lnTo>
                <a:lnTo>
                  <a:pt x="0" y="94488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2002658" y="3054823"/>
            <a:ext cx="14282683" cy="2557864"/>
          </a:xfrm>
          <a:prstGeom prst="rect">
            <a:avLst/>
          </a:prstGeom>
        </p:spPr>
        <p:txBody>
          <a:bodyPr anchor="t" rtlCol="false" tIns="0" lIns="0" bIns="0" rIns="0">
            <a:spAutoFit/>
          </a:bodyPr>
          <a:lstStyle/>
          <a:p>
            <a:pPr algn="ctr" marL="0" indent="0" lvl="0">
              <a:lnSpc>
                <a:spcPts val="18736"/>
              </a:lnSpc>
            </a:pPr>
            <a:r>
              <a:rPr lang="en-US" b="true" sz="13383">
                <a:solidFill>
                  <a:srgbClr val="233457"/>
                </a:solidFill>
                <a:latin typeface="Times New Roman MT Bold"/>
                <a:ea typeface="Times New Roman MT Bold"/>
                <a:cs typeface="Times New Roman MT Bold"/>
                <a:sym typeface="Times New Roman MT Bold"/>
              </a:rPr>
              <a:t>NEW YORK CITY </a:t>
            </a:r>
          </a:p>
        </p:txBody>
      </p:sp>
      <p:sp>
        <p:nvSpPr>
          <p:cNvPr name="TextBox 9" id="9"/>
          <p:cNvSpPr txBox="true"/>
          <p:nvPr/>
        </p:nvSpPr>
        <p:spPr>
          <a:xfrm rot="0">
            <a:off x="6043145" y="5258157"/>
            <a:ext cx="6175622" cy="718585"/>
          </a:xfrm>
          <a:prstGeom prst="rect">
            <a:avLst/>
          </a:prstGeom>
        </p:spPr>
        <p:txBody>
          <a:bodyPr anchor="t" rtlCol="false" tIns="0" lIns="0" bIns="0" rIns="0">
            <a:spAutoFit/>
          </a:bodyPr>
          <a:lstStyle/>
          <a:p>
            <a:pPr algn="ctr" marL="0" indent="0" lvl="0">
              <a:lnSpc>
                <a:spcPts val="4632"/>
              </a:lnSpc>
            </a:pPr>
            <a:r>
              <a:rPr lang="en-US" b="true" sz="4825">
                <a:solidFill>
                  <a:srgbClr val="FCF0EA"/>
                </a:solidFill>
                <a:latin typeface="Times New Roman MT Bold"/>
                <a:ea typeface="Times New Roman MT Bold"/>
                <a:cs typeface="Times New Roman MT Bold"/>
                <a:sym typeface="Times New Roman MT Bold"/>
              </a:rPr>
              <a:t>Par Nelia et Camelia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314318" y="3148257"/>
            <a:ext cx="6483862" cy="648386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960"/>
            </a:solidFill>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313"/>
                </a:lnSpc>
              </a:pPr>
            </a:p>
          </p:txBody>
        </p:sp>
      </p:grpSp>
      <p:grpSp>
        <p:nvGrpSpPr>
          <p:cNvPr name="Group 5" id="5"/>
          <p:cNvGrpSpPr/>
          <p:nvPr/>
        </p:nvGrpSpPr>
        <p:grpSpPr>
          <a:xfrm rot="0">
            <a:off x="775164" y="3592105"/>
            <a:ext cx="5596167" cy="559616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9999" t="0" r="-19999" b="0"/>
              </a:stretch>
            </a:blipFill>
          </p:spPr>
        </p:sp>
      </p:grpSp>
      <p:grpSp>
        <p:nvGrpSpPr>
          <p:cNvPr name="Group 7" id="7"/>
          <p:cNvGrpSpPr/>
          <p:nvPr/>
        </p:nvGrpSpPr>
        <p:grpSpPr>
          <a:xfrm rot="0">
            <a:off x="-937129" y="-1523644"/>
            <a:ext cx="20739100" cy="3962400"/>
            <a:chOff x="0" y="0"/>
            <a:chExt cx="5462150" cy="1043595"/>
          </a:xfrm>
        </p:grpSpPr>
        <p:sp>
          <p:nvSpPr>
            <p:cNvPr name="Freeform 8" id="8"/>
            <p:cNvSpPr/>
            <p:nvPr/>
          </p:nvSpPr>
          <p:spPr>
            <a:xfrm flipH="false" flipV="false" rot="0">
              <a:off x="0" y="0"/>
              <a:ext cx="5462150" cy="1043595"/>
            </a:xfrm>
            <a:custGeom>
              <a:avLst/>
              <a:gdLst/>
              <a:ahLst/>
              <a:cxnLst/>
              <a:rect r="r" b="b" t="t" l="l"/>
              <a:pathLst>
                <a:path h="1043595" w="5462150">
                  <a:moveTo>
                    <a:pt x="0" y="0"/>
                  </a:moveTo>
                  <a:lnTo>
                    <a:pt x="5462150" y="0"/>
                  </a:lnTo>
                  <a:lnTo>
                    <a:pt x="5462150" y="1043595"/>
                  </a:lnTo>
                  <a:lnTo>
                    <a:pt x="0" y="1043595"/>
                  </a:lnTo>
                  <a:close/>
                </a:path>
              </a:pathLst>
            </a:custGeom>
            <a:solidFill>
              <a:srgbClr val="B7F0DB"/>
            </a:solidFill>
          </p:spPr>
        </p:sp>
        <p:sp>
          <p:nvSpPr>
            <p:cNvPr name="TextBox 9" id="9"/>
            <p:cNvSpPr txBox="true"/>
            <p:nvPr/>
          </p:nvSpPr>
          <p:spPr>
            <a:xfrm>
              <a:off x="0" y="-9525"/>
              <a:ext cx="5462150" cy="1053120"/>
            </a:xfrm>
            <a:prstGeom prst="rect">
              <a:avLst/>
            </a:prstGeom>
          </p:spPr>
          <p:txBody>
            <a:bodyPr anchor="ctr" rtlCol="false" tIns="50800" lIns="50800" bIns="50800" rIns="50800"/>
            <a:lstStyle/>
            <a:p>
              <a:pPr algn="ctr">
                <a:lnSpc>
                  <a:spcPts val="2313"/>
                </a:lnSpc>
              </a:pPr>
            </a:p>
          </p:txBody>
        </p:sp>
      </p:grpSp>
      <p:sp>
        <p:nvSpPr>
          <p:cNvPr name="TextBox 10" id="10"/>
          <p:cNvSpPr txBox="true"/>
          <p:nvPr/>
        </p:nvSpPr>
        <p:spPr>
          <a:xfrm rot="0">
            <a:off x="775164" y="802454"/>
            <a:ext cx="16737671" cy="1384280"/>
          </a:xfrm>
          <a:prstGeom prst="rect">
            <a:avLst/>
          </a:prstGeom>
        </p:spPr>
        <p:txBody>
          <a:bodyPr anchor="t" rtlCol="false" tIns="0" lIns="0" bIns="0" rIns="0">
            <a:spAutoFit/>
          </a:bodyPr>
          <a:lstStyle/>
          <a:p>
            <a:pPr algn="ctr" marL="0" indent="0" lvl="0">
              <a:lnSpc>
                <a:spcPts val="8706"/>
              </a:lnSpc>
              <a:spcBef>
                <a:spcPct val="0"/>
              </a:spcBef>
            </a:pPr>
            <a:r>
              <a:rPr lang="en-US" b="true" sz="9463">
                <a:solidFill>
                  <a:srgbClr val="233457"/>
                </a:solidFill>
                <a:latin typeface="Times New Roman MT Bold"/>
                <a:ea typeface="Times New Roman MT Bold"/>
                <a:cs typeface="Times New Roman MT Bold"/>
                <a:sym typeface="Times New Roman MT Bold"/>
              </a:rPr>
              <a:t>TIMES SQUARE</a:t>
            </a:r>
          </a:p>
        </p:txBody>
      </p:sp>
      <p:sp>
        <p:nvSpPr>
          <p:cNvPr name="TextBox 11" id="11"/>
          <p:cNvSpPr txBox="true"/>
          <p:nvPr/>
        </p:nvSpPr>
        <p:spPr>
          <a:xfrm rot="0">
            <a:off x="6798179" y="2764913"/>
            <a:ext cx="11489821" cy="7241024"/>
          </a:xfrm>
          <a:prstGeom prst="rect">
            <a:avLst/>
          </a:prstGeom>
        </p:spPr>
        <p:txBody>
          <a:bodyPr anchor="t" rtlCol="false" tIns="0" lIns="0" bIns="0" rIns="0">
            <a:spAutoFit/>
          </a:bodyPr>
          <a:lstStyle/>
          <a:p>
            <a:pPr algn="ctr">
              <a:lnSpc>
                <a:spcPts val="7146"/>
              </a:lnSpc>
              <a:spcBef>
                <a:spcPct val="0"/>
              </a:spcBef>
            </a:pPr>
            <a:r>
              <a:rPr lang="en-US" sz="5906" spc="5">
                <a:solidFill>
                  <a:srgbClr val="233457"/>
                </a:solidFill>
                <a:latin typeface="Glacial Indifference"/>
                <a:ea typeface="Glacial Indifference"/>
                <a:cs typeface="Glacial Indifference"/>
                <a:sym typeface="Glacial Indifference"/>
              </a:rPr>
              <a:t>Times Square est une grande place dans Manhattan. Ses écrans géants et son animation l’ont rendue célèbre dans le monde entier. Il y a toujours du monde, de jour comme de nuit, et c’est l’une des places les plus visitées au monde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775164" y="3148257"/>
            <a:ext cx="6483862" cy="648386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960"/>
            </a:solidFill>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313"/>
                </a:lnSpc>
              </a:pPr>
            </a:p>
          </p:txBody>
        </p:sp>
      </p:grpSp>
      <p:grpSp>
        <p:nvGrpSpPr>
          <p:cNvPr name="Group 5" id="5"/>
          <p:cNvGrpSpPr/>
          <p:nvPr/>
        </p:nvGrpSpPr>
        <p:grpSpPr>
          <a:xfrm rot="0">
            <a:off x="1219012" y="3592105"/>
            <a:ext cx="5596167" cy="559616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0" t="-19605" r="0" b="-19605"/>
              </a:stretch>
            </a:blipFill>
          </p:spPr>
        </p:sp>
      </p:grpSp>
      <p:grpSp>
        <p:nvGrpSpPr>
          <p:cNvPr name="Group 7" id="7"/>
          <p:cNvGrpSpPr/>
          <p:nvPr/>
        </p:nvGrpSpPr>
        <p:grpSpPr>
          <a:xfrm rot="0">
            <a:off x="-937129" y="-1523644"/>
            <a:ext cx="20739100" cy="3962400"/>
            <a:chOff x="0" y="0"/>
            <a:chExt cx="5462150" cy="1043595"/>
          </a:xfrm>
        </p:grpSpPr>
        <p:sp>
          <p:nvSpPr>
            <p:cNvPr name="Freeform 8" id="8"/>
            <p:cNvSpPr/>
            <p:nvPr/>
          </p:nvSpPr>
          <p:spPr>
            <a:xfrm flipH="false" flipV="false" rot="0">
              <a:off x="0" y="0"/>
              <a:ext cx="5462150" cy="1043595"/>
            </a:xfrm>
            <a:custGeom>
              <a:avLst/>
              <a:gdLst/>
              <a:ahLst/>
              <a:cxnLst/>
              <a:rect r="r" b="b" t="t" l="l"/>
              <a:pathLst>
                <a:path h="1043595" w="5462150">
                  <a:moveTo>
                    <a:pt x="0" y="0"/>
                  </a:moveTo>
                  <a:lnTo>
                    <a:pt x="5462150" y="0"/>
                  </a:lnTo>
                  <a:lnTo>
                    <a:pt x="5462150" y="1043595"/>
                  </a:lnTo>
                  <a:lnTo>
                    <a:pt x="0" y="1043595"/>
                  </a:lnTo>
                  <a:close/>
                </a:path>
              </a:pathLst>
            </a:custGeom>
            <a:solidFill>
              <a:srgbClr val="B7F0DB"/>
            </a:solidFill>
          </p:spPr>
        </p:sp>
        <p:sp>
          <p:nvSpPr>
            <p:cNvPr name="TextBox 9" id="9"/>
            <p:cNvSpPr txBox="true"/>
            <p:nvPr/>
          </p:nvSpPr>
          <p:spPr>
            <a:xfrm>
              <a:off x="0" y="-9525"/>
              <a:ext cx="5462150" cy="1053120"/>
            </a:xfrm>
            <a:prstGeom prst="rect">
              <a:avLst/>
            </a:prstGeom>
          </p:spPr>
          <p:txBody>
            <a:bodyPr anchor="ctr" rtlCol="false" tIns="50800" lIns="50800" bIns="50800" rIns="50800"/>
            <a:lstStyle/>
            <a:p>
              <a:pPr algn="ctr">
                <a:lnSpc>
                  <a:spcPts val="2313"/>
                </a:lnSpc>
              </a:pPr>
            </a:p>
          </p:txBody>
        </p:sp>
      </p:grpSp>
      <p:sp>
        <p:nvSpPr>
          <p:cNvPr name="TextBox 10" id="10"/>
          <p:cNvSpPr txBox="true"/>
          <p:nvPr/>
        </p:nvSpPr>
        <p:spPr>
          <a:xfrm rot="0">
            <a:off x="-369403" y="1054476"/>
            <a:ext cx="19026806" cy="1384280"/>
          </a:xfrm>
          <a:prstGeom prst="rect">
            <a:avLst/>
          </a:prstGeom>
        </p:spPr>
        <p:txBody>
          <a:bodyPr anchor="t" rtlCol="false" tIns="0" lIns="0" bIns="0" rIns="0">
            <a:spAutoFit/>
          </a:bodyPr>
          <a:lstStyle/>
          <a:p>
            <a:pPr algn="ctr" marL="0" indent="0" lvl="0">
              <a:lnSpc>
                <a:spcPts val="8706"/>
              </a:lnSpc>
              <a:spcBef>
                <a:spcPct val="0"/>
              </a:spcBef>
            </a:pPr>
            <a:r>
              <a:rPr lang="en-US" b="true" sz="9463">
                <a:solidFill>
                  <a:srgbClr val="233457"/>
                </a:solidFill>
                <a:latin typeface="Times New Roman MT Bold"/>
                <a:ea typeface="Times New Roman MT Bold"/>
                <a:cs typeface="Times New Roman MT Bold"/>
                <a:sym typeface="Times New Roman MT Bold"/>
              </a:rPr>
              <a:t>ONE WORLD TRADE CENTER</a:t>
            </a:r>
          </a:p>
        </p:txBody>
      </p:sp>
      <p:sp>
        <p:nvSpPr>
          <p:cNvPr name="TextBox 11" id="11"/>
          <p:cNvSpPr txBox="true"/>
          <p:nvPr/>
        </p:nvSpPr>
        <p:spPr>
          <a:xfrm rot="0">
            <a:off x="7707680" y="2764913"/>
            <a:ext cx="10192554" cy="7241024"/>
          </a:xfrm>
          <a:prstGeom prst="rect">
            <a:avLst/>
          </a:prstGeom>
        </p:spPr>
        <p:txBody>
          <a:bodyPr anchor="t" rtlCol="false" tIns="0" lIns="0" bIns="0" rIns="0">
            <a:spAutoFit/>
          </a:bodyPr>
          <a:lstStyle/>
          <a:p>
            <a:pPr algn="ctr">
              <a:lnSpc>
                <a:spcPts val="7146"/>
              </a:lnSpc>
              <a:spcBef>
                <a:spcPct val="0"/>
              </a:spcBef>
            </a:pPr>
            <a:r>
              <a:rPr lang="en-US" sz="5906" spc="5">
                <a:solidFill>
                  <a:srgbClr val="233457"/>
                </a:solidFill>
                <a:latin typeface="Glacial Indifference"/>
                <a:ea typeface="Glacial Indifference"/>
                <a:cs typeface="Glacial Indifference"/>
                <a:sym typeface="Glacial Indifference"/>
              </a:rPr>
              <a:t>La tour One World Trade Center culmine à 541 mètres de haut, soit 1 776 pieds, un nombre qui rappelle l'année de l'indépendance des États-Unis, en 1776. C’est la plus haute tour à New York, et en Amérique du Nord.</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775164" y="2774438"/>
            <a:ext cx="6483862" cy="648386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960"/>
            </a:solidFill>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313"/>
                </a:lnSpc>
              </a:pPr>
            </a:p>
          </p:txBody>
        </p:sp>
      </p:grpSp>
      <p:grpSp>
        <p:nvGrpSpPr>
          <p:cNvPr name="Group 5" id="5"/>
          <p:cNvGrpSpPr/>
          <p:nvPr/>
        </p:nvGrpSpPr>
        <p:grpSpPr>
          <a:xfrm rot="0">
            <a:off x="1219012" y="3218286"/>
            <a:ext cx="5596167" cy="559616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8888" t="0" r="-38888" b="0"/>
              </a:stretch>
            </a:blipFill>
          </p:spPr>
        </p:sp>
      </p:grpSp>
      <p:grpSp>
        <p:nvGrpSpPr>
          <p:cNvPr name="Group 7" id="7"/>
          <p:cNvGrpSpPr/>
          <p:nvPr/>
        </p:nvGrpSpPr>
        <p:grpSpPr>
          <a:xfrm rot="0">
            <a:off x="-937129" y="-1523644"/>
            <a:ext cx="20739100" cy="3962400"/>
            <a:chOff x="0" y="0"/>
            <a:chExt cx="5462150" cy="1043595"/>
          </a:xfrm>
        </p:grpSpPr>
        <p:sp>
          <p:nvSpPr>
            <p:cNvPr name="Freeform 8" id="8"/>
            <p:cNvSpPr/>
            <p:nvPr/>
          </p:nvSpPr>
          <p:spPr>
            <a:xfrm flipH="false" flipV="false" rot="0">
              <a:off x="0" y="0"/>
              <a:ext cx="5462150" cy="1043595"/>
            </a:xfrm>
            <a:custGeom>
              <a:avLst/>
              <a:gdLst/>
              <a:ahLst/>
              <a:cxnLst/>
              <a:rect r="r" b="b" t="t" l="l"/>
              <a:pathLst>
                <a:path h="1043595" w="5462150">
                  <a:moveTo>
                    <a:pt x="0" y="0"/>
                  </a:moveTo>
                  <a:lnTo>
                    <a:pt x="5462150" y="0"/>
                  </a:lnTo>
                  <a:lnTo>
                    <a:pt x="5462150" y="1043595"/>
                  </a:lnTo>
                  <a:lnTo>
                    <a:pt x="0" y="1043595"/>
                  </a:lnTo>
                  <a:close/>
                </a:path>
              </a:pathLst>
            </a:custGeom>
            <a:solidFill>
              <a:srgbClr val="B7F0DB"/>
            </a:solidFill>
          </p:spPr>
        </p:sp>
        <p:sp>
          <p:nvSpPr>
            <p:cNvPr name="TextBox 9" id="9"/>
            <p:cNvSpPr txBox="true"/>
            <p:nvPr/>
          </p:nvSpPr>
          <p:spPr>
            <a:xfrm>
              <a:off x="0" y="-9525"/>
              <a:ext cx="5462150" cy="1053120"/>
            </a:xfrm>
            <a:prstGeom prst="rect">
              <a:avLst/>
            </a:prstGeom>
          </p:spPr>
          <p:txBody>
            <a:bodyPr anchor="ctr" rtlCol="false" tIns="50800" lIns="50800" bIns="50800" rIns="50800"/>
            <a:lstStyle/>
            <a:p>
              <a:pPr algn="ctr">
                <a:lnSpc>
                  <a:spcPts val="2313"/>
                </a:lnSpc>
              </a:pPr>
            </a:p>
          </p:txBody>
        </p:sp>
      </p:grpSp>
      <p:sp>
        <p:nvSpPr>
          <p:cNvPr name="TextBox 10" id="10"/>
          <p:cNvSpPr txBox="true"/>
          <p:nvPr/>
        </p:nvSpPr>
        <p:spPr>
          <a:xfrm rot="0">
            <a:off x="166277" y="1085850"/>
            <a:ext cx="17955447" cy="1384280"/>
          </a:xfrm>
          <a:prstGeom prst="rect">
            <a:avLst/>
          </a:prstGeom>
        </p:spPr>
        <p:txBody>
          <a:bodyPr anchor="t" rtlCol="false" tIns="0" lIns="0" bIns="0" rIns="0">
            <a:spAutoFit/>
          </a:bodyPr>
          <a:lstStyle/>
          <a:p>
            <a:pPr algn="ctr" marL="0" indent="0" lvl="0">
              <a:lnSpc>
                <a:spcPts val="8706"/>
              </a:lnSpc>
              <a:spcBef>
                <a:spcPct val="0"/>
              </a:spcBef>
            </a:pPr>
            <a:r>
              <a:rPr lang="en-US" b="true" sz="9463">
                <a:solidFill>
                  <a:srgbClr val="233457"/>
                </a:solidFill>
                <a:latin typeface="Times New Roman MT Bold"/>
                <a:ea typeface="Times New Roman MT Bold"/>
                <a:cs typeface="Times New Roman MT Bold"/>
                <a:sym typeface="Times New Roman MT Bold"/>
              </a:rPr>
              <a:t>ONE WORLD OBSERVATORY</a:t>
            </a:r>
          </a:p>
        </p:txBody>
      </p:sp>
      <p:sp>
        <p:nvSpPr>
          <p:cNvPr name="TextBox 11" id="11"/>
          <p:cNvSpPr txBox="true"/>
          <p:nvPr/>
        </p:nvSpPr>
        <p:spPr>
          <a:xfrm rot="0">
            <a:off x="7826879" y="2764913"/>
            <a:ext cx="9656748" cy="6807699"/>
          </a:xfrm>
          <a:prstGeom prst="rect">
            <a:avLst/>
          </a:prstGeom>
        </p:spPr>
        <p:txBody>
          <a:bodyPr anchor="t" rtlCol="false" tIns="0" lIns="0" bIns="0" rIns="0">
            <a:spAutoFit/>
          </a:bodyPr>
          <a:lstStyle/>
          <a:p>
            <a:pPr algn="ctr">
              <a:lnSpc>
                <a:spcPts val="7872"/>
              </a:lnSpc>
              <a:spcBef>
                <a:spcPct val="0"/>
              </a:spcBef>
            </a:pPr>
            <a:r>
              <a:rPr lang="en-US" sz="6506" spc="6">
                <a:solidFill>
                  <a:srgbClr val="233457"/>
                </a:solidFill>
                <a:latin typeface="Glacial Indifference"/>
                <a:ea typeface="Glacial Indifference"/>
                <a:cs typeface="Glacial Indifference"/>
                <a:sym typeface="Glacial Indifference"/>
              </a:rPr>
              <a:t>Le One World Observatory est l’observatoire le plus haut de New York. Il occupe les trois derniers étages du One World Trade Center, et offre une vue à 360° sur toute la ville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358557" y="2774438"/>
            <a:ext cx="6900469" cy="6900469"/>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960"/>
            </a:solidFill>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313"/>
                </a:lnSpc>
              </a:pPr>
            </a:p>
          </p:txBody>
        </p:sp>
      </p:grpSp>
      <p:grpSp>
        <p:nvGrpSpPr>
          <p:cNvPr name="Group 5" id="5"/>
          <p:cNvGrpSpPr/>
          <p:nvPr/>
        </p:nvGrpSpPr>
        <p:grpSpPr>
          <a:xfrm rot="0">
            <a:off x="775164" y="3218286"/>
            <a:ext cx="6040014" cy="604001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8177" t="0" r="-25155" b="0"/>
              </a:stretch>
            </a:blipFill>
          </p:spPr>
        </p:sp>
      </p:grpSp>
      <p:grpSp>
        <p:nvGrpSpPr>
          <p:cNvPr name="Group 7" id="7"/>
          <p:cNvGrpSpPr/>
          <p:nvPr/>
        </p:nvGrpSpPr>
        <p:grpSpPr>
          <a:xfrm rot="0">
            <a:off x="-937129" y="-1523644"/>
            <a:ext cx="20739100" cy="3962400"/>
            <a:chOff x="0" y="0"/>
            <a:chExt cx="5462150" cy="1043595"/>
          </a:xfrm>
        </p:grpSpPr>
        <p:sp>
          <p:nvSpPr>
            <p:cNvPr name="Freeform 8" id="8"/>
            <p:cNvSpPr/>
            <p:nvPr/>
          </p:nvSpPr>
          <p:spPr>
            <a:xfrm flipH="false" flipV="false" rot="0">
              <a:off x="0" y="0"/>
              <a:ext cx="5462150" cy="1043595"/>
            </a:xfrm>
            <a:custGeom>
              <a:avLst/>
              <a:gdLst/>
              <a:ahLst/>
              <a:cxnLst/>
              <a:rect r="r" b="b" t="t" l="l"/>
              <a:pathLst>
                <a:path h="1043595" w="5462150">
                  <a:moveTo>
                    <a:pt x="0" y="0"/>
                  </a:moveTo>
                  <a:lnTo>
                    <a:pt x="5462150" y="0"/>
                  </a:lnTo>
                  <a:lnTo>
                    <a:pt x="5462150" y="1043595"/>
                  </a:lnTo>
                  <a:lnTo>
                    <a:pt x="0" y="1043595"/>
                  </a:lnTo>
                  <a:close/>
                </a:path>
              </a:pathLst>
            </a:custGeom>
            <a:solidFill>
              <a:srgbClr val="B7F0DB"/>
            </a:solidFill>
          </p:spPr>
        </p:sp>
        <p:sp>
          <p:nvSpPr>
            <p:cNvPr name="TextBox 9" id="9"/>
            <p:cNvSpPr txBox="true"/>
            <p:nvPr/>
          </p:nvSpPr>
          <p:spPr>
            <a:xfrm>
              <a:off x="0" y="-9525"/>
              <a:ext cx="5462150" cy="1053120"/>
            </a:xfrm>
            <a:prstGeom prst="rect">
              <a:avLst/>
            </a:prstGeom>
          </p:spPr>
          <p:txBody>
            <a:bodyPr anchor="ctr" rtlCol="false" tIns="50800" lIns="50800" bIns="50800" rIns="50800"/>
            <a:lstStyle/>
            <a:p>
              <a:pPr algn="ctr">
                <a:lnSpc>
                  <a:spcPts val="2313"/>
                </a:lnSpc>
              </a:pPr>
            </a:p>
          </p:txBody>
        </p:sp>
      </p:grpSp>
      <p:sp>
        <p:nvSpPr>
          <p:cNvPr name="TextBox 10" id="10"/>
          <p:cNvSpPr txBox="true"/>
          <p:nvPr/>
        </p:nvSpPr>
        <p:spPr>
          <a:xfrm rot="0">
            <a:off x="118206" y="1054476"/>
            <a:ext cx="18051587" cy="1384280"/>
          </a:xfrm>
          <a:prstGeom prst="rect">
            <a:avLst/>
          </a:prstGeom>
        </p:spPr>
        <p:txBody>
          <a:bodyPr anchor="t" rtlCol="false" tIns="0" lIns="0" bIns="0" rIns="0">
            <a:spAutoFit/>
          </a:bodyPr>
          <a:lstStyle/>
          <a:p>
            <a:pPr algn="ctr" marL="0" indent="0" lvl="0">
              <a:lnSpc>
                <a:spcPts val="8706"/>
              </a:lnSpc>
              <a:spcBef>
                <a:spcPct val="0"/>
              </a:spcBef>
            </a:pPr>
            <a:r>
              <a:rPr lang="en-US" b="true" sz="9463">
                <a:solidFill>
                  <a:srgbClr val="233457"/>
                </a:solidFill>
                <a:latin typeface="Times New Roman MT Bold"/>
                <a:ea typeface="Times New Roman MT Bold"/>
                <a:cs typeface="Times New Roman MT Bold"/>
                <a:sym typeface="Times New Roman MT Bold"/>
              </a:rPr>
              <a:t>GRAND CENTRAL TERMINAL</a:t>
            </a:r>
          </a:p>
        </p:txBody>
      </p:sp>
      <p:sp>
        <p:nvSpPr>
          <p:cNvPr name="TextBox 11" id="11"/>
          <p:cNvSpPr txBox="true"/>
          <p:nvPr/>
        </p:nvSpPr>
        <p:spPr>
          <a:xfrm rot="0">
            <a:off x="7506412" y="2764913"/>
            <a:ext cx="10461121" cy="7241024"/>
          </a:xfrm>
          <a:prstGeom prst="rect">
            <a:avLst/>
          </a:prstGeom>
        </p:spPr>
        <p:txBody>
          <a:bodyPr anchor="t" rtlCol="false" tIns="0" lIns="0" bIns="0" rIns="0">
            <a:spAutoFit/>
          </a:bodyPr>
          <a:lstStyle/>
          <a:p>
            <a:pPr algn="ctr">
              <a:lnSpc>
                <a:spcPts val="7146"/>
              </a:lnSpc>
              <a:spcBef>
                <a:spcPct val="0"/>
              </a:spcBef>
            </a:pPr>
            <a:r>
              <a:rPr lang="en-US" sz="5906" spc="5">
                <a:solidFill>
                  <a:srgbClr val="233457"/>
                </a:solidFill>
                <a:latin typeface="Glacial Indifference"/>
                <a:ea typeface="Glacial Indifference"/>
                <a:cs typeface="Glacial Indifference"/>
                <a:sym typeface="Glacial Indifference"/>
              </a:rPr>
              <a:t>Grand Central Terminal est un gare très célèbre de New York, car elle apparaît dans beaucoup de films et de séries. Elle se trouve à Manhattan, et elle a été construite en 1913. C’est l’une des plus belles gares du monde.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775164" y="2774438"/>
            <a:ext cx="6483862" cy="648386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960"/>
            </a:solidFill>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313"/>
                </a:lnSpc>
              </a:pPr>
            </a:p>
          </p:txBody>
        </p:sp>
      </p:grpSp>
      <p:grpSp>
        <p:nvGrpSpPr>
          <p:cNvPr name="Group 5" id="5"/>
          <p:cNvGrpSpPr/>
          <p:nvPr/>
        </p:nvGrpSpPr>
        <p:grpSpPr>
          <a:xfrm rot="0">
            <a:off x="1219012" y="3218286"/>
            <a:ext cx="5596167" cy="559616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0" t="-20634" r="0" b="-20634"/>
              </a:stretch>
            </a:blipFill>
          </p:spPr>
        </p:sp>
      </p:grpSp>
      <p:grpSp>
        <p:nvGrpSpPr>
          <p:cNvPr name="Group 7" id="7"/>
          <p:cNvGrpSpPr/>
          <p:nvPr/>
        </p:nvGrpSpPr>
        <p:grpSpPr>
          <a:xfrm rot="0">
            <a:off x="-937129" y="-1523644"/>
            <a:ext cx="20739100" cy="3962400"/>
            <a:chOff x="0" y="0"/>
            <a:chExt cx="5462150" cy="1043595"/>
          </a:xfrm>
        </p:grpSpPr>
        <p:sp>
          <p:nvSpPr>
            <p:cNvPr name="Freeform 8" id="8"/>
            <p:cNvSpPr/>
            <p:nvPr/>
          </p:nvSpPr>
          <p:spPr>
            <a:xfrm flipH="false" flipV="false" rot="0">
              <a:off x="0" y="0"/>
              <a:ext cx="5462150" cy="1043595"/>
            </a:xfrm>
            <a:custGeom>
              <a:avLst/>
              <a:gdLst/>
              <a:ahLst/>
              <a:cxnLst/>
              <a:rect r="r" b="b" t="t" l="l"/>
              <a:pathLst>
                <a:path h="1043595" w="5462150">
                  <a:moveTo>
                    <a:pt x="0" y="0"/>
                  </a:moveTo>
                  <a:lnTo>
                    <a:pt x="5462150" y="0"/>
                  </a:lnTo>
                  <a:lnTo>
                    <a:pt x="5462150" y="1043595"/>
                  </a:lnTo>
                  <a:lnTo>
                    <a:pt x="0" y="1043595"/>
                  </a:lnTo>
                  <a:close/>
                </a:path>
              </a:pathLst>
            </a:custGeom>
            <a:solidFill>
              <a:srgbClr val="B7F0DB"/>
            </a:solidFill>
          </p:spPr>
        </p:sp>
        <p:sp>
          <p:nvSpPr>
            <p:cNvPr name="TextBox 9" id="9"/>
            <p:cNvSpPr txBox="true"/>
            <p:nvPr/>
          </p:nvSpPr>
          <p:spPr>
            <a:xfrm>
              <a:off x="0" y="-9525"/>
              <a:ext cx="5462150" cy="1053120"/>
            </a:xfrm>
            <a:prstGeom prst="rect">
              <a:avLst/>
            </a:prstGeom>
          </p:spPr>
          <p:txBody>
            <a:bodyPr anchor="ctr" rtlCol="false" tIns="50800" lIns="50800" bIns="50800" rIns="50800"/>
            <a:lstStyle/>
            <a:p>
              <a:pPr algn="ctr">
                <a:lnSpc>
                  <a:spcPts val="2313"/>
                </a:lnSpc>
              </a:pPr>
            </a:p>
          </p:txBody>
        </p:sp>
      </p:grpSp>
      <p:sp>
        <p:nvSpPr>
          <p:cNvPr name="TextBox 10" id="10"/>
          <p:cNvSpPr txBox="true"/>
          <p:nvPr/>
        </p:nvSpPr>
        <p:spPr>
          <a:xfrm rot="0">
            <a:off x="7602552" y="3383178"/>
            <a:ext cx="9910283" cy="5431274"/>
          </a:xfrm>
          <a:prstGeom prst="rect">
            <a:avLst/>
          </a:prstGeom>
        </p:spPr>
        <p:txBody>
          <a:bodyPr anchor="t" rtlCol="false" tIns="0" lIns="0" bIns="0" rIns="0">
            <a:spAutoFit/>
          </a:bodyPr>
          <a:lstStyle/>
          <a:p>
            <a:pPr algn="ctr">
              <a:lnSpc>
                <a:spcPts val="7146"/>
              </a:lnSpc>
            </a:pPr>
            <a:r>
              <a:rPr lang="en-US" sz="5906" spc="5">
                <a:solidFill>
                  <a:srgbClr val="233457"/>
                </a:solidFill>
                <a:latin typeface="Glacial Indifference"/>
                <a:ea typeface="Glacial Indifference"/>
                <a:cs typeface="Glacial Indifference"/>
                <a:sym typeface="Glacial Indifference"/>
              </a:rPr>
              <a:t>Le Chrysler Building est le plus beau bâtiment de New York. Il a été construit en 1930 et mesure 319 mètres.</a:t>
            </a:r>
          </a:p>
          <a:p>
            <a:pPr algn="ctr">
              <a:lnSpc>
                <a:spcPts val="7146"/>
              </a:lnSpc>
              <a:spcBef>
                <a:spcPct val="0"/>
              </a:spcBef>
            </a:pPr>
            <a:r>
              <a:rPr lang="en-US" sz="5906" spc="5">
                <a:solidFill>
                  <a:srgbClr val="233457"/>
                </a:solidFill>
                <a:latin typeface="Glacial Indifference"/>
                <a:ea typeface="Glacial Indifference"/>
                <a:cs typeface="Glacial Indifference"/>
                <a:sym typeface="Glacial Indifference"/>
              </a:rPr>
              <a:t> Pendant un moment, c’était le plus haut bâtiment du monde. </a:t>
            </a:r>
          </a:p>
        </p:txBody>
      </p:sp>
      <p:sp>
        <p:nvSpPr>
          <p:cNvPr name="TextBox 11" id="11"/>
          <p:cNvSpPr txBox="true"/>
          <p:nvPr/>
        </p:nvSpPr>
        <p:spPr>
          <a:xfrm rot="0">
            <a:off x="775164" y="802454"/>
            <a:ext cx="16737671" cy="1384280"/>
          </a:xfrm>
          <a:prstGeom prst="rect">
            <a:avLst/>
          </a:prstGeom>
        </p:spPr>
        <p:txBody>
          <a:bodyPr anchor="t" rtlCol="false" tIns="0" lIns="0" bIns="0" rIns="0">
            <a:spAutoFit/>
          </a:bodyPr>
          <a:lstStyle/>
          <a:p>
            <a:pPr algn="ctr" marL="0" indent="0" lvl="0">
              <a:lnSpc>
                <a:spcPts val="8706"/>
              </a:lnSpc>
              <a:spcBef>
                <a:spcPct val="0"/>
              </a:spcBef>
            </a:pPr>
            <a:r>
              <a:rPr lang="en-US" b="true" sz="9463">
                <a:solidFill>
                  <a:srgbClr val="233457"/>
                </a:solidFill>
                <a:latin typeface="Times New Roman MT Bold"/>
                <a:ea typeface="Times New Roman MT Bold"/>
                <a:cs typeface="Times New Roman MT Bold"/>
                <a:sym typeface="Times New Roman MT Bold"/>
              </a:rPr>
              <a:t>CHRYSLER BUILDING</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775164" y="2774438"/>
            <a:ext cx="6483862" cy="648386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960"/>
            </a:solidFill>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313"/>
                </a:lnSpc>
              </a:pPr>
            </a:p>
          </p:txBody>
        </p:sp>
      </p:grpSp>
      <p:grpSp>
        <p:nvGrpSpPr>
          <p:cNvPr name="Group 5" id="5"/>
          <p:cNvGrpSpPr/>
          <p:nvPr/>
        </p:nvGrpSpPr>
        <p:grpSpPr>
          <a:xfrm rot="0">
            <a:off x="1219012" y="3218286"/>
            <a:ext cx="5596167" cy="559616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393" t="0" r="-34393" b="0"/>
              </a:stretch>
            </a:blipFill>
          </p:spPr>
        </p:sp>
      </p:grpSp>
      <p:grpSp>
        <p:nvGrpSpPr>
          <p:cNvPr name="Group 7" id="7"/>
          <p:cNvGrpSpPr/>
          <p:nvPr/>
        </p:nvGrpSpPr>
        <p:grpSpPr>
          <a:xfrm rot="0">
            <a:off x="-937129" y="-1523644"/>
            <a:ext cx="20739100" cy="3962400"/>
            <a:chOff x="0" y="0"/>
            <a:chExt cx="5462150" cy="1043595"/>
          </a:xfrm>
        </p:grpSpPr>
        <p:sp>
          <p:nvSpPr>
            <p:cNvPr name="Freeform 8" id="8"/>
            <p:cNvSpPr/>
            <p:nvPr/>
          </p:nvSpPr>
          <p:spPr>
            <a:xfrm flipH="false" flipV="false" rot="0">
              <a:off x="0" y="0"/>
              <a:ext cx="5462150" cy="1043595"/>
            </a:xfrm>
            <a:custGeom>
              <a:avLst/>
              <a:gdLst/>
              <a:ahLst/>
              <a:cxnLst/>
              <a:rect r="r" b="b" t="t" l="l"/>
              <a:pathLst>
                <a:path h="1043595" w="5462150">
                  <a:moveTo>
                    <a:pt x="0" y="0"/>
                  </a:moveTo>
                  <a:lnTo>
                    <a:pt x="5462150" y="0"/>
                  </a:lnTo>
                  <a:lnTo>
                    <a:pt x="5462150" y="1043595"/>
                  </a:lnTo>
                  <a:lnTo>
                    <a:pt x="0" y="1043595"/>
                  </a:lnTo>
                  <a:close/>
                </a:path>
              </a:pathLst>
            </a:custGeom>
            <a:solidFill>
              <a:srgbClr val="B7F0DB"/>
            </a:solidFill>
          </p:spPr>
        </p:sp>
        <p:sp>
          <p:nvSpPr>
            <p:cNvPr name="TextBox 9" id="9"/>
            <p:cNvSpPr txBox="true"/>
            <p:nvPr/>
          </p:nvSpPr>
          <p:spPr>
            <a:xfrm>
              <a:off x="0" y="-9525"/>
              <a:ext cx="5462150" cy="1053120"/>
            </a:xfrm>
            <a:prstGeom prst="rect">
              <a:avLst/>
            </a:prstGeom>
          </p:spPr>
          <p:txBody>
            <a:bodyPr anchor="ctr" rtlCol="false" tIns="50800" lIns="50800" bIns="50800" rIns="50800"/>
            <a:lstStyle/>
            <a:p>
              <a:pPr algn="ctr">
                <a:lnSpc>
                  <a:spcPts val="2313"/>
                </a:lnSpc>
              </a:pPr>
            </a:p>
          </p:txBody>
        </p:sp>
      </p:grpSp>
      <p:sp>
        <p:nvSpPr>
          <p:cNvPr name="TextBox 10" id="10"/>
          <p:cNvSpPr txBox="true"/>
          <p:nvPr/>
        </p:nvSpPr>
        <p:spPr>
          <a:xfrm rot="0">
            <a:off x="775164" y="802454"/>
            <a:ext cx="16737671" cy="1384280"/>
          </a:xfrm>
          <a:prstGeom prst="rect">
            <a:avLst/>
          </a:prstGeom>
        </p:spPr>
        <p:txBody>
          <a:bodyPr anchor="t" rtlCol="false" tIns="0" lIns="0" bIns="0" rIns="0">
            <a:spAutoFit/>
          </a:bodyPr>
          <a:lstStyle/>
          <a:p>
            <a:pPr algn="ctr" marL="0" indent="0" lvl="0">
              <a:lnSpc>
                <a:spcPts val="8706"/>
              </a:lnSpc>
              <a:spcBef>
                <a:spcPct val="0"/>
              </a:spcBef>
            </a:pPr>
            <a:r>
              <a:rPr lang="en-US" b="true" sz="9463">
                <a:solidFill>
                  <a:srgbClr val="233457"/>
                </a:solidFill>
                <a:latin typeface="Times New Roman MT Bold"/>
                <a:ea typeface="Times New Roman MT Bold"/>
                <a:cs typeface="Times New Roman MT Bold"/>
                <a:sym typeface="Times New Roman MT Bold"/>
              </a:rPr>
              <a:t>LE PONT DE BROOKLYN</a:t>
            </a:r>
          </a:p>
        </p:txBody>
      </p:sp>
      <p:sp>
        <p:nvSpPr>
          <p:cNvPr name="TextBox 11" id="11"/>
          <p:cNvSpPr txBox="true"/>
          <p:nvPr/>
        </p:nvSpPr>
        <p:spPr>
          <a:xfrm rot="0">
            <a:off x="7423392" y="3032991"/>
            <a:ext cx="10089444" cy="5930242"/>
          </a:xfrm>
          <a:prstGeom prst="rect">
            <a:avLst/>
          </a:prstGeom>
        </p:spPr>
        <p:txBody>
          <a:bodyPr anchor="t" rtlCol="false" tIns="0" lIns="0" bIns="0" rIns="0">
            <a:spAutoFit/>
          </a:bodyPr>
          <a:lstStyle/>
          <a:p>
            <a:pPr algn="ctr">
              <a:lnSpc>
                <a:spcPts val="7852"/>
              </a:lnSpc>
              <a:spcBef>
                <a:spcPct val="0"/>
              </a:spcBef>
            </a:pPr>
            <a:r>
              <a:rPr lang="en-US" sz="6489" spc="6">
                <a:solidFill>
                  <a:srgbClr val="233457"/>
                </a:solidFill>
                <a:latin typeface="Glacial Indifference"/>
                <a:ea typeface="Glacial Indifference"/>
                <a:cs typeface="Glacial Indifference"/>
                <a:sym typeface="Glacial Indifference"/>
              </a:rPr>
              <a:t>Le Pont de Brooklyn est le pont le plus touristique à New York, et c</a:t>
            </a:r>
            <a:r>
              <a:rPr lang="en-US" sz="6489" spc="6">
                <a:solidFill>
                  <a:srgbClr val="233457"/>
                </a:solidFill>
                <a:latin typeface="Glacial Indifference"/>
                <a:ea typeface="Glacial Indifference"/>
                <a:cs typeface="Glacial Indifference"/>
                <a:sym typeface="Glacial Indifference"/>
              </a:rPr>
              <a:t>’est l'un des plus anciens ponts suspendus des États-Unis. Il relie Manhattan à Brooklyn.</a:t>
            </a:r>
            <a:r>
              <a:rPr lang="en-US" sz="6489" spc="6">
                <a:solidFill>
                  <a:srgbClr val="233457"/>
                </a:solidFill>
                <a:latin typeface="Glacial Indifference"/>
                <a:ea typeface="Glacial Indifference"/>
                <a:cs typeface="Glacial Indifference"/>
                <a:sym typeface="Glacial Indifference"/>
              </a:rPr>
              <a:t>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729088" y="9843280"/>
            <a:ext cx="20180300" cy="1022350"/>
            <a:chOff x="0" y="0"/>
            <a:chExt cx="5314976" cy="269261"/>
          </a:xfrm>
        </p:grpSpPr>
        <p:sp>
          <p:nvSpPr>
            <p:cNvPr name="Freeform 3" id="3"/>
            <p:cNvSpPr/>
            <p:nvPr/>
          </p:nvSpPr>
          <p:spPr>
            <a:xfrm flipH="false" flipV="false" rot="0">
              <a:off x="0" y="0"/>
              <a:ext cx="5314976" cy="269261"/>
            </a:xfrm>
            <a:custGeom>
              <a:avLst/>
              <a:gdLst/>
              <a:ahLst/>
              <a:cxnLst/>
              <a:rect r="r" b="b" t="t" l="l"/>
              <a:pathLst>
                <a:path h="269261" w="5314976">
                  <a:moveTo>
                    <a:pt x="19566" y="0"/>
                  </a:moveTo>
                  <a:lnTo>
                    <a:pt x="5295410" y="0"/>
                  </a:lnTo>
                  <a:cubicBezTo>
                    <a:pt x="5306216" y="0"/>
                    <a:pt x="5314976" y="8760"/>
                    <a:pt x="5314976" y="19566"/>
                  </a:cubicBezTo>
                  <a:lnTo>
                    <a:pt x="5314976" y="249695"/>
                  </a:lnTo>
                  <a:cubicBezTo>
                    <a:pt x="5314976" y="260501"/>
                    <a:pt x="5306216" y="269261"/>
                    <a:pt x="5295410" y="269261"/>
                  </a:cubicBezTo>
                  <a:lnTo>
                    <a:pt x="19566" y="269261"/>
                  </a:lnTo>
                  <a:cubicBezTo>
                    <a:pt x="8760" y="269261"/>
                    <a:pt x="0" y="260501"/>
                    <a:pt x="0" y="249695"/>
                  </a:cubicBezTo>
                  <a:lnTo>
                    <a:pt x="0" y="19566"/>
                  </a:lnTo>
                  <a:cubicBezTo>
                    <a:pt x="0" y="8760"/>
                    <a:pt x="8760" y="0"/>
                    <a:pt x="19566" y="0"/>
                  </a:cubicBezTo>
                  <a:close/>
                </a:path>
              </a:pathLst>
            </a:custGeom>
            <a:solidFill>
              <a:srgbClr val="B7F0DB"/>
            </a:solidFill>
          </p:spPr>
        </p:sp>
        <p:sp>
          <p:nvSpPr>
            <p:cNvPr name="TextBox 4" id="4"/>
            <p:cNvSpPr txBox="true"/>
            <p:nvPr/>
          </p:nvSpPr>
          <p:spPr>
            <a:xfrm>
              <a:off x="0" y="-9525"/>
              <a:ext cx="5314976" cy="278786"/>
            </a:xfrm>
            <a:prstGeom prst="rect">
              <a:avLst/>
            </a:prstGeom>
          </p:spPr>
          <p:txBody>
            <a:bodyPr anchor="ctr" rtlCol="false" tIns="50800" lIns="50800" bIns="50800" rIns="50800"/>
            <a:lstStyle/>
            <a:p>
              <a:pPr algn="ctr">
                <a:lnSpc>
                  <a:spcPts val="2313"/>
                </a:lnSpc>
              </a:pPr>
            </a:p>
          </p:txBody>
        </p:sp>
      </p:grpSp>
      <p:sp>
        <p:nvSpPr>
          <p:cNvPr name="Freeform 5" id="5"/>
          <p:cNvSpPr/>
          <p:nvPr/>
        </p:nvSpPr>
        <p:spPr>
          <a:xfrm flipH="false" flipV="false" rot="0">
            <a:off x="123516" y="1756307"/>
            <a:ext cx="4276550" cy="3387193"/>
          </a:xfrm>
          <a:custGeom>
            <a:avLst/>
            <a:gdLst/>
            <a:ahLst/>
            <a:cxnLst/>
            <a:rect r="r" b="b" t="t" l="l"/>
            <a:pathLst>
              <a:path h="3387193" w="4276550">
                <a:moveTo>
                  <a:pt x="0" y="0"/>
                </a:moveTo>
                <a:lnTo>
                  <a:pt x="4276550" y="0"/>
                </a:lnTo>
                <a:lnTo>
                  <a:pt x="4276550" y="3387193"/>
                </a:lnTo>
                <a:lnTo>
                  <a:pt x="0" y="3387193"/>
                </a:lnTo>
                <a:lnTo>
                  <a:pt x="0" y="0"/>
                </a:lnTo>
                <a:close/>
              </a:path>
            </a:pathLst>
          </a:custGeom>
          <a:blipFill>
            <a:blip r:embed="rId2"/>
            <a:stretch>
              <a:fillRect l="-19575" t="-33432" r="-20916" b="0"/>
            </a:stretch>
          </a:blipFill>
        </p:spPr>
      </p:sp>
      <p:sp>
        <p:nvSpPr>
          <p:cNvPr name="Freeform 6" id="6"/>
          <p:cNvSpPr/>
          <p:nvPr/>
        </p:nvSpPr>
        <p:spPr>
          <a:xfrm flipH="false" flipV="false" rot="0">
            <a:off x="13081176" y="1756307"/>
            <a:ext cx="5080789" cy="3387193"/>
          </a:xfrm>
          <a:custGeom>
            <a:avLst/>
            <a:gdLst/>
            <a:ahLst/>
            <a:cxnLst/>
            <a:rect r="r" b="b" t="t" l="l"/>
            <a:pathLst>
              <a:path h="3387193" w="5080789">
                <a:moveTo>
                  <a:pt x="0" y="0"/>
                </a:moveTo>
                <a:lnTo>
                  <a:pt x="5080789" y="0"/>
                </a:lnTo>
                <a:lnTo>
                  <a:pt x="5080789" y="3387193"/>
                </a:lnTo>
                <a:lnTo>
                  <a:pt x="0" y="3387193"/>
                </a:lnTo>
                <a:lnTo>
                  <a:pt x="0" y="0"/>
                </a:lnTo>
                <a:close/>
              </a:path>
            </a:pathLst>
          </a:custGeom>
          <a:blipFill>
            <a:blip r:embed="rId3"/>
            <a:stretch>
              <a:fillRect l="-22504" t="-107315" r="-32873" b="-9060"/>
            </a:stretch>
          </a:blipFill>
        </p:spPr>
      </p:sp>
      <p:sp>
        <p:nvSpPr>
          <p:cNvPr name="Freeform 7" id="7"/>
          <p:cNvSpPr/>
          <p:nvPr/>
        </p:nvSpPr>
        <p:spPr>
          <a:xfrm flipH="false" flipV="false" rot="0">
            <a:off x="4642609" y="1756307"/>
            <a:ext cx="4135526" cy="3387193"/>
          </a:xfrm>
          <a:custGeom>
            <a:avLst/>
            <a:gdLst/>
            <a:ahLst/>
            <a:cxnLst/>
            <a:rect r="r" b="b" t="t" l="l"/>
            <a:pathLst>
              <a:path h="3387193" w="4135526">
                <a:moveTo>
                  <a:pt x="0" y="0"/>
                </a:moveTo>
                <a:lnTo>
                  <a:pt x="4135526" y="0"/>
                </a:lnTo>
                <a:lnTo>
                  <a:pt x="4135526" y="3387193"/>
                </a:lnTo>
                <a:lnTo>
                  <a:pt x="0" y="3387193"/>
                </a:lnTo>
                <a:lnTo>
                  <a:pt x="0" y="0"/>
                </a:lnTo>
                <a:close/>
              </a:path>
            </a:pathLst>
          </a:custGeom>
          <a:blipFill>
            <a:blip r:embed="rId4"/>
            <a:stretch>
              <a:fillRect l="-18873" t="-20736" r="-22969" b="-8982"/>
            </a:stretch>
          </a:blipFill>
        </p:spPr>
      </p:sp>
      <p:sp>
        <p:nvSpPr>
          <p:cNvPr name="TextBox 8" id="8"/>
          <p:cNvSpPr txBox="true"/>
          <p:nvPr/>
        </p:nvSpPr>
        <p:spPr>
          <a:xfrm rot="0">
            <a:off x="2885594" y="367768"/>
            <a:ext cx="12950935" cy="1388539"/>
          </a:xfrm>
          <a:prstGeom prst="rect">
            <a:avLst/>
          </a:prstGeom>
        </p:spPr>
        <p:txBody>
          <a:bodyPr anchor="t" rtlCol="false" tIns="0" lIns="0" bIns="0" rIns="0">
            <a:spAutoFit/>
          </a:bodyPr>
          <a:lstStyle/>
          <a:p>
            <a:pPr algn="ctr" marL="0" indent="0" lvl="0">
              <a:lnSpc>
                <a:spcPts val="8816"/>
              </a:lnSpc>
              <a:spcBef>
                <a:spcPct val="0"/>
              </a:spcBef>
            </a:pPr>
            <a:r>
              <a:rPr lang="en-US" b="true" sz="9583">
                <a:solidFill>
                  <a:srgbClr val="233457"/>
                </a:solidFill>
                <a:latin typeface="Times New Roman MT Bold"/>
                <a:ea typeface="Times New Roman MT Bold"/>
                <a:cs typeface="Times New Roman MT Bold"/>
                <a:sym typeface="Times New Roman MT Bold"/>
              </a:rPr>
              <a:t>NOURRITURE</a:t>
            </a:r>
          </a:p>
        </p:txBody>
      </p:sp>
      <p:sp>
        <p:nvSpPr>
          <p:cNvPr name="Freeform 9" id="9"/>
          <p:cNvSpPr/>
          <p:nvPr/>
        </p:nvSpPr>
        <p:spPr>
          <a:xfrm flipH="false" flipV="false" rot="0">
            <a:off x="9016260" y="1756307"/>
            <a:ext cx="3826790" cy="3387193"/>
          </a:xfrm>
          <a:custGeom>
            <a:avLst/>
            <a:gdLst/>
            <a:ahLst/>
            <a:cxnLst/>
            <a:rect r="r" b="b" t="t" l="l"/>
            <a:pathLst>
              <a:path h="3387193" w="3826790">
                <a:moveTo>
                  <a:pt x="0" y="0"/>
                </a:moveTo>
                <a:lnTo>
                  <a:pt x="3826791" y="0"/>
                </a:lnTo>
                <a:lnTo>
                  <a:pt x="3826791" y="3387193"/>
                </a:lnTo>
                <a:lnTo>
                  <a:pt x="0" y="3387193"/>
                </a:lnTo>
                <a:lnTo>
                  <a:pt x="0" y="0"/>
                </a:lnTo>
                <a:close/>
              </a:path>
            </a:pathLst>
          </a:custGeom>
          <a:blipFill>
            <a:blip r:embed="rId5"/>
            <a:stretch>
              <a:fillRect l="0" t="0" r="-32768" b="0"/>
            </a:stretch>
          </a:blipFill>
        </p:spPr>
      </p:sp>
      <p:sp>
        <p:nvSpPr>
          <p:cNvPr name="TextBox 10" id="10"/>
          <p:cNvSpPr txBox="true"/>
          <p:nvPr/>
        </p:nvSpPr>
        <p:spPr>
          <a:xfrm rot="0">
            <a:off x="161196" y="5124450"/>
            <a:ext cx="4238870" cy="4680730"/>
          </a:xfrm>
          <a:prstGeom prst="rect">
            <a:avLst/>
          </a:prstGeom>
        </p:spPr>
        <p:txBody>
          <a:bodyPr anchor="t" rtlCol="false" tIns="0" lIns="0" bIns="0" rIns="0">
            <a:spAutoFit/>
          </a:bodyPr>
          <a:lstStyle/>
          <a:p>
            <a:pPr algn="ctr">
              <a:lnSpc>
                <a:spcPts val="5306"/>
              </a:lnSpc>
              <a:spcBef>
                <a:spcPct val="0"/>
              </a:spcBef>
            </a:pPr>
            <a:r>
              <a:rPr lang="en-US" sz="4385" spc="4">
                <a:solidFill>
                  <a:srgbClr val="233457"/>
                </a:solidFill>
                <a:latin typeface="Glacial Indifference"/>
                <a:ea typeface="Glacial Indifference"/>
                <a:cs typeface="Glacial Indifference"/>
                <a:sym typeface="Glacial Indifference"/>
              </a:rPr>
              <a:t>La pizza de New York est grande et fine, et elle est très connue et on la voit souvent dans les films ou les séries</a:t>
            </a:r>
          </a:p>
        </p:txBody>
      </p:sp>
      <p:sp>
        <p:nvSpPr>
          <p:cNvPr name="TextBox 11" id="11"/>
          <p:cNvSpPr txBox="true"/>
          <p:nvPr/>
        </p:nvSpPr>
        <p:spPr>
          <a:xfrm rot="0">
            <a:off x="9046888" y="5162456"/>
            <a:ext cx="3796163" cy="3956924"/>
          </a:xfrm>
          <a:prstGeom prst="rect">
            <a:avLst/>
          </a:prstGeom>
        </p:spPr>
        <p:txBody>
          <a:bodyPr anchor="t" rtlCol="false" tIns="0" lIns="0" bIns="0" rIns="0">
            <a:spAutoFit/>
          </a:bodyPr>
          <a:lstStyle/>
          <a:p>
            <a:pPr algn="ctr">
              <a:lnSpc>
                <a:spcPts val="5217"/>
              </a:lnSpc>
              <a:spcBef>
                <a:spcPct val="0"/>
              </a:spcBef>
            </a:pPr>
            <a:r>
              <a:rPr lang="en-US" sz="4311" spc="4">
                <a:solidFill>
                  <a:srgbClr val="233457"/>
                </a:solidFill>
                <a:latin typeface="Glacial Indifference"/>
                <a:ea typeface="Glacial Indifference"/>
                <a:cs typeface="Glacial Indifference"/>
                <a:sym typeface="Glacial Indifference"/>
              </a:rPr>
              <a:t>Le Bretzel est un très gros pain que l’on trouve dans toutes les rues de New York </a:t>
            </a:r>
          </a:p>
        </p:txBody>
      </p:sp>
      <p:sp>
        <p:nvSpPr>
          <p:cNvPr name="TextBox 12" id="12"/>
          <p:cNvSpPr txBox="true"/>
          <p:nvPr/>
        </p:nvSpPr>
        <p:spPr>
          <a:xfrm rot="0">
            <a:off x="4642609" y="5162456"/>
            <a:ext cx="4640566" cy="2642474"/>
          </a:xfrm>
          <a:prstGeom prst="rect">
            <a:avLst/>
          </a:prstGeom>
        </p:spPr>
        <p:txBody>
          <a:bodyPr anchor="t" rtlCol="false" tIns="0" lIns="0" bIns="0" rIns="0">
            <a:spAutoFit/>
          </a:bodyPr>
          <a:lstStyle/>
          <a:p>
            <a:pPr algn="ctr">
              <a:lnSpc>
                <a:spcPts val="5217"/>
              </a:lnSpc>
              <a:spcBef>
                <a:spcPct val="0"/>
              </a:spcBef>
            </a:pPr>
            <a:r>
              <a:rPr lang="en-US" sz="4311" spc="4">
                <a:solidFill>
                  <a:srgbClr val="233457"/>
                </a:solidFill>
                <a:latin typeface="Glacial Indifference"/>
                <a:ea typeface="Glacial Indifference"/>
                <a:cs typeface="Glacial Indifference"/>
                <a:sym typeface="Glacial Indifference"/>
              </a:rPr>
              <a:t>Le Bagel est un sandwich en forme de donut typique de New York</a:t>
            </a:r>
          </a:p>
        </p:txBody>
      </p:sp>
      <p:sp>
        <p:nvSpPr>
          <p:cNvPr name="TextBox 13" id="13"/>
          <p:cNvSpPr txBox="true"/>
          <p:nvPr/>
        </p:nvSpPr>
        <p:spPr>
          <a:xfrm rot="0">
            <a:off x="13109966" y="5162456"/>
            <a:ext cx="5051999" cy="3956924"/>
          </a:xfrm>
          <a:prstGeom prst="rect">
            <a:avLst/>
          </a:prstGeom>
        </p:spPr>
        <p:txBody>
          <a:bodyPr anchor="t" rtlCol="false" tIns="0" lIns="0" bIns="0" rIns="0">
            <a:spAutoFit/>
          </a:bodyPr>
          <a:lstStyle/>
          <a:p>
            <a:pPr algn="ctr">
              <a:lnSpc>
                <a:spcPts val="5217"/>
              </a:lnSpc>
              <a:spcBef>
                <a:spcPct val="0"/>
              </a:spcBef>
            </a:pPr>
            <a:r>
              <a:rPr lang="en-US" sz="4311" spc="4">
                <a:solidFill>
                  <a:srgbClr val="233457"/>
                </a:solidFill>
                <a:latin typeface="Glacial Indifference"/>
                <a:ea typeface="Glacial Indifference"/>
                <a:cs typeface="Glacial Indifference"/>
                <a:sym typeface="Glacial Indifference"/>
              </a:rPr>
              <a:t>Le Hot Dog est un sandwich que l’on trouve partout dans les rues de New York, et il est trtrès apprécié</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893905" y="5359940"/>
            <a:ext cx="19232617" cy="5416010"/>
            <a:chOff x="0" y="0"/>
            <a:chExt cx="5065381" cy="1426439"/>
          </a:xfrm>
        </p:grpSpPr>
        <p:sp>
          <p:nvSpPr>
            <p:cNvPr name="Freeform 3" id="3"/>
            <p:cNvSpPr/>
            <p:nvPr/>
          </p:nvSpPr>
          <p:spPr>
            <a:xfrm flipH="false" flipV="false" rot="0">
              <a:off x="0" y="0"/>
              <a:ext cx="5065381" cy="1426439"/>
            </a:xfrm>
            <a:custGeom>
              <a:avLst/>
              <a:gdLst/>
              <a:ahLst/>
              <a:cxnLst/>
              <a:rect r="r" b="b" t="t" l="l"/>
              <a:pathLst>
                <a:path h="1426439" w="5065381">
                  <a:moveTo>
                    <a:pt x="20530" y="0"/>
                  </a:moveTo>
                  <a:lnTo>
                    <a:pt x="5044851" y="0"/>
                  </a:lnTo>
                  <a:cubicBezTo>
                    <a:pt x="5056189" y="0"/>
                    <a:pt x="5065381" y="9191"/>
                    <a:pt x="5065381" y="20530"/>
                  </a:cubicBezTo>
                  <a:lnTo>
                    <a:pt x="5065381" y="1405909"/>
                  </a:lnTo>
                  <a:cubicBezTo>
                    <a:pt x="5065381" y="1411354"/>
                    <a:pt x="5063218" y="1416576"/>
                    <a:pt x="5059368" y="1420426"/>
                  </a:cubicBezTo>
                  <a:cubicBezTo>
                    <a:pt x="5055518" y="1424276"/>
                    <a:pt x="5050296" y="1426439"/>
                    <a:pt x="5044851" y="1426439"/>
                  </a:cubicBezTo>
                  <a:lnTo>
                    <a:pt x="20530" y="1426439"/>
                  </a:lnTo>
                  <a:cubicBezTo>
                    <a:pt x="15085" y="1426439"/>
                    <a:pt x="9863" y="1424276"/>
                    <a:pt x="6013" y="1420426"/>
                  </a:cubicBezTo>
                  <a:cubicBezTo>
                    <a:pt x="2163" y="1416576"/>
                    <a:pt x="0" y="1411354"/>
                    <a:pt x="0" y="1405909"/>
                  </a:cubicBezTo>
                  <a:lnTo>
                    <a:pt x="0" y="20530"/>
                  </a:lnTo>
                  <a:cubicBezTo>
                    <a:pt x="0" y="15085"/>
                    <a:pt x="2163" y="9863"/>
                    <a:pt x="6013" y="6013"/>
                  </a:cubicBezTo>
                  <a:cubicBezTo>
                    <a:pt x="9863" y="2163"/>
                    <a:pt x="15085" y="0"/>
                    <a:pt x="20530" y="0"/>
                  </a:cubicBezTo>
                  <a:close/>
                </a:path>
              </a:pathLst>
            </a:custGeom>
            <a:solidFill>
              <a:srgbClr val="233457"/>
            </a:solidFill>
          </p:spPr>
        </p:sp>
        <p:sp>
          <p:nvSpPr>
            <p:cNvPr name="TextBox 4" id="4"/>
            <p:cNvSpPr txBox="true"/>
            <p:nvPr/>
          </p:nvSpPr>
          <p:spPr>
            <a:xfrm>
              <a:off x="0" y="-9525"/>
              <a:ext cx="5065381" cy="1435964"/>
            </a:xfrm>
            <a:prstGeom prst="rect">
              <a:avLst/>
            </a:prstGeom>
          </p:spPr>
          <p:txBody>
            <a:bodyPr anchor="ctr" rtlCol="false" tIns="50800" lIns="50800" bIns="50800" rIns="50800"/>
            <a:lstStyle/>
            <a:p>
              <a:pPr algn="ctr">
                <a:lnSpc>
                  <a:spcPts val="2313"/>
                </a:lnSpc>
              </a:pPr>
            </a:p>
          </p:txBody>
        </p:sp>
      </p:grpSp>
      <p:sp>
        <p:nvSpPr>
          <p:cNvPr name="TextBox 5" id="5"/>
          <p:cNvSpPr txBox="true"/>
          <p:nvPr/>
        </p:nvSpPr>
        <p:spPr>
          <a:xfrm rot="0">
            <a:off x="4432507" y="1469854"/>
            <a:ext cx="9737835" cy="1388539"/>
          </a:xfrm>
          <a:prstGeom prst="rect">
            <a:avLst/>
          </a:prstGeom>
        </p:spPr>
        <p:txBody>
          <a:bodyPr anchor="t" rtlCol="false" tIns="0" lIns="0" bIns="0" rIns="0">
            <a:spAutoFit/>
          </a:bodyPr>
          <a:lstStyle/>
          <a:p>
            <a:pPr algn="ctr" marL="0" indent="0" lvl="0">
              <a:lnSpc>
                <a:spcPts val="8816"/>
              </a:lnSpc>
              <a:spcBef>
                <a:spcPct val="0"/>
              </a:spcBef>
            </a:pPr>
            <a:r>
              <a:rPr lang="en-US" b="true" sz="9583">
                <a:solidFill>
                  <a:srgbClr val="233457"/>
                </a:solidFill>
                <a:latin typeface="Times New Roman MT Bold"/>
                <a:ea typeface="Times New Roman MT Bold"/>
                <a:cs typeface="Times New Roman MT Bold"/>
                <a:sym typeface="Times New Roman MT Bold"/>
              </a:rPr>
              <a:t>PETITE VIDÉO</a:t>
            </a:r>
          </a:p>
        </p:txBody>
      </p:sp>
      <p:sp>
        <p:nvSpPr>
          <p:cNvPr name="TextBox 6" id="6"/>
          <p:cNvSpPr txBox="true"/>
          <p:nvPr/>
        </p:nvSpPr>
        <p:spPr>
          <a:xfrm rot="0">
            <a:off x="779180" y="2623015"/>
            <a:ext cx="16480120" cy="656470"/>
          </a:xfrm>
          <a:prstGeom prst="rect">
            <a:avLst/>
          </a:prstGeom>
        </p:spPr>
        <p:txBody>
          <a:bodyPr anchor="t" rtlCol="false" tIns="0" lIns="0" bIns="0" rIns="0">
            <a:spAutoFit/>
          </a:bodyPr>
          <a:lstStyle/>
          <a:p>
            <a:pPr algn="ctr" marL="0" indent="0" lvl="0">
              <a:lnSpc>
                <a:spcPts val="4169"/>
              </a:lnSpc>
              <a:spcBef>
                <a:spcPct val="0"/>
              </a:spcBef>
            </a:pPr>
            <a:r>
              <a:rPr lang="en-US" b="true" sz="4532">
                <a:solidFill>
                  <a:srgbClr val="233457"/>
                </a:solidFill>
                <a:latin typeface="Times New Roman MT Bold"/>
                <a:ea typeface="Times New Roman MT Bold"/>
                <a:cs typeface="Times New Roman MT Bold"/>
                <a:sym typeface="Times New Roman MT Bold"/>
              </a:rPr>
              <a:t>1 jour 1 question : https://www.youtube.com/watch?v=uW0me26K3us</a:t>
            </a:r>
          </a:p>
        </p:txBody>
      </p:sp>
      <p:pic>
        <p:nvPicPr>
          <p:cNvPr name="Picture 7" id="7"/>
          <p:cNvPicPr>
            <a:picLocks noChangeAspect="true"/>
          </p:cNvPicPr>
          <p:nvPr>
            <a:videoFile r:link="rId3"/>
          </p:nvPr>
        </p:nvPicPr>
        <p:blipFill>
          <a:blip r:embed="rId2"/>
          <a:stretch>
            <a:fillRect/>
          </a:stretch>
        </p:blipFill>
        <p:spPr>
          <a:xfrm rot="0">
            <a:off x="3810738" y="3629417"/>
            <a:ext cx="10981372" cy="6172200"/>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893905" y="5359940"/>
            <a:ext cx="19232617" cy="5416010"/>
            <a:chOff x="0" y="0"/>
            <a:chExt cx="5065381" cy="1426439"/>
          </a:xfrm>
        </p:grpSpPr>
        <p:sp>
          <p:nvSpPr>
            <p:cNvPr name="Freeform 3" id="3"/>
            <p:cNvSpPr/>
            <p:nvPr/>
          </p:nvSpPr>
          <p:spPr>
            <a:xfrm flipH="false" flipV="false" rot="0">
              <a:off x="0" y="0"/>
              <a:ext cx="5065381" cy="1426439"/>
            </a:xfrm>
            <a:custGeom>
              <a:avLst/>
              <a:gdLst/>
              <a:ahLst/>
              <a:cxnLst/>
              <a:rect r="r" b="b" t="t" l="l"/>
              <a:pathLst>
                <a:path h="1426439" w="5065381">
                  <a:moveTo>
                    <a:pt x="20530" y="0"/>
                  </a:moveTo>
                  <a:lnTo>
                    <a:pt x="5044851" y="0"/>
                  </a:lnTo>
                  <a:cubicBezTo>
                    <a:pt x="5056189" y="0"/>
                    <a:pt x="5065381" y="9191"/>
                    <a:pt x="5065381" y="20530"/>
                  </a:cubicBezTo>
                  <a:lnTo>
                    <a:pt x="5065381" y="1405909"/>
                  </a:lnTo>
                  <a:cubicBezTo>
                    <a:pt x="5065381" y="1411354"/>
                    <a:pt x="5063218" y="1416576"/>
                    <a:pt x="5059368" y="1420426"/>
                  </a:cubicBezTo>
                  <a:cubicBezTo>
                    <a:pt x="5055518" y="1424276"/>
                    <a:pt x="5050296" y="1426439"/>
                    <a:pt x="5044851" y="1426439"/>
                  </a:cubicBezTo>
                  <a:lnTo>
                    <a:pt x="20530" y="1426439"/>
                  </a:lnTo>
                  <a:cubicBezTo>
                    <a:pt x="15085" y="1426439"/>
                    <a:pt x="9863" y="1424276"/>
                    <a:pt x="6013" y="1420426"/>
                  </a:cubicBezTo>
                  <a:cubicBezTo>
                    <a:pt x="2163" y="1416576"/>
                    <a:pt x="0" y="1411354"/>
                    <a:pt x="0" y="1405909"/>
                  </a:cubicBezTo>
                  <a:lnTo>
                    <a:pt x="0" y="20530"/>
                  </a:lnTo>
                  <a:cubicBezTo>
                    <a:pt x="0" y="15085"/>
                    <a:pt x="2163" y="9863"/>
                    <a:pt x="6013" y="6013"/>
                  </a:cubicBezTo>
                  <a:cubicBezTo>
                    <a:pt x="9863" y="2163"/>
                    <a:pt x="15085" y="0"/>
                    <a:pt x="20530" y="0"/>
                  </a:cubicBezTo>
                  <a:close/>
                </a:path>
              </a:pathLst>
            </a:custGeom>
            <a:solidFill>
              <a:srgbClr val="A6E2CC"/>
            </a:solidFill>
          </p:spPr>
        </p:sp>
        <p:sp>
          <p:nvSpPr>
            <p:cNvPr name="TextBox 4" id="4"/>
            <p:cNvSpPr txBox="true"/>
            <p:nvPr/>
          </p:nvSpPr>
          <p:spPr>
            <a:xfrm>
              <a:off x="0" y="-9525"/>
              <a:ext cx="5065381" cy="1435964"/>
            </a:xfrm>
            <a:prstGeom prst="rect">
              <a:avLst/>
            </a:prstGeom>
          </p:spPr>
          <p:txBody>
            <a:bodyPr anchor="ctr" rtlCol="false" tIns="50800" lIns="50800" bIns="50800" rIns="50800"/>
            <a:lstStyle/>
            <a:p>
              <a:pPr algn="ctr">
                <a:lnSpc>
                  <a:spcPts val="2313"/>
                </a:lnSpc>
              </a:pPr>
            </a:p>
          </p:txBody>
        </p:sp>
      </p:grpSp>
      <p:sp>
        <p:nvSpPr>
          <p:cNvPr name="Freeform 5" id="5"/>
          <p:cNvSpPr/>
          <p:nvPr/>
        </p:nvSpPr>
        <p:spPr>
          <a:xfrm flipH="false" flipV="false" rot="369527">
            <a:off x="-345377" y="6956379"/>
            <a:ext cx="4672568" cy="3729559"/>
          </a:xfrm>
          <a:custGeom>
            <a:avLst/>
            <a:gdLst/>
            <a:ahLst/>
            <a:cxnLst/>
            <a:rect r="r" b="b" t="t" l="l"/>
            <a:pathLst>
              <a:path h="3729559" w="4672568">
                <a:moveTo>
                  <a:pt x="0" y="0"/>
                </a:moveTo>
                <a:lnTo>
                  <a:pt x="4672568" y="0"/>
                </a:lnTo>
                <a:lnTo>
                  <a:pt x="4672568" y="3729559"/>
                </a:lnTo>
                <a:lnTo>
                  <a:pt x="0" y="37295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904296">
            <a:off x="15419919" y="6611346"/>
            <a:ext cx="4672568" cy="3729559"/>
          </a:xfrm>
          <a:custGeom>
            <a:avLst/>
            <a:gdLst/>
            <a:ahLst/>
            <a:cxnLst/>
            <a:rect r="r" b="b" t="t" l="l"/>
            <a:pathLst>
              <a:path h="3729559" w="4672568">
                <a:moveTo>
                  <a:pt x="0" y="0"/>
                </a:moveTo>
                <a:lnTo>
                  <a:pt x="4672568" y="0"/>
                </a:lnTo>
                <a:lnTo>
                  <a:pt x="4672568" y="3729559"/>
                </a:lnTo>
                <a:lnTo>
                  <a:pt x="0" y="37295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408228">
            <a:off x="15541964" y="1984614"/>
            <a:ext cx="4023788" cy="4090727"/>
          </a:xfrm>
          <a:custGeom>
            <a:avLst/>
            <a:gdLst/>
            <a:ahLst/>
            <a:cxnLst/>
            <a:rect r="r" b="b" t="t" l="l"/>
            <a:pathLst>
              <a:path h="4090727" w="4023788">
                <a:moveTo>
                  <a:pt x="0" y="0"/>
                </a:moveTo>
                <a:lnTo>
                  <a:pt x="4023787" y="0"/>
                </a:lnTo>
                <a:lnTo>
                  <a:pt x="4023787" y="4090726"/>
                </a:lnTo>
                <a:lnTo>
                  <a:pt x="0" y="40907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408228">
            <a:off x="-1533927" y="2265831"/>
            <a:ext cx="4023788" cy="4090727"/>
          </a:xfrm>
          <a:custGeom>
            <a:avLst/>
            <a:gdLst/>
            <a:ahLst/>
            <a:cxnLst/>
            <a:rect r="r" b="b" t="t" l="l"/>
            <a:pathLst>
              <a:path h="4090727" w="4023788">
                <a:moveTo>
                  <a:pt x="0" y="0"/>
                </a:moveTo>
                <a:lnTo>
                  <a:pt x="4023788" y="0"/>
                </a:lnTo>
                <a:lnTo>
                  <a:pt x="4023788" y="4090727"/>
                </a:lnTo>
                <a:lnTo>
                  <a:pt x="0" y="40907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028700" y="1773421"/>
            <a:ext cx="4130623" cy="3998972"/>
          </a:xfrm>
          <a:custGeom>
            <a:avLst/>
            <a:gdLst/>
            <a:ahLst/>
            <a:cxnLst/>
            <a:rect r="r" b="b" t="t" l="l"/>
            <a:pathLst>
              <a:path h="3998972" w="4130623">
                <a:moveTo>
                  <a:pt x="0" y="0"/>
                </a:moveTo>
                <a:lnTo>
                  <a:pt x="4130623" y="0"/>
                </a:lnTo>
                <a:lnTo>
                  <a:pt x="4130623" y="3998972"/>
                </a:lnTo>
                <a:lnTo>
                  <a:pt x="0" y="3998972"/>
                </a:lnTo>
                <a:lnTo>
                  <a:pt x="0" y="0"/>
                </a:lnTo>
                <a:close/>
              </a:path>
            </a:pathLst>
          </a:custGeom>
          <a:blipFill>
            <a:blip r:embed="rId6"/>
            <a:stretch>
              <a:fillRect l="-31179" t="0" r="-28699" b="0"/>
            </a:stretch>
          </a:blipFill>
        </p:spPr>
      </p:sp>
      <p:sp>
        <p:nvSpPr>
          <p:cNvPr name="Freeform 10" id="10"/>
          <p:cNvSpPr/>
          <p:nvPr/>
        </p:nvSpPr>
        <p:spPr>
          <a:xfrm flipH="false" flipV="false" rot="0">
            <a:off x="1028700" y="5930466"/>
            <a:ext cx="9138991" cy="3898360"/>
          </a:xfrm>
          <a:custGeom>
            <a:avLst/>
            <a:gdLst/>
            <a:ahLst/>
            <a:cxnLst/>
            <a:rect r="r" b="b" t="t" l="l"/>
            <a:pathLst>
              <a:path h="3898360" w="9138991">
                <a:moveTo>
                  <a:pt x="0" y="0"/>
                </a:moveTo>
                <a:lnTo>
                  <a:pt x="9138991" y="0"/>
                </a:lnTo>
                <a:lnTo>
                  <a:pt x="9138991" y="3898360"/>
                </a:lnTo>
                <a:lnTo>
                  <a:pt x="0" y="3898360"/>
                </a:lnTo>
                <a:lnTo>
                  <a:pt x="0" y="0"/>
                </a:lnTo>
                <a:close/>
              </a:path>
            </a:pathLst>
          </a:custGeom>
          <a:blipFill>
            <a:blip r:embed="rId7"/>
            <a:stretch>
              <a:fillRect l="-2179" t="0" r="-2179" b="0"/>
            </a:stretch>
          </a:blipFill>
        </p:spPr>
      </p:sp>
      <p:sp>
        <p:nvSpPr>
          <p:cNvPr name="Freeform 11" id="11"/>
          <p:cNvSpPr/>
          <p:nvPr/>
        </p:nvSpPr>
        <p:spPr>
          <a:xfrm flipH="false" flipV="false" rot="0">
            <a:off x="10407311" y="5930466"/>
            <a:ext cx="6877140" cy="3898360"/>
          </a:xfrm>
          <a:custGeom>
            <a:avLst/>
            <a:gdLst/>
            <a:ahLst/>
            <a:cxnLst/>
            <a:rect r="r" b="b" t="t" l="l"/>
            <a:pathLst>
              <a:path h="3898360" w="6877140">
                <a:moveTo>
                  <a:pt x="0" y="0"/>
                </a:moveTo>
                <a:lnTo>
                  <a:pt x="6877140" y="0"/>
                </a:lnTo>
                <a:lnTo>
                  <a:pt x="6877140" y="3898360"/>
                </a:lnTo>
                <a:lnTo>
                  <a:pt x="0" y="3898360"/>
                </a:lnTo>
                <a:lnTo>
                  <a:pt x="0" y="0"/>
                </a:lnTo>
                <a:close/>
              </a:path>
            </a:pathLst>
          </a:custGeom>
          <a:blipFill>
            <a:blip r:embed="rId8"/>
            <a:stretch>
              <a:fillRect l="0" t="-2188" r="0" b="-23819"/>
            </a:stretch>
          </a:blipFill>
        </p:spPr>
      </p:sp>
      <p:sp>
        <p:nvSpPr>
          <p:cNvPr name="Freeform 12" id="12"/>
          <p:cNvSpPr/>
          <p:nvPr/>
        </p:nvSpPr>
        <p:spPr>
          <a:xfrm flipH="false" flipV="false" rot="0">
            <a:off x="5488172" y="1773421"/>
            <a:ext cx="5837915" cy="3998972"/>
          </a:xfrm>
          <a:custGeom>
            <a:avLst/>
            <a:gdLst/>
            <a:ahLst/>
            <a:cxnLst/>
            <a:rect r="r" b="b" t="t" l="l"/>
            <a:pathLst>
              <a:path h="3998972" w="5837915">
                <a:moveTo>
                  <a:pt x="0" y="0"/>
                </a:moveTo>
                <a:lnTo>
                  <a:pt x="5837915" y="0"/>
                </a:lnTo>
                <a:lnTo>
                  <a:pt x="5837915" y="3998972"/>
                </a:lnTo>
                <a:lnTo>
                  <a:pt x="0" y="3998972"/>
                </a:lnTo>
                <a:lnTo>
                  <a:pt x="0" y="0"/>
                </a:lnTo>
                <a:close/>
              </a:path>
            </a:pathLst>
          </a:custGeom>
          <a:blipFill>
            <a:blip r:embed="rId9"/>
            <a:stretch>
              <a:fillRect l="0" t="0" r="0" b="0"/>
            </a:stretch>
          </a:blipFill>
        </p:spPr>
      </p:sp>
      <p:sp>
        <p:nvSpPr>
          <p:cNvPr name="Freeform 13" id="13"/>
          <p:cNvSpPr/>
          <p:nvPr/>
        </p:nvSpPr>
        <p:spPr>
          <a:xfrm flipH="false" flipV="false" rot="0">
            <a:off x="11659462" y="1760669"/>
            <a:ext cx="5624989" cy="4011724"/>
          </a:xfrm>
          <a:custGeom>
            <a:avLst/>
            <a:gdLst/>
            <a:ahLst/>
            <a:cxnLst/>
            <a:rect r="r" b="b" t="t" l="l"/>
            <a:pathLst>
              <a:path h="4011724" w="5624989">
                <a:moveTo>
                  <a:pt x="0" y="0"/>
                </a:moveTo>
                <a:lnTo>
                  <a:pt x="5624989" y="0"/>
                </a:lnTo>
                <a:lnTo>
                  <a:pt x="5624989" y="4011724"/>
                </a:lnTo>
                <a:lnTo>
                  <a:pt x="0" y="4011724"/>
                </a:lnTo>
                <a:lnTo>
                  <a:pt x="0" y="0"/>
                </a:lnTo>
                <a:close/>
              </a:path>
            </a:pathLst>
          </a:custGeom>
          <a:blipFill>
            <a:blip r:embed="rId10"/>
            <a:stretch>
              <a:fillRect l="-6979" t="0" r="0" b="0"/>
            </a:stretch>
          </a:blipFill>
        </p:spPr>
      </p:sp>
      <p:sp>
        <p:nvSpPr>
          <p:cNvPr name="TextBox 14" id="14"/>
          <p:cNvSpPr txBox="true"/>
          <p:nvPr/>
        </p:nvSpPr>
        <p:spPr>
          <a:xfrm rot="0">
            <a:off x="4513769" y="653347"/>
            <a:ext cx="9737835" cy="1388539"/>
          </a:xfrm>
          <a:prstGeom prst="rect">
            <a:avLst/>
          </a:prstGeom>
        </p:spPr>
        <p:txBody>
          <a:bodyPr anchor="t" rtlCol="false" tIns="0" lIns="0" bIns="0" rIns="0">
            <a:spAutoFit/>
          </a:bodyPr>
          <a:lstStyle/>
          <a:p>
            <a:pPr algn="ctr" marL="0" indent="0" lvl="0">
              <a:lnSpc>
                <a:spcPts val="8816"/>
              </a:lnSpc>
              <a:spcBef>
                <a:spcPct val="0"/>
              </a:spcBef>
            </a:pPr>
            <a:r>
              <a:rPr lang="en-US" b="true" sz="9583">
                <a:solidFill>
                  <a:srgbClr val="233457"/>
                </a:solidFill>
                <a:latin typeface="Times New Roman MT Bold"/>
                <a:ea typeface="Times New Roman MT Bold"/>
                <a:cs typeface="Times New Roman MT Bold"/>
                <a:sym typeface="Times New Roman MT Bold"/>
              </a:rPr>
              <a:t>IMAGES</a:t>
            </a:r>
          </a:p>
        </p:txBody>
      </p:sp>
    </p:spTree>
  </p:cSld>
  <p:clrMapOvr>
    <a:masterClrMapping/>
  </p:clrMapOvr>
</p:sld>
</file>

<file path=ppt/slides/slide19.xml><?xml version="1.0" encoding="utf-8"?>
<p:sld xmlns:p="http://schemas.openxmlformats.org/presentationml/2006/main" xmlns:a="http://schemas.openxmlformats.org/drawingml/2006/main">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946150" y="8557598"/>
            <a:ext cx="20180300" cy="6707802"/>
            <a:chOff x="0" y="0"/>
            <a:chExt cx="5314976" cy="1766664"/>
          </a:xfrm>
        </p:grpSpPr>
        <p:sp>
          <p:nvSpPr>
            <p:cNvPr name="Freeform 3" id="3"/>
            <p:cNvSpPr/>
            <p:nvPr/>
          </p:nvSpPr>
          <p:spPr>
            <a:xfrm flipH="false" flipV="false" rot="0">
              <a:off x="0" y="0"/>
              <a:ext cx="5314976" cy="1766664"/>
            </a:xfrm>
            <a:custGeom>
              <a:avLst/>
              <a:gdLst/>
              <a:ahLst/>
              <a:cxnLst/>
              <a:rect r="r" b="b" t="t" l="l"/>
              <a:pathLst>
                <a:path h="1766664" w="5314976">
                  <a:moveTo>
                    <a:pt x="19566" y="0"/>
                  </a:moveTo>
                  <a:lnTo>
                    <a:pt x="5295410" y="0"/>
                  </a:lnTo>
                  <a:cubicBezTo>
                    <a:pt x="5306216" y="0"/>
                    <a:pt x="5314976" y="8760"/>
                    <a:pt x="5314976" y="19566"/>
                  </a:cubicBezTo>
                  <a:lnTo>
                    <a:pt x="5314976" y="1747098"/>
                  </a:lnTo>
                  <a:cubicBezTo>
                    <a:pt x="5314976" y="1757904"/>
                    <a:pt x="5306216" y="1766664"/>
                    <a:pt x="5295410" y="1766664"/>
                  </a:cubicBezTo>
                  <a:lnTo>
                    <a:pt x="19566" y="1766664"/>
                  </a:lnTo>
                  <a:cubicBezTo>
                    <a:pt x="8760" y="1766664"/>
                    <a:pt x="0" y="1757904"/>
                    <a:pt x="0" y="1747098"/>
                  </a:cubicBezTo>
                  <a:lnTo>
                    <a:pt x="0" y="19566"/>
                  </a:lnTo>
                  <a:cubicBezTo>
                    <a:pt x="0" y="8760"/>
                    <a:pt x="8760" y="0"/>
                    <a:pt x="19566" y="0"/>
                  </a:cubicBezTo>
                  <a:close/>
                </a:path>
              </a:pathLst>
            </a:custGeom>
            <a:solidFill>
              <a:srgbClr val="233457"/>
            </a:solidFill>
          </p:spPr>
        </p:sp>
        <p:sp>
          <p:nvSpPr>
            <p:cNvPr name="TextBox 4" id="4"/>
            <p:cNvSpPr txBox="true"/>
            <p:nvPr/>
          </p:nvSpPr>
          <p:spPr>
            <a:xfrm>
              <a:off x="0" y="-9525"/>
              <a:ext cx="5314976" cy="1776189"/>
            </a:xfrm>
            <a:prstGeom prst="rect">
              <a:avLst/>
            </a:prstGeom>
          </p:spPr>
          <p:txBody>
            <a:bodyPr anchor="ctr" rtlCol="false" tIns="50800" lIns="50800" bIns="50800" rIns="50800"/>
            <a:lstStyle/>
            <a:p>
              <a:pPr algn="ctr">
                <a:lnSpc>
                  <a:spcPts val="2313"/>
                </a:lnSpc>
              </a:pPr>
            </a:p>
          </p:txBody>
        </p:sp>
      </p:grpSp>
      <p:sp>
        <p:nvSpPr>
          <p:cNvPr name="TextBox 5" id="5"/>
          <p:cNvSpPr txBox="true"/>
          <p:nvPr/>
        </p:nvSpPr>
        <p:spPr>
          <a:xfrm rot="0">
            <a:off x="2668533" y="1175034"/>
            <a:ext cx="12950935" cy="1388539"/>
          </a:xfrm>
          <a:prstGeom prst="rect">
            <a:avLst/>
          </a:prstGeom>
        </p:spPr>
        <p:txBody>
          <a:bodyPr anchor="t" rtlCol="false" tIns="0" lIns="0" bIns="0" rIns="0">
            <a:spAutoFit/>
          </a:bodyPr>
          <a:lstStyle/>
          <a:p>
            <a:pPr algn="ctr" marL="0" indent="0" lvl="0">
              <a:lnSpc>
                <a:spcPts val="8816"/>
              </a:lnSpc>
              <a:spcBef>
                <a:spcPct val="0"/>
              </a:spcBef>
            </a:pPr>
            <a:r>
              <a:rPr lang="en-US" b="true" sz="9583">
                <a:solidFill>
                  <a:srgbClr val="233457"/>
                </a:solidFill>
                <a:latin typeface="Times New Roman MT Bold"/>
                <a:ea typeface="Times New Roman MT Bold"/>
                <a:cs typeface="Times New Roman MT Bold"/>
                <a:sym typeface="Times New Roman MT Bold"/>
              </a:rPr>
              <a:t>QUIZZ</a:t>
            </a:r>
          </a:p>
        </p:txBody>
      </p:sp>
      <p:grpSp>
        <p:nvGrpSpPr>
          <p:cNvPr name="Group 6" id="6"/>
          <p:cNvGrpSpPr/>
          <p:nvPr/>
        </p:nvGrpSpPr>
        <p:grpSpPr>
          <a:xfrm rot="0">
            <a:off x="-946150" y="-371475"/>
            <a:ext cx="20180300" cy="1022350"/>
            <a:chOff x="0" y="0"/>
            <a:chExt cx="5314976" cy="269261"/>
          </a:xfrm>
        </p:grpSpPr>
        <p:sp>
          <p:nvSpPr>
            <p:cNvPr name="Freeform 7" id="7"/>
            <p:cNvSpPr/>
            <p:nvPr/>
          </p:nvSpPr>
          <p:spPr>
            <a:xfrm flipH="false" flipV="false" rot="0">
              <a:off x="0" y="0"/>
              <a:ext cx="5314976" cy="269261"/>
            </a:xfrm>
            <a:custGeom>
              <a:avLst/>
              <a:gdLst/>
              <a:ahLst/>
              <a:cxnLst/>
              <a:rect r="r" b="b" t="t" l="l"/>
              <a:pathLst>
                <a:path h="269261" w="5314976">
                  <a:moveTo>
                    <a:pt x="19566" y="0"/>
                  </a:moveTo>
                  <a:lnTo>
                    <a:pt x="5295410" y="0"/>
                  </a:lnTo>
                  <a:cubicBezTo>
                    <a:pt x="5306216" y="0"/>
                    <a:pt x="5314976" y="8760"/>
                    <a:pt x="5314976" y="19566"/>
                  </a:cubicBezTo>
                  <a:lnTo>
                    <a:pt x="5314976" y="249695"/>
                  </a:lnTo>
                  <a:cubicBezTo>
                    <a:pt x="5314976" y="260501"/>
                    <a:pt x="5306216" y="269261"/>
                    <a:pt x="5295410" y="269261"/>
                  </a:cubicBezTo>
                  <a:lnTo>
                    <a:pt x="19566" y="269261"/>
                  </a:lnTo>
                  <a:cubicBezTo>
                    <a:pt x="8760" y="269261"/>
                    <a:pt x="0" y="260501"/>
                    <a:pt x="0" y="249695"/>
                  </a:cubicBezTo>
                  <a:lnTo>
                    <a:pt x="0" y="19566"/>
                  </a:lnTo>
                  <a:cubicBezTo>
                    <a:pt x="0" y="8760"/>
                    <a:pt x="8760" y="0"/>
                    <a:pt x="19566" y="0"/>
                  </a:cubicBezTo>
                  <a:close/>
                </a:path>
              </a:pathLst>
            </a:custGeom>
            <a:solidFill>
              <a:srgbClr val="FF4960"/>
            </a:solidFill>
          </p:spPr>
        </p:sp>
        <p:sp>
          <p:nvSpPr>
            <p:cNvPr name="TextBox 8" id="8"/>
            <p:cNvSpPr txBox="true"/>
            <p:nvPr/>
          </p:nvSpPr>
          <p:spPr>
            <a:xfrm>
              <a:off x="0" y="-9525"/>
              <a:ext cx="5314976" cy="278786"/>
            </a:xfrm>
            <a:prstGeom prst="rect">
              <a:avLst/>
            </a:prstGeom>
          </p:spPr>
          <p:txBody>
            <a:bodyPr anchor="ctr" rtlCol="false" tIns="50800" lIns="50800" bIns="50800" rIns="50800"/>
            <a:lstStyle/>
            <a:p>
              <a:pPr algn="ctr">
                <a:lnSpc>
                  <a:spcPts val="2313"/>
                </a:lnSpc>
              </a:pPr>
            </a:p>
          </p:txBody>
        </p:sp>
      </p:grpSp>
      <p:sp>
        <p:nvSpPr>
          <p:cNvPr name="TextBox 9" id="9"/>
          <p:cNvSpPr txBox="true"/>
          <p:nvPr/>
        </p:nvSpPr>
        <p:spPr>
          <a:xfrm rot="0">
            <a:off x="312236" y="3011533"/>
            <a:ext cx="18698739" cy="4254409"/>
          </a:xfrm>
          <a:prstGeom prst="rect">
            <a:avLst/>
          </a:prstGeom>
        </p:spPr>
        <p:txBody>
          <a:bodyPr anchor="t" rtlCol="false" tIns="0" lIns="0" bIns="0" rIns="0">
            <a:spAutoFit/>
          </a:bodyPr>
          <a:lstStyle/>
          <a:p>
            <a:pPr algn="just">
              <a:lnSpc>
                <a:spcPts val="6751"/>
              </a:lnSpc>
            </a:pPr>
            <a:r>
              <a:rPr lang="en-US" sz="5580" spc="5">
                <a:solidFill>
                  <a:srgbClr val="233457"/>
                </a:solidFill>
                <a:latin typeface="Glacial Indifference"/>
                <a:ea typeface="Glacial Indifference"/>
                <a:cs typeface="Glacial Indifference"/>
                <a:sym typeface="Glacial Indifference"/>
              </a:rPr>
              <a:t>1) Quel est le surnom de New York ?</a:t>
            </a:r>
          </a:p>
          <a:p>
            <a:pPr algn="just">
              <a:lnSpc>
                <a:spcPts val="6751"/>
              </a:lnSpc>
            </a:pPr>
            <a:r>
              <a:rPr lang="en-US" sz="5580" spc="5">
                <a:solidFill>
                  <a:srgbClr val="233457"/>
                </a:solidFill>
                <a:latin typeface="Glacial Indifference"/>
                <a:ea typeface="Glacial Indifference"/>
                <a:cs typeface="Glacial Indifference"/>
                <a:sym typeface="Glacial Indifference"/>
              </a:rPr>
              <a:t>2) Combien il y a de quartiers à New York ?</a:t>
            </a:r>
          </a:p>
          <a:p>
            <a:pPr algn="just">
              <a:lnSpc>
                <a:spcPts val="6751"/>
              </a:lnSpc>
            </a:pPr>
            <a:r>
              <a:rPr lang="en-US" sz="5580" spc="5">
                <a:solidFill>
                  <a:srgbClr val="233457"/>
                </a:solidFill>
                <a:latin typeface="Glacial Indifference"/>
                <a:ea typeface="Glacial Indifference"/>
                <a:cs typeface="Glacial Indifference"/>
                <a:sym typeface="Glacial Indifference"/>
              </a:rPr>
              <a:t>3) Cite 3 spécialités New-Yorkaises  </a:t>
            </a:r>
          </a:p>
          <a:p>
            <a:pPr algn="just">
              <a:lnSpc>
                <a:spcPts val="6751"/>
              </a:lnSpc>
            </a:pPr>
            <a:r>
              <a:rPr lang="en-US" sz="5580" spc="5">
                <a:solidFill>
                  <a:srgbClr val="233457"/>
                </a:solidFill>
                <a:latin typeface="Glacial Indifference"/>
                <a:ea typeface="Glacial Indifference"/>
                <a:cs typeface="Glacial Indifference"/>
                <a:sym typeface="Glacial Indifference"/>
              </a:rPr>
              <a:t>4) Cite 2 moyens de transport utilisés par les New-Yorkais </a:t>
            </a:r>
          </a:p>
          <a:p>
            <a:pPr algn="just">
              <a:lnSpc>
                <a:spcPts val="6751"/>
              </a:lnSpc>
              <a:spcBef>
                <a:spcPct val="0"/>
              </a:spcBef>
            </a:pPr>
            <a:r>
              <a:rPr lang="en-US" sz="5580" spc="5">
                <a:solidFill>
                  <a:srgbClr val="233457"/>
                </a:solidFill>
                <a:latin typeface="Glacial Indifference"/>
                <a:ea typeface="Glacial Indifference"/>
                <a:cs typeface="Glacial Indifference"/>
                <a:sym typeface="Glacial Indifference"/>
              </a:rPr>
              <a:t>5) Comment s’appelle le plus grand parc de New York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sp>
        <p:nvSpPr>
          <p:cNvPr name="Freeform 2" id="2"/>
          <p:cNvSpPr/>
          <p:nvPr/>
        </p:nvSpPr>
        <p:spPr>
          <a:xfrm flipH="false" flipV="false" rot="0">
            <a:off x="1106515" y="6481248"/>
            <a:ext cx="16074970" cy="4099853"/>
          </a:xfrm>
          <a:custGeom>
            <a:avLst/>
            <a:gdLst/>
            <a:ahLst/>
            <a:cxnLst/>
            <a:rect r="r" b="b" t="t" l="l"/>
            <a:pathLst>
              <a:path h="4099853" w="16074970">
                <a:moveTo>
                  <a:pt x="0" y="0"/>
                </a:moveTo>
                <a:lnTo>
                  <a:pt x="16074970" y="0"/>
                </a:lnTo>
                <a:lnTo>
                  <a:pt x="16074970" y="4099853"/>
                </a:lnTo>
                <a:lnTo>
                  <a:pt x="0" y="4099853"/>
                </a:lnTo>
                <a:lnTo>
                  <a:pt x="0" y="0"/>
                </a:lnTo>
                <a:close/>
              </a:path>
            </a:pathLst>
          </a:custGeom>
          <a:blipFill>
            <a:blip r:embed="rId2"/>
            <a:stretch>
              <a:fillRect l="0" t="0" r="0" b="-14685"/>
            </a:stretch>
          </a:blipFill>
        </p:spPr>
      </p:sp>
      <p:sp>
        <p:nvSpPr>
          <p:cNvPr name="TextBox 3" id="3"/>
          <p:cNvSpPr txBox="true"/>
          <p:nvPr/>
        </p:nvSpPr>
        <p:spPr>
          <a:xfrm rot="0">
            <a:off x="714672" y="2626872"/>
            <a:ext cx="15910400" cy="5455216"/>
          </a:xfrm>
          <a:prstGeom prst="rect">
            <a:avLst/>
          </a:prstGeom>
        </p:spPr>
        <p:txBody>
          <a:bodyPr anchor="t" rtlCol="false" tIns="0" lIns="0" bIns="0" rIns="0">
            <a:spAutoFit/>
          </a:bodyPr>
          <a:lstStyle/>
          <a:p>
            <a:pPr algn="l" marL="1061022" indent="-530511" lvl="1">
              <a:lnSpc>
                <a:spcPts val="4717"/>
              </a:lnSpc>
              <a:buFont typeface="Arial"/>
              <a:buChar char="•"/>
            </a:pPr>
            <a:r>
              <a:rPr lang="en-US" b="true" sz="4914">
                <a:solidFill>
                  <a:srgbClr val="FF4960"/>
                </a:solidFill>
                <a:latin typeface="Times New Roman MT Bold"/>
                <a:ea typeface="Times New Roman MT Bold"/>
                <a:cs typeface="Times New Roman MT Bold"/>
                <a:sym typeface="Times New Roman MT Bold"/>
              </a:rPr>
              <a:t>Présentation de New  York</a:t>
            </a:r>
            <a:r>
              <a:rPr lang="en-US" b="true" sz="4914">
                <a:solidFill>
                  <a:srgbClr val="FF4960"/>
                </a:solidFill>
                <a:latin typeface="Times New Roman MT Bold"/>
                <a:ea typeface="Times New Roman MT Bold"/>
                <a:cs typeface="Times New Roman MT Bold"/>
                <a:sym typeface="Times New Roman MT Bold"/>
              </a:rPr>
              <a:t> </a:t>
            </a:r>
          </a:p>
          <a:p>
            <a:pPr algn="l" marL="1061022" indent="-530511" lvl="1">
              <a:lnSpc>
                <a:spcPts val="4717"/>
              </a:lnSpc>
              <a:buFont typeface="Arial"/>
              <a:buChar char="•"/>
            </a:pPr>
            <a:r>
              <a:rPr lang="en-US" b="true" sz="4914">
                <a:solidFill>
                  <a:srgbClr val="FF4960"/>
                </a:solidFill>
                <a:latin typeface="Times New Roman MT Bold"/>
                <a:ea typeface="Times New Roman MT Bold"/>
                <a:cs typeface="Times New Roman MT Bold"/>
                <a:sym typeface="Times New Roman MT Bold"/>
              </a:rPr>
              <a:t>Géographie </a:t>
            </a:r>
          </a:p>
          <a:p>
            <a:pPr algn="l" marL="1061022" indent="-530511" lvl="1">
              <a:lnSpc>
                <a:spcPts val="4717"/>
              </a:lnSpc>
              <a:buFont typeface="Arial"/>
              <a:buChar char="•"/>
            </a:pPr>
            <a:r>
              <a:rPr lang="en-US" b="true" sz="4914">
                <a:solidFill>
                  <a:srgbClr val="FF4960"/>
                </a:solidFill>
                <a:latin typeface="Times New Roman MT Bold"/>
                <a:ea typeface="Times New Roman MT Bold"/>
                <a:cs typeface="Times New Roman MT Bold"/>
                <a:sym typeface="Times New Roman MT Bold"/>
              </a:rPr>
              <a:t>Les modes de déplacement </a:t>
            </a:r>
          </a:p>
          <a:p>
            <a:pPr algn="l" marL="1061022" indent="-530511" lvl="1">
              <a:lnSpc>
                <a:spcPts val="4717"/>
              </a:lnSpc>
              <a:buFont typeface="Arial"/>
              <a:buChar char="•"/>
            </a:pPr>
            <a:r>
              <a:rPr lang="en-US" b="true" sz="4914">
                <a:solidFill>
                  <a:srgbClr val="FF4960"/>
                </a:solidFill>
                <a:latin typeface="Times New Roman MT Bold"/>
                <a:ea typeface="Times New Roman MT Bold"/>
                <a:cs typeface="Times New Roman MT Bold"/>
                <a:sym typeface="Times New Roman MT Bold"/>
              </a:rPr>
              <a:t>Monuments célèbres</a:t>
            </a:r>
          </a:p>
          <a:p>
            <a:pPr algn="l" marL="1061022" indent="-530511" lvl="1">
              <a:lnSpc>
                <a:spcPts val="4717"/>
              </a:lnSpc>
              <a:buFont typeface="Arial"/>
              <a:buChar char="•"/>
            </a:pPr>
            <a:r>
              <a:rPr lang="en-US" b="true" sz="4914">
                <a:solidFill>
                  <a:srgbClr val="FF4960"/>
                </a:solidFill>
                <a:latin typeface="Times New Roman MT Bold"/>
                <a:ea typeface="Times New Roman MT Bold"/>
                <a:cs typeface="Times New Roman MT Bold"/>
                <a:sym typeface="Times New Roman MT Bold"/>
              </a:rPr>
              <a:t>Nourriture</a:t>
            </a:r>
          </a:p>
          <a:p>
            <a:pPr algn="l" marL="1061022" indent="-530511" lvl="1">
              <a:lnSpc>
                <a:spcPts val="4717"/>
              </a:lnSpc>
              <a:buFont typeface="Arial"/>
              <a:buChar char="•"/>
            </a:pPr>
            <a:r>
              <a:rPr lang="en-US" b="true" sz="4914">
                <a:solidFill>
                  <a:srgbClr val="FF4960"/>
                </a:solidFill>
                <a:latin typeface="Times New Roman MT Bold"/>
                <a:ea typeface="Times New Roman MT Bold"/>
                <a:cs typeface="Times New Roman MT Bold"/>
                <a:sym typeface="Times New Roman MT Bold"/>
              </a:rPr>
              <a:t>Petite Vidéo</a:t>
            </a:r>
          </a:p>
          <a:p>
            <a:pPr algn="l" marL="1061022" indent="-530511" lvl="1">
              <a:lnSpc>
                <a:spcPts val="4717"/>
              </a:lnSpc>
              <a:buFont typeface="Arial"/>
              <a:buChar char="•"/>
            </a:pPr>
            <a:r>
              <a:rPr lang="en-US" b="true" sz="4914">
                <a:solidFill>
                  <a:srgbClr val="FF4960"/>
                </a:solidFill>
                <a:latin typeface="Times New Roman MT Bold"/>
                <a:ea typeface="Times New Roman MT Bold"/>
                <a:cs typeface="Times New Roman MT Bold"/>
                <a:sym typeface="Times New Roman MT Bold"/>
              </a:rPr>
              <a:t>Images</a:t>
            </a:r>
          </a:p>
          <a:p>
            <a:pPr algn="l" marL="1061022" indent="-530511" lvl="1">
              <a:lnSpc>
                <a:spcPts val="4717"/>
              </a:lnSpc>
              <a:buFont typeface="Arial"/>
              <a:buChar char="•"/>
            </a:pPr>
            <a:r>
              <a:rPr lang="en-US" b="true" sz="4914">
                <a:solidFill>
                  <a:srgbClr val="FF4960"/>
                </a:solidFill>
                <a:latin typeface="Times New Roman MT Bold"/>
                <a:ea typeface="Times New Roman MT Bold"/>
                <a:cs typeface="Times New Roman MT Bold"/>
                <a:sym typeface="Times New Roman MT Bold"/>
              </a:rPr>
              <a:t>Quiz</a:t>
            </a:r>
          </a:p>
          <a:p>
            <a:pPr algn="l" marL="0" indent="0" lvl="0">
              <a:lnSpc>
                <a:spcPts val="4717"/>
              </a:lnSpc>
            </a:pPr>
          </a:p>
        </p:txBody>
      </p:sp>
      <p:sp>
        <p:nvSpPr>
          <p:cNvPr name="Freeform 4" id="4"/>
          <p:cNvSpPr/>
          <p:nvPr/>
        </p:nvSpPr>
        <p:spPr>
          <a:xfrm flipH="false" flipV="false" rot="0">
            <a:off x="7777952" y="7544532"/>
            <a:ext cx="2472742" cy="2472742"/>
          </a:xfrm>
          <a:custGeom>
            <a:avLst/>
            <a:gdLst/>
            <a:ahLst/>
            <a:cxnLst/>
            <a:rect r="r" b="b" t="t" l="l"/>
            <a:pathLst>
              <a:path h="2472742" w="2472742">
                <a:moveTo>
                  <a:pt x="0" y="0"/>
                </a:moveTo>
                <a:lnTo>
                  <a:pt x="2472741" y="0"/>
                </a:lnTo>
                <a:lnTo>
                  <a:pt x="2472741" y="2472742"/>
                </a:lnTo>
                <a:lnTo>
                  <a:pt x="0" y="24727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270206" y="8067248"/>
            <a:ext cx="1286627" cy="445772"/>
          </a:xfrm>
          <a:custGeom>
            <a:avLst/>
            <a:gdLst/>
            <a:ahLst/>
            <a:cxnLst/>
            <a:rect r="r" b="b" t="t" l="l"/>
            <a:pathLst>
              <a:path h="445772" w="1286627">
                <a:moveTo>
                  <a:pt x="0" y="0"/>
                </a:moveTo>
                <a:lnTo>
                  <a:pt x="1286628" y="0"/>
                </a:lnTo>
                <a:lnTo>
                  <a:pt x="1286628" y="445773"/>
                </a:lnTo>
                <a:lnTo>
                  <a:pt x="0" y="4457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false" rot="0">
            <a:off x="14445249" y="7674267"/>
            <a:ext cx="1500816" cy="519981"/>
          </a:xfrm>
          <a:custGeom>
            <a:avLst/>
            <a:gdLst/>
            <a:ahLst/>
            <a:cxnLst/>
            <a:rect r="r" b="b" t="t" l="l"/>
            <a:pathLst>
              <a:path h="519981" w="1500816">
                <a:moveTo>
                  <a:pt x="1500816" y="0"/>
                </a:moveTo>
                <a:lnTo>
                  <a:pt x="0" y="0"/>
                </a:lnTo>
                <a:lnTo>
                  <a:pt x="0" y="519981"/>
                </a:lnTo>
                <a:lnTo>
                  <a:pt x="1500816" y="519981"/>
                </a:lnTo>
                <a:lnTo>
                  <a:pt x="150081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714672" y="8067248"/>
            <a:ext cx="939315" cy="2382103"/>
          </a:xfrm>
          <a:custGeom>
            <a:avLst/>
            <a:gdLst/>
            <a:ahLst/>
            <a:cxnLst/>
            <a:rect r="r" b="b" t="t" l="l"/>
            <a:pathLst>
              <a:path h="2382103" w="939315">
                <a:moveTo>
                  <a:pt x="0" y="0"/>
                </a:moveTo>
                <a:lnTo>
                  <a:pt x="939316" y="0"/>
                </a:lnTo>
                <a:lnTo>
                  <a:pt x="939316" y="2382104"/>
                </a:lnTo>
                <a:lnTo>
                  <a:pt x="0" y="23821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4855773" y="8725461"/>
            <a:ext cx="679768" cy="1723891"/>
          </a:xfrm>
          <a:custGeom>
            <a:avLst/>
            <a:gdLst/>
            <a:ahLst/>
            <a:cxnLst/>
            <a:rect r="r" b="b" t="t" l="l"/>
            <a:pathLst>
              <a:path h="1723891" w="679768">
                <a:moveTo>
                  <a:pt x="0" y="0"/>
                </a:moveTo>
                <a:lnTo>
                  <a:pt x="679768" y="0"/>
                </a:lnTo>
                <a:lnTo>
                  <a:pt x="679768" y="1723891"/>
                </a:lnTo>
                <a:lnTo>
                  <a:pt x="0" y="17238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6885264" y="8067248"/>
            <a:ext cx="939315" cy="2382103"/>
          </a:xfrm>
          <a:custGeom>
            <a:avLst/>
            <a:gdLst/>
            <a:ahLst/>
            <a:cxnLst/>
            <a:rect r="r" b="b" t="t" l="l"/>
            <a:pathLst>
              <a:path h="2382103" w="939315">
                <a:moveTo>
                  <a:pt x="0" y="0"/>
                </a:moveTo>
                <a:lnTo>
                  <a:pt x="939315" y="0"/>
                </a:lnTo>
                <a:lnTo>
                  <a:pt x="939315" y="2382104"/>
                </a:lnTo>
                <a:lnTo>
                  <a:pt x="0" y="23821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3190974" y="8725461"/>
            <a:ext cx="731719" cy="1855641"/>
          </a:xfrm>
          <a:custGeom>
            <a:avLst/>
            <a:gdLst/>
            <a:ahLst/>
            <a:cxnLst/>
            <a:rect r="r" b="b" t="t" l="l"/>
            <a:pathLst>
              <a:path h="1855641" w="731719">
                <a:moveTo>
                  <a:pt x="0" y="0"/>
                </a:moveTo>
                <a:lnTo>
                  <a:pt x="731719" y="0"/>
                </a:lnTo>
                <a:lnTo>
                  <a:pt x="731719" y="1855640"/>
                </a:lnTo>
                <a:lnTo>
                  <a:pt x="0" y="18556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0666077" y="2617347"/>
            <a:ext cx="6219187" cy="4682400"/>
          </a:xfrm>
          <a:custGeom>
            <a:avLst/>
            <a:gdLst/>
            <a:ahLst/>
            <a:cxnLst/>
            <a:rect r="r" b="b" t="t" l="l"/>
            <a:pathLst>
              <a:path h="4682400" w="6219187">
                <a:moveTo>
                  <a:pt x="0" y="0"/>
                </a:moveTo>
                <a:lnTo>
                  <a:pt x="6219187" y="0"/>
                </a:lnTo>
                <a:lnTo>
                  <a:pt x="6219187" y="4682400"/>
                </a:lnTo>
                <a:lnTo>
                  <a:pt x="0" y="4682400"/>
                </a:lnTo>
                <a:lnTo>
                  <a:pt x="0" y="0"/>
                </a:lnTo>
                <a:close/>
              </a:path>
            </a:pathLst>
          </a:custGeom>
          <a:blipFill>
            <a:blip r:embed="rId9"/>
            <a:stretch>
              <a:fillRect l="0" t="0" r="0" b="0"/>
            </a:stretch>
          </a:blipFill>
        </p:spPr>
      </p:sp>
      <p:sp>
        <p:nvSpPr>
          <p:cNvPr name="TextBox 12" id="12"/>
          <p:cNvSpPr txBox="true"/>
          <p:nvPr/>
        </p:nvSpPr>
        <p:spPr>
          <a:xfrm rot="0">
            <a:off x="3077062" y="1032216"/>
            <a:ext cx="11874522" cy="1393340"/>
          </a:xfrm>
          <a:prstGeom prst="rect">
            <a:avLst/>
          </a:prstGeom>
        </p:spPr>
        <p:txBody>
          <a:bodyPr anchor="t" rtlCol="false" tIns="0" lIns="0" bIns="0" rIns="0">
            <a:spAutoFit/>
          </a:bodyPr>
          <a:lstStyle/>
          <a:p>
            <a:pPr algn="ctr" marL="0" indent="0" lvl="0">
              <a:lnSpc>
                <a:spcPts val="8816"/>
              </a:lnSpc>
            </a:pPr>
            <a:r>
              <a:rPr lang="en-US" b="true" sz="9583" u="sng">
                <a:solidFill>
                  <a:srgbClr val="233457"/>
                </a:solidFill>
                <a:latin typeface="Times New Roman MT Bold"/>
                <a:ea typeface="Times New Roman MT Bold"/>
                <a:cs typeface="Times New Roman MT Bold"/>
                <a:sym typeface="Times New Roman MT Bold"/>
              </a:rPr>
              <a:t>SOMMAIRE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4212573" y="2794464"/>
            <a:ext cx="8185024" cy="8153400"/>
            <a:chOff x="0" y="0"/>
            <a:chExt cx="2155726" cy="2147398"/>
          </a:xfrm>
        </p:grpSpPr>
        <p:sp>
          <p:nvSpPr>
            <p:cNvPr name="Freeform 3" id="3"/>
            <p:cNvSpPr/>
            <p:nvPr/>
          </p:nvSpPr>
          <p:spPr>
            <a:xfrm flipH="false" flipV="false" rot="0">
              <a:off x="0" y="0"/>
              <a:ext cx="2155726" cy="2147398"/>
            </a:xfrm>
            <a:custGeom>
              <a:avLst/>
              <a:gdLst/>
              <a:ahLst/>
              <a:cxnLst/>
              <a:rect r="r" b="b" t="t" l="l"/>
              <a:pathLst>
                <a:path h="2147398" w="2155726">
                  <a:moveTo>
                    <a:pt x="48239" y="0"/>
                  </a:moveTo>
                  <a:lnTo>
                    <a:pt x="2107487" y="0"/>
                  </a:lnTo>
                  <a:cubicBezTo>
                    <a:pt x="2120281" y="0"/>
                    <a:pt x="2132551" y="5082"/>
                    <a:pt x="2141597" y="14129"/>
                  </a:cubicBezTo>
                  <a:cubicBezTo>
                    <a:pt x="2150644" y="23175"/>
                    <a:pt x="2155726" y="35445"/>
                    <a:pt x="2155726" y="48239"/>
                  </a:cubicBezTo>
                  <a:lnTo>
                    <a:pt x="2155726" y="2099158"/>
                  </a:lnTo>
                  <a:cubicBezTo>
                    <a:pt x="2155726" y="2125800"/>
                    <a:pt x="2134129" y="2147398"/>
                    <a:pt x="2107487" y="2147398"/>
                  </a:cubicBezTo>
                  <a:lnTo>
                    <a:pt x="48239" y="2147398"/>
                  </a:lnTo>
                  <a:cubicBezTo>
                    <a:pt x="35445" y="2147398"/>
                    <a:pt x="23175" y="2142315"/>
                    <a:pt x="14129" y="2133269"/>
                  </a:cubicBezTo>
                  <a:cubicBezTo>
                    <a:pt x="5082" y="2124222"/>
                    <a:pt x="0" y="2111952"/>
                    <a:pt x="0" y="2099158"/>
                  </a:cubicBezTo>
                  <a:lnTo>
                    <a:pt x="0" y="48239"/>
                  </a:lnTo>
                  <a:cubicBezTo>
                    <a:pt x="0" y="35445"/>
                    <a:pt x="5082" y="23175"/>
                    <a:pt x="14129" y="14129"/>
                  </a:cubicBezTo>
                  <a:cubicBezTo>
                    <a:pt x="23175" y="5082"/>
                    <a:pt x="35445" y="0"/>
                    <a:pt x="48239" y="0"/>
                  </a:cubicBezTo>
                  <a:close/>
                </a:path>
              </a:pathLst>
            </a:custGeom>
            <a:solidFill>
              <a:srgbClr val="FCF0EA"/>
            </a:solidFill>
          </p:spPr>
        </p:sp>
        <p:sp>
          <p:nvSpPr>
            <p:cNvPr name="TextBox 4" id="4"/>
            <p:cNvSpPr txBox="true"/>
            <p:nvPr/>
          </p:nvSpPr>
          <p:spPr>
            <a:xfrm>
              <a:off x="0" y="-9525"/>
              <a:ext cx="2155726" cy="2156923"/>
            </a:xfrm>
            <a:prstGeom prst="rect">
              <a:avLst/>
            </a:prstGeom>
          </p:spPr>
          <p:txBody>
            <a:bodyPr anchor="ctr" rtlCol="false" tIns="50800" lIns="50800" bIns="50800" rIns="50800"/>
            <a:lstStyle/>
            <a:p>
              <a:pPr algn="ctr">
                <a:lnSpc>
                  <a:spcPts val="2313"/>
                </a:lnSpc>
              </a:pPr>
            </a:p>
          </p:txBody>
        </p:sp>
      </p:grpSp>
      <p:sp>
        <p:nvSpPr>
          <p:cNvPr name="Freeform 5" id="5"/>
          <p:cNvSpPr/>
          <p:nvPr/>
        </p:nvSpPr>
        <p:spPr>
          <a:xfrm flipH="false" flipV="false" rot="0">
            <a:off x="14331171" y="1028700"/>
            <a:ext cx="2903380" cy="9448871"/>
          </a:xfrm>
          <a:custGeom>
            <a:avLst/>
            <a:gdLst/>
            <a:ahLst/>
            <a:cxnLst/>
            <a:rect r="r" b="b" t="t" l="l"/>
            <a:pathLst>
              <a:path h="9448871" w="2903380">
                <a:moveTo>
                  <a:pt x="0" y="0"/>
                </a:moveTo>
                <a:lnTo>
                  <a:pt x="2903381" y="0"/>
                </a:lnTo>
                <a:lnTo>
                  <a:pt x="2903381" y="9448871"/>
                </a:lnTo>
                <a:lnTo>
                  <a:pt x="0" y="94488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351623" y="551346"/>
            <a:ext cx="2860950" cy="10022437"/>
          </a:xfrm>
          <a:custGeom>
            <a:avLst/>
            <a:gdLst/>
            <a:ahLst/>
            <a:cxnLst/>
            <a:rect r="r" b="b" t="t" l="l"/>
            <a:pathLst>
              <a:path h="10022437" w="2860950">
                <a:moveTo>
                  <a:pt x="0" y="0"/>
                </a:moveTo>
                <a:lnTo>
                  <a:pt x="2860950" y="0"/>
                </a:lnTo>
                <a:lnTo>
                  <a:pt x="2860950" y="10022437"/>
                </a:lnTo>
                <a:lnTo>
                  <a:pt x="0" y="100224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7" id="7"/>
          <p:cNvSpPr txBox="true"/>
          <p:nvPr/>
        </p:nvSpPr>
        <p:spPr>
          <a:xfrm rot="0">
            <a:off x="4646695" y="3427531"/>
            <a:ext cx="9250353" cy="4346267"/>
          </a:xfrm>
          <a:prstGeom prst="rect">
            <a:avLst/>
          </a:prstGeom>
        </p:spPr>
        <p:txBody>
          <a:bodyPr anchor="t" rtlCol="false" tIns="0" lIns="0" bIns="0" rIns="0">
            <a:spAutoFit/>
          </a:bodyPr>
          <a:lstStyle/>
          <a:p>
            <a:pPr algn="ctr" marL="0" indent="0" lvl="0">
              <a:lnSpc>
                <a:spcPts val="10610"/>
              </a:lnSpc>
            </a:pPr>
            <a:r>
              <a:rPr lang="en-US" b="true" sz="11532">
                <a:solidFill>
                  <a:srgbClr val="233457"/>
                </a:solidFill>
                <a:latin typeface="Times New Roman MT Bold"/>
                <a:ea typeface="Times New Roman MT Bold"/>
                <a:cs typeface="Times New Roman MT Bold"/>
                <a:sym typeface="Times New Roman MT Bold"/>
              </a:rPr>
              <a:t>MERCI DE VOTRE ATTENTION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sp>
        <p:nvSpPr>
          <p:cNvPr name="AutoShape 2" id="2"/>
          <p:cNvSpPr/>
          <p:nvPr/>
        </p:nvSpPr>
        <p:spPr>
          <a:xfrm>
            <a:off x="-4462758" y="9750131"/>
            <a:ext cx="29370918" cy="31750"/>
          </a:xfrm>
          <a:prstGeom prst="line">
            <a:avLst/>
          </a:prstGeom>
          <a:ln cap="flat" w="28575">
            <a:solidFill>
              <a:srgbClr val="233457"/>
            </a:solidFill>
            <a:prstDash val="solid"/>
            <a:headEnd type="none" len="sm" w="sm"/>
            <a:tailEnd type="none" len="sm" w="sm"/>
          </a:ln>
        </p:spPr>
      </p:sp>
      <p:grpSp>
        <p:nvGrpSpPr>
          <p:cNvPr name="Group 3" id="3"/>
          <p:cNvGrpSpPr/>
          <p:nvPr/>
        </p:nvGrpSpPr>
        <p:grpSpPr>
          <a:xfrm rot="0">
            <a:off x="12394946" y="367511"/>
            <a:ext cx="5817653" cy="4410035"/>
            <a:chOff x="0" y="0"/>
            <a:chExt cx="5854078" cy="4437647"/>
          </a:xfrm>
        </p:grpSpPr>
        <p:sp>
          <p:nvSpPr>
            <p:cNvPr name="Freeform 4" id="4"/>
            <p:cNvSpPr/>
            <p:nvPr/>
          </p:nvSpPr>
          <p:spPr>
            <a:xfrm flipH="false" flipV="false" rot="0">
              <a:off x="0" y="0"/>
              <a:ext cx="5854065" cy="4437634"/>
            </a:xfrm>
            <a:custGeom>
              <a:avLst/>
              <a:gdLst/>
              <a:ahLst/>
              <a:cxnLst/>
              <a:rect r="r" b="b" t="t" l="l"/>
              <a:pathLst>
                <a:path h="4437634" w="5854065">
                  <a:moveTo>
                    <a:pt x="0" y="0"/>
                  </a:moveTo>
                  <a:lnTo>
                    <a:pt x="5854065" y="0"/>
                  </a:lnTo>
                  <a:lnTo>
                    <a:pt x="5854065" y="4437634"/>
                  </a:lnTo>
                  <a:lnTo>
                    <a:pt x="0" y="4437634"/>
                  </a:lnTo>
                  <a:lnTo>
                    <a:pt x="0" y="0"/>
                  </a:lnTo>
                  <a:close/>
                </a:path>
              </a:pathLst>
            </a:custGeom>
            <a:blipFill>
              <a:blip r:embed="rId2"/>
              <a:stretch>
                <a:fillRect l="0" t="0" r="-22129" b="0"/>
              </a:stretch>
            </a:blipFill>
          </p:spPr>
        </p:sp>
      </p:grpSp>
      <p:grpSp>
        <p:nvGrpSpPr>
          <p:cNvPr name="Group 5" id="5"/>
          <p:cNvGrpSpPr/>
          <p:nvPr/>
        </p:nvGrpSpPr>
        <p:grpSpPr>
          <a:xfrm rot="0">
            <a:off x="12394946" y="4838693"/>
            <a:ext cx="5817653" cy="3999336"/>
            <a:chOff x="0" y="0"/>
            <a:chExt cx="5976671" cy="4108653"/>
          </a:xfrm>
        </p:grpSpPr>
        <p:sp>
          <p:nvSpPr>
            <p:cNvPr name="Freeform 6" id="6"/>
            <p:cNvSpPr/>
            <p:nvPr/>
          </p:nvSpPr>
          <p:spPr>
            <a:xfrm flipH="false" flipV="false" rot="0">
              <a:off x="0" y="0"/>
              <a:ext cx="5976620" cy="4108704"/>
            </a:xfrm>
            <a:custGeom>
              <a:avLst/>
              <a:gdLst/>
              <a:ahLst/>
              <a:cxnLst/>
              <a:rect r="r" b="b" t="t" l="l"/>
              <a:pathLst>
                <a:path h="4108704" w="5976620">
                  <a:moveTo>
                    <a:pt x="0" y="0"/>
                  </a:moveTo>
                  <a:lnTo>
                    <a:pt x="5976620" y="0"/>
                  </a:lnTo>
                  <a:lnTo>
                    <a:pt x="5976620" y="4108704"/>
                  </a:lnTo>
                  <a:lnTo>
                    <a:pt x="0" y="4108704"/>
                  </a:lnTo>
                  <a:lnTo>
                    <a:pt x="0" y="0"/>
                  </a:lnTo>
                  <a:close/>
                </a:path>
              </a:pathLst>
            </a:custGeom>
            <a:blipFill>
              <a:blip r:embed="rId3"/>
              <a:stretch>
                <a:fillRect l="0" t="0" r="-1831" b="1"/>
              </a:stretch>
            </a:blipFill>
          </p:spPr>
        </p:sp>
      </p:grpSp>
      <p:sp>
        <p:nvSpPr>
          <p:cNvPr name="Freeform 7" id="7"/>
          <p:cNvSpPr/>
          <p:nvPr/>
        </p:nvSpPr>
        <p:spPr>
          <a:xfrm flipH="false" flipV="false" rot="0">
            <a:off x="16392112" y="8367434"/>
            <a:ext cx="1024983" cy="1395398"/>
          </a:xfrm>
          <a:custGeom>
            <a:avLst/>
            <a:gdLst/>
            <a:ahLst/>
            <a:cxnLst/>
            <a:rect r="r" b="b" t="t" l="l"/>
            <a:pathLst>
              <a:path h="1395398" w="1024983">
                <a:moveTo>
                  <a:pt x="0" y="0"/>
                </a:moveTo>
                <a:lnTo>
                  <a:pt x="1024983" y="0"/>
                </a:lnTo>
                <a:lnTo>
                  <a:pt x="1024983" y="1395397"/>
                </a:lnTo>
                <a:lnTo>
                  <a:pt x="0" y="13953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7789915" y="1508259"/>
            <a:ext cx="4408219" cy="4092526"/>
          </a:xfrm>
          <a:custGeom>
            <a:avLst/>
            <a:gdLst/>
            <a:ahLst/>
            <a:cxnLst/>
            <a:rect r="r" b="b" t="t" l="l"/>
            <a:pathLst>
              <a:path h="4092526" w="4408219">
                <a:moveTo>
                  <a:pt x="0" y="0"/>
                </a:moveTo>
                <a:lnTo>
                  <a:pt x="4408219" y="0"/>
                </a:lnTo>
                <a:lnTo>
                  <a:pt x="4408219" y="4092526"/>
                </a:lnTo>
                <a:lnTo>
                  <a:pt x="0" y="4092526"/>
                </a:lnTo>
                <a:lnTo>
                  <a:pt x="0" y="0"/>
                </a:lnTo>
                <a:close/>
              </a:path>
            </a:pathLst>
          </a:custGeom>
          <a:blipFill>
            <a:blip r:embed="rId6"/>
            <a:stretch>
              <a:fillRect l="0" t="0" r="0" b="0"/>
            </a:stretch>
          </a:blipFill>
        </p:spPr>
      </p:sp>
      <p:sp>
        <p:nvSpPr>
          <p:cNvPr name="Freeform 9" id="9"/>
          <p:cNvSpPr/>
          <p:nvPr/>
        </p:nvSpPr>
        <p:spPr>
          <a:xfrm flipH="false" flipV="false" rot="0">
            <a:off x="7649707" y="5707755"/>
            <a:ext cx="4548427" cy="3248876"/>
          </a:xfrm>
          <a:custGeom>
            <a:avLst/>
            <a:gdLst/>
            <a:ahLst/>
            <a:cxnLst/>
            <a:rect r="r" b="b" t="t" l="l"/>
            <a:pathLst>
              <a:path h="3248876" w="4548427">
                <a:moveTo>
                  <a:pt x="0" y="0"/>
                </a:moveTo>
                <a:lnTo>
                  <a:pt x="4548427" y="0"/>
                </a:lnTo>
                <a:lnTo>
                  <a:pt x="4548427" y="3248876"/>
                </a:lnTo>
                <a:lnTo>
                  <a:pt x="0" y="3248876"/>
                </a:lnTo>
                <a:lnTo>
                  <a:pt x="0" y="0"/>
                </a:lnTo>
                <a:close/>
              </a:path>
            </a:pathLst>
          </a:custGeom>
          <a:blipFill>
            <a:blip r:embed="rId7"/>
            <a:stretch>
              <a:fillRect l="0" t="0" r="0" b="0"/>
            </a:stretch>
          </a:blipFill>
        </p:spPr>
      </p:sp>
      <p:sp>
        <p:nvSpPr>
          <p:cNvPr name="Freeform 10" id="10"/>
          <p:cNvSpPr/>
          <p:nvPr/>
        </p:nvSpPr>
        <p:spPr>
          <a:xfrm flipH="true" flipV="false" rot="0">
            <a:off x="11175011" y="8207227"/>
            <a:ext cx="3680107" cy="1498807"/>
          </a:xfrm>
          <a:custGeom>
            <a:avLst/>
            <a:gdLst/>
            <a:ahLst/>
            <a:cxnLst/>
            <a:rect r="r" b="b" t="t" l="l"/>
            <a:pathLst>
              <a:path h="1498807" w="3680107">
                <a:moveTo>
                  <a:pt x="3680108" y="0"/>
                </a:moveTo>
                <a:lnTo>
                  <a:pt x="0" y="0"/>
                </a:lnTo>
                <a:lnTo>
                  <a:pt x="0" y="1498808"/>
                </a:lnTo>
                <a:lnTo>
                  <a:pt x="3680108" y="1498808"/>
                </a:lnTo>
                <a:lnTo>
                  <a:pt x="3680108"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266745" y="367768"/>
            <a:ext cx="11592613" cy="1388539"/>
          </a:xfrm>
          <a:prstGeom prst="rect">
            <a:avLst/>
          </a:prstGeom>
        </p:spPr>
        <p:txBody>
          <a:bodyPr anchor="t" rtlCol="false" tIns="0" lIns="0" bIns="0" rIns="0">
            <a:spAutoFit/>
          </a:bodyPr>
          <a:lstStyle/>
          <a:p>
            <a:pPr algn="l" marL="0" indent="0" lvl="0">
              <a:lnSpc>
                <a:spcPts val="8816"/>
              </a:lnSpc>
              <a:spcBef>
                <a:spcPct val="0"/>
              </a:spcBef>
            </a:pPr>
            <a:r>
              <a:rPr lang="en-US" b="true" sz="9583">
                <a:solidFill>
                  <a:srgbClr val="233457"/>
                </a:solidFill>
                <a:latin typeface="Times New Roman MT Bold"/>
                <a:ea typeface="Times New Roman MT Bold"/>
                <a:cs typeface="Times New Roman MT Bold"/>
                <a:sym typeface="Times New Roman MT Bold"/>
              </a:rPr>
              <a:t>1- INTRODUCTION</a:t>
            </a:r>
          </a:p>
        </p:txBody>
      </p:sp>
      <p:sp>
        <p:nvSpPr>
          <p:cNvPr name="TextBox 12" id="12"/>
          <p:cNvSpPr txBox="true"/>
          <p:nvPr/>
        </p:nvSpPr>
        <p:spPr>
          <a:xfrm rot="0">
            <a:off x="266745" y="1508259"/>
            <a:ext cx="7326357" cy="9645521"/>
          </a:xfrm>
          <a:prstGeom prst="rect">
            <a:avLst/>
          </a:prstGeom>
        </p:spPr>
        <p:txBody>
          <a:bodyPr anchor="t" rtlCol="false" tIns="0" lIns="0" bIns="0" rIns="0">
            <a:spAutoFit/>
          </a:bodyPr>
          <a:lstStyle/>
          <a:p>
            <a:pPr algn="just">
              <a:lnSpc>
                <a:spcPts val="4489"/>
              </a:lnSpc>
            </a:pPr>
            <a:r>
              <a:rPr lang="en-US" sz="3710" spc="3">
                <a:solidFill>
                  <a:srgbClr val="233457"/>
                </a:solidFill>
                <a:latin typeface="Glacial Indifference"/>
                <a:ea typeface="Glacial Indifference"/>
                <a:cs typeface="Glacial Indifference"/>
                <a:sym typeface="Glacial Indifference"/>
              </a:rPr>
              <a:t>New York est la ville la plus connue </a:t>
            </a:r>
            <a:r>
              <a:rPr lang="en-US" sz="3710" spc="3">
                <a:solidFill>
                  <a:srgbClr val="233457"/>
                </a:solidFill>
                <a:latin typeface="Glacial Indifference"/>
                <a:ea typeface="Glacial Indifference"/>
                <a:cs typeface="Glacial Indifference"/>
                <a:sym typeface="Glacial Indifference"/>
              </a:rPr>
              <a:t>des Etats-Unis. On l’appelle souvent “la Grosse Pomme” ou ‘la ville qui ne dort jamais’ car elle est pleine d’énergie et il y a toujours beaucoup de lumières. </a:t>
            </a:r>
          </a:p>
          <a:p>
            <a:pPr algn="just">
              <a:lnSpc>
                <a:spcPts val="4489"/>
              </a:lnSpc>
            </a:pPr>
            <a:r>
              <a:rPr lang="en-US" sz="3710" spc="3">
                <a:solidFill>
                  <a:srgbClr val="233457"/>
                </a:solidFill>
                <a:latin typeface="Glacial Indifference"/>
                <a:ea typeface="Glacial Indifference"/>
                <a:cs typeface="Glacial Indifference"/>
                <a:sym typeface="Glacial Indifference"/>
              </a:rPr>
              <a:t>A New York se trouve </a:t>
            </a:r>
            <a:r>
              <a:rPr lang="en-US" sz="3710" spc="3">
                <a:solidFill>
                  <a:srgbClr val="233457"/>
                </a:solidFill>
                <a:latin typeface="Glacial Indifference"/>
                <a:ea typeface="Glacial Indifference"/>
                <a:cs typeface="Glacial Indifference"/>
                <a:sym typeface="Glacial Indifference"/>
              </a:rPr>
              <a:t>la Statue de la Liberté, qui est un cadeau de la France. Il y a aussi Central Park, un immense parc vert au milieu des immeubles. New York est aujourd’hui l’un des endroits les plus importants pour la culture et le commerce. </a:t>
            </a:r>
          </a:p>
          <a:p>
            <a:pPr algn="just">
              <a:lnSpc>
                <a:spcPts val="2751"/>
              </a:lnSpc>
            </a:pPr>
            <a:r>
              <a:rPr lang="en-US" sz="2273" spc="2">
                <a:solidFill>
                  <a:srgbClr val="233457"/>
                </a:solidFill>
                <a:latin typeface="Glacial Indifference"/>
                <a:ea typeface="Glacial Indifference"/>
                <a:cs typeface="Glacial Indifference"/>
                <a:sym typeface="Glacial Indifference"/>
              </a:rPr>
              <a:t> </a:t>
            </a:r>
          </a:p>
          <a:p>
            <a:pPr algn="just" marL="0" indent="0" lvl="0">
              <a:lnSpc>
                <a:spcPts val="2751"/>
              </a:lnSpc>
            </a:pPr>
          </a:p>
          <a:p>
            <a:pPr algn="just" marL="0" indent="0" lvl="0">
              <a:lnSpc>
                <a:spcPts val="2751"/>
              </a:lnSpc>
            </a:pPr>
          </a:p>
          <a:p>
            <a:pPr algn="just" marL="0" indent="0" lvl="0">
              <a:lnSpc>
                <a:spcPts val="2751"/>
              </a:lnSpc>
            </a:pPr>
          </a:p>
          <a:p>
            <a:pPr algn="just" marL="0" indent="0" lvl="0">
              <a:lnSpc>
                <a:spcPts val="2751"/>
              </a:lnSpc>
            </a:pPr>
          </a:p>
        </p:txBody>
      </p:sp>
      <p:sp>
        <p:nvSpPr>
          <p:cNvPr name="Freeform 13" id="13"/>
          <p:cNvSpPr/>
          <p:nvPr/>
        </p:nvSpPr>
        <p:spPr>
          <a:xfrm flipH="true" flipV="false" rot="0">
            <a:off x="7258088" y="8207227"/>
            <a:ext cx="3680107" cy="1498807"/>
          </a:xfrm>
          <a:custGeom>
            <a:avLst/>
            <a:gdLst/>
            <a:ahLst/>
            <a:cxnLst/>
            <a:rect r="r" b="b" t="t" l="l"/>
            <a:pathLst>
              <a:path h="1498807" w="3680107">
                <a:moveTo>
                  <a:pt x="3680107" y="0"/>
                </a:moveTo>
                <a:lnTo>
                  <a:pt x="0" y="0"/>
                </a:lnTo>
                <a:lnTo>
                  <a:pt x="0" y="1498808"/>
                </a:lnTo>
                <a:lnTo>
                  <a:pt x="3680107" y="1498808"/>
                </a:lnTo>
                <a:lnTo>
                  <a:pt x="3680107"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sp>
        <p:nvSpPr>
          <p:cNvPr name="Freeform 2" id="2"/>
          <p:cNvSpPr/>
          <p:nvPr/>
        </p:nvSpPr>
        <p:spPr>
          <a:xfrm flipH="false" flipV="false" rot="0">
            <a:off x="-2284954" y="1868940"/>
            <a:ext cx="6048620" cy="8418060"/>
          </a:xfrm>
          <a:custGeom>
            <a:avLst/>
            <a:gdLst/>
            <a:ahLst/>
            <a:cxnLst/>
            <a:rect r="r" b="b" t="t" l="l"/>
            <a:pathLst>
              <a:path h="8418060" w="6048620">
                <a:moveTo>
                  <a:pt x="0" y="0"/>
                </a:moveTo>
                <a:lnTo>
                  <a:pt x="6048619" y="0"/>
                </a:lnTo>
                <a:lnTo>
                  <a:pt x="6048619" y="8418060"/>
                </a:lnTo>
                <a:lnTo>
                  <a:pt x="0" y="8418060"/>
                </a:lnTo>
                <a:lnTo>
                  <a:pt x="0" y="0"/>
                </a:lnTo>
                <a:close/>
              </a:path>
            </a:pathLst>
          </a:custGeom>
          <a:blipFill>
            <a:blip r:embed="rId2">
              <a:extLst>
                <a:ext uri="{96DAC541-7B7A-43D3-8B79-37D633B846F1}">
                  <asvg:svgBlip xmlns:asvg="http://schemas.microsoft.com/office/drawing/2016/SVG/main" r:embed="rId3"/>
                </a:ext>
              </a:extLst>
            </a:blip>
            <a:stretch>
              <a:fillRect l="0" t="0" r="-9567" b="0"/>
            </a:stretch>
          </a:blipFill>
        </p:spPr>
      </p:sp>
      <p:sp>
        <p:nvSpPr>
          <p:cNvPr name="Freeform 3" id="3"/>
          <p:cNvSpPr/>
          <p:nvPr/>
        </p:nvSpPr>
        <p:spPr>
          <a:xfrm flipH="false" flipV="false" rot="0">
            <a:off x="465461" y="1071793"/>
            <a:ext cx="1787772" cy="619402"/>
          </a:xfrm>
          <a:custGeom>
            <a:avLst/>
            <a:gdLst/>
            <a:ahLst/>
            <a:cxnLst/>
            <a:rect r="r" b="b" t="t" l="l"/>
            <a:pathLst>
              <a:path h="619402" w="1787772">
                <a:moveTo>
                  <a:pt x="0" y="0"/>
                </a:moveTo>
                <a:lnTo>
                  <a:pt x="1787773" y="0"/>
                </a:lnTo>
                <a:lnTo>
                  <a:pt x="1787773" y="619402"/>
                </a:lnTo>
                <a:lnTo>
                  <a:pt x="0" y="6194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2397039" y="1868940"/>
            <a:ext cx="1500816" cy="519981"/>
          </a:xfrm>
          <a:custGeom>
            <a:avLst/>
            <a:gdLst/>
            <a:ahLst/>
            <a:cxnLst/>
            <a:rect r="r" b="b" t="t" l="l"/>
            <a:pathLst>
              <a:path h="519981" w="1500816">
                <a:moveTo>
                  <a:pt x="1500815" y="0"/>
                </a:moveTo>
                <a:lnTo>
                  <a:pt x="0" y="0"/>
                </a:lnTo>
                <a:lnTo>
                  <a:pt x="0" y="519982"/>
                </a:lnTo>
                <a:lnTo>
                  <a:pt x="1500815" y="519982"/>
                </a:lnTo>
                <a:lnTo>
                  <a:pt x="150081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294008" y="8067248"/>
            <a:ext cx="939315" cy="2382103"/>
          </a:xfrm>
          <a:custGeom>
            <a:avLst/>
            <a:gdLst/>
            <a:ahLst/>
            <a:cxnLst/>
            <a:rect r="r" b="b" t="t" l="l"/>
            <a:pathLst>
              <a:path h="2382103" w="939315">
                <a:moveTo>
                  <a:pt x="0" y="0"/>
                </a:moveTo>
                <a:lnTo>
                  <a:pt x="939315" y="0"/>
                </a:lnTo>
                <a:lnTo>
                  <a:pt x="939315" y="2382104"/>
                </a:lnTo>
                <a:lnTo>
                  <a:pt x="0" y="23821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3294008" y="500144"/>
            <a:ext cx="9992404" cy="1098663"/>
          </a:xfrm>
          <a:prstGeom prst="rect">
            <a:avLst/>
          </a:prstGeom>
        </p:spPr>
        <p:txBody>
          <a:bodyPr anchor="t" rtlCol="false" tIns="0" lIns="0" bIns="0" rIns="0">
            <a:spAutoFit/>
          </a:bodyPr>
          <a:lstStyle/>
          <a:p>
            <a:pPr algn="ctr" marL="0" indent="0" lvl="0">
              <a:lnSpc>
                <a:spcPts val="6985"/>
              </a:lnSpc>
              <a:spcBef>
                <a:spcPct val="0"/>
              </a:spcBef>
            </a:pPr>
            <a:r>
              <a:rPr lang="en-US" b="true" sz="7592">
                <a:solidFill>
                  <a:srgbClr val="233457"/>
                </a:solidFill>
                <a:latin typeface="Times New Roman MT Bold"/>
                <a:ea typeface="Times New Roman MT Bold"/>
                <a:cs typeface="Times New Roman MT Bold"/>
                <a:sym typeface="Times New Roman MT Bold"/>
              </a:rPr>
              <a:t>2- GÉOGRAPHIE</a:t>
            </a:r>
            <a:r>
              <a:rPr lang="en-US" b="true" sz="7592">
                <a:solidFill>
                  <a:srgbClr val="233457"/>
                </a:solidFill>
                <a:latin typeface="Times New Roman MT Bold"/>
                <a:ea typeface="Times New Roman MT Bold"/>
                <a:cs typeface="Times New Roman MT Bold"/>
                <a:sym typeface="Times New Roman MT Bold"/>
              </a:rPr>
              <a:t> </a:t>
            </a:r>
          </a:p>
        </p:txBody>
      </p:sp>
      <p:sp>
        <p:nvSpPr>
          <p:cNvPr name="TextBox 7" id="7"/>
          <p:cNvSpPr txBox="true"/>
          <p:nvPr/>
        </p:nvSpPr>
        <p:spPr>
          <a:xfrm rot="0">
            <a:off x="4040729" y="1375337"/>
            <a:ext cx="8349657" cy="3301438"/>
          </a:xfrm>
          <a:prstGeom prst="rect">
            <a:avLst/>
          </a:prstGeom>
        </p:spPr>
        <p:txBody>
          <a:bodyPr anchor="t" rtlCol="false" tIns="0" lIns="0" bIns="0" rIns="0">
            <a:spAutoFit/>
          </a:bodyPr>
          <a:lstStyle/>
          <a:p>
            <a:pPr algn="just" marL="0" indent="0" lvl="0">
              <a:lnSpc>
                <a:spcPts val="3708"/>
              </a:lnSpc>
            </a:pPr>
            <a:r>
              <a:rPr lang="en-US" sz="3566" spc="3">
                <a:solidFill>
                  <a:srgbClr val="233457"/>
                </a:solidFill>
                <a:latin typeface="Glacial Indifference"/>
                <a:ea typeface="Glacial Indifference"/>
                <a:cs typeface="Glacial Indifference"/>
                <a:sym typeface="Glacial Indifference"/>
              </a:rPr>
              <a:t>New York se trouve dans l’Etat de New York, au nord–est des Etats-Unis, au bord de l'océan Atlantique. C’est la ville la plus peuplée des Etats–Unis. Il y a plus de 8 millions d’habitants. New York est composée de cinq quartiers : Manhattan, Brooklyn, Queens, Bronx et Staten Island.</a:t>
            </a:r>
          </a:p>
        </p:txBody>
      </p:sp>
      <p:grpSp>
        <p:nvGrpSpPr>
          <p:cNvPr name="Group 8" id="8"/>
          <p:cNvGrpSpPr/>
          <p:nvPr/>
        </p:nvGrpSpPr>
        <p:grpSpPr>
          <a:xfrm rot="0">
            <a:off x="12673005" y="405903"/>
            <a:ext cx="5050926" cy="4737597"/>
            <a:chOff x="0" y="0"/>
            <a:chExt cx="7086600" cy="6646990"/>
          </a:xfrm>
        </p:grpSpPr>
        <p:sp>
          <p:nvSpPr>
            <p:cNvPr name="Freeform 9" id="9"/>
            <p:cNvSpPr/>
            <p:nvPr/>
          </p:nvSpPr>
          <p:spPr>
            <a:xfrm flipH="false" flipV="false" rot="0">
              <a:off x="0" y="0"/>
              <a:ext cx="7086600" cy="6646926"/>
            </a:xfrm>
            <a:custGeom>
              <a:avLst/>
              <a:gdLst/>
              <a:ahLst/>
              <a:cxnLst/>
              <a:rect r="r" b="b" t="t" l="l"/>
              <a:pathLst>
                <a:path h="6646926" w="7086600">
                  <a:moveTo>
                    <a:pt x="0" y="0"/>
                  </a:moveTo>
                  <a:lnTo>
                    <a:pt x="7086600" y="0"/>
                  </a:lnTo>
                  <a:lnTo>
                    <a:pt x="7086600" y="6646926"/>
                  </a:lnTo>
                  <a:lnTo>
                    <a:pt x="0" y="6646926"/>
                  </a:lnTo>
                  <a:lnTo>
                    <a:pt x="0" y="0"/>
                  </a:lnTo>
                  <a:close/>
                </a:path>
              </a:pathLst>
            </a:custGeom>
            <a:blipFill>
              <a:blip r:embed="rId8"/>
              <a:stretch>
                <a:fillRect l="0" t="0" r="0" b="-3779"/>
              </a:stretch>
            </a:blipFill>
          </p:spPr>
        </p:sp>
      </p:grpSp>
      <p:grpSp>
        <p:nvGrpSpPr>
          <p:cNvPr name="Group 10" id="10"/>
          <p:cNvGrpSpPr/>
          <p:nvPr/>
        </p:nvGrpSpPr>
        <p:grpSpPr>
          <a:xfrm rot="0">
            <a:off x="4239974" y="5143500"/>
            <a:ext cx="7701759" cy="4857047"/>
            <a:chOff x="0" y="0"/>
            <a:chExt cx="8876182" cy="5597687"/>
          </a:xfrm>
        </p:grpSpPr>
        <p:sp>
          <p:nvSpPr>
            <p:cNvPr name="Freeform 11" id="11"/>
            <p:cNvSpPr/>
            <p:nvPr/>
          </p:nvSpPr>
          <p:spPr>
            <a:xfrm flipH="false" flipV="false" rot="0">
              <a:off x="0" y="0"/>
              <a:ext cx="8876157" cy="5597674"/>
            </a:xfrm>
            <a:custGeom>
              <a:avLst/>
              <a:gdLst/>
              <a:ahLst/>
              <a:cxnLst/>
              <a:rect r="r" b="b" t="t" l="l"/>
              <a:pathLst>
                <a:path h="5597674" w="8876157">
                  <a:moveTo>
                    <a:pt x="0" y="0"/>
                  </a:moveTo>
                  <a:lnTo>
                    <a:pt x="8876157" y="0"/>
                  </a:lnTo>
                  <a:lnTo>
                    <a:pt x="8876157" y="5597674"/>
                  </a:lnTo>
                  <a:lnTo>
                    <a:pt x="0" y="5597674"/>
                  </a:lnTo>
                  <a:lnTo>
                    <a:pt x="0" y="0"/>
                  </a:lnTo>
                  <a:close/>
                </a:path>
              </a:pathLst>
            </a:custGeom>
            <a:blipFill>
              <a:blip r:embed="rId9"/>
              <a:stretch>
                <a:fillRect l="-3337" t="-2968" r="-5670" b="-4409"/>
              </a:stretch>
            </a:blipFill>
          </p:spPr>
        </p:sp>
      </p:grpSp>
      <p:sp>
        <p:nvSpPr>
          <p:cNvPr name="Freeform 12" id="12"/>
          <p:cNvSpPr/>
          <p:nvPr/>
        </p:nvSpPr>
        <p:spPr>
          <a:xfrm flipH="false" flipV="false" rot="0">
            <a:off x="11941733" y="5143500"/>
            <a:ext cx="5782199" cy="4857047"/>
          </a:xfrm>
          <a:custGeom>
            <a:avLst/>
            <a:gdLst/>
            <a:ahLst/>
            <a:cxnLst/>
            <a:rect r="r" b="b" t="t" l="l"/>
            <a:pathLst>
              <a:path h="4857047" w="5782199">
                <a:moveTo>
                  <a:pt x="0" y="0"/>
                </a:moveTo>
                <a:lnTo>
                  <a:pt x="5782199" y="0"/>
                </a:lnTo>
                <a:lnTo>
                  <a:pt x="5782199" y="4857047"/>
                </a:lnTo>
                <a:lnTo>
                  <a:pt x="0" y="4857047"/>
                </a:lnTo>
                <a:lnTo>
                  <a:pt x="0" y="0"/>
                </a:lnTo>
                <a:close/>
              </a:path>
            </a:pathLst>
          </a:custGeom>
          <a:blipFill>
            <a:blip r:embed="rId10"/>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sp>
        <p:nvSpPr>
          <p:cNvPr name="Freeform 2" id="2"/>
          <p:cNvSpPr/>
          <p:nvPr/>
        </p:nvSpPr>
        <p:spPr>
          <a:xfrm flipH="false" flipV="false" rot="2024144">
            <a:off x="2139644" y="-1972815"/>
            <a:ext cx="13173851" cy="12905205"/>
          </a:xfrm>
          <a:custGeom>
            <a:avLst/>
            <a:gdLst/>
            <a:ahLst/>
            <a:cxnLst/>
            <a:rect r="r" b="b" t="t" l="l"/>
            <a:pathLst>
              <a:path h="12905205" w="13173851">
                <a:moveTo>
                  <a:pt x="0" y="0"/>
                </a:moveTo>
                <a:lnTo>
                  <a:pt x="13173852" y="0"/>
                </a:lnTo>
                <a:lnTo>
                  <a:pt x="13173852" y="12905205"/>
                </a:lnTo>
                <a:lnTo>
                  <a:pt x="0" y="1290520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44699" y="-1055509"/>
            <a:ext cx="13323470" cy="11070592"/>
          </a:xfrm>
          <a:custGeom>
            <a:avLst/>
            <a:gdLst/>
            <a:ahLst/>
            <a:cxnLst/>
            <a:rect r="r" b="b" t="t" l="l"/>
            <a:pathLst>
              <a:path h="11070592" w="13323470">
                <a:moveTo>
                  <a:pt x="0" y="0"/>
                </a:moveTo>
                <a:lnTo>
                  <a:pt x="13323470" y="0"/>
                </a:lnTo>
                <a:lnTo>
                  <a:pt x="13323470" y="11070593"/>
                </a:lnTo>
                <a:lnTo>
                  <a:pt x="0" y="110705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042078" y="3622401"/>
            <a:ext cx="1216087" cy="3499532"/>
          </a:xfrm>
          <a:custGeom>
            <a:avLst/>
            <a:gdLst/>
            <a:ahLst/>
            <a:cxnLst/>
            <a:rect r="r" b="b" t="t" l="l"/>
            <a:pathLst>
              <a:path h="3499532" w="1216087">
                <a:moveTo>
                  <a:pt x="0" y="0"/>
                </a:moveTo>
                <a:lnTo>
                  <a:pt x="1216087" y="0"/>
                </a:lnTo>
                <a:lnTo>
                  <a:pt x="1216087" y="3499532"/>
                </a:lnTo>
                <a:lnTo>
                  <a:pt x="0" y="3499532"/>
                </a:lnTo>
                <a:lnTo>
                  <a:pt x="0" y="0"/>
                </a:lnTo>
                <a:close/>
              </a:path>
            </a:pathLst>
          </a:custGeom>
          <a:blipFill>
            <a:blip r:embed="rId6"/>
            <a:stretch>
              <a:fillRect l="0" t="0" r="0" b="0"/>
            </a:stretch>
          </a:blipFill>
        </p:spPr>
      </p:sp>
      <p:sp>
        <p:nvSpPr>
          <p:cNvPr name="Freeform 5" id="5"/>
          <p:cNvSpPr/>
          <p:nvPr/>
        </p:nvSpPr>
        <p:spPr>
          <a:xfrm flipH="false" flipV="false" rot="0">
            <a:off x="11957345" y="4931288"/>
            <a:ext cx="584615" cy="830849"/>
          </a:xfrm>
          <a:custGeom>
            <a:avLst/>
            <a:gdLst/>
            <a:ahLst/>
            <a:cxnLst/>
            <a:rect r="r" b="b" t="t" l="l"/>
            <a:pathLst>
              <a:path h="830849" w="584615">
                <a:moveTo>
                  <a:pt x="0" y="0"/>
                </a:moveTo>
                <a:lnTo>
                  <a:pt x="584616" y="0"/>
                </a:lnTo>
                <a:lnTo>
                  <a:pt x="584616" y="830848"/>
                </a:lnTo>
                <a:lnTo>
                  <a:pt x="0" y="8308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2263987" y="6606901"/>
            <a:ext cx="2615156" cy="290045"/>
          </a:xfrm>
          <a:custGeom>
            <a:avLst/>
            <a:gdLst/>
            <a:ahLst/>
            <a:cxnLst/>
            <a:rect r="r" b="b" t="t" l="l"/>
            <a:pathLst>
              <a:path h="290045" w="2615156">
                <a:moveTo>
                  <a:pt x="0" y="0"/>
                </a:moveTo>
                <a:lnTo>
                  <a:pt x="2615156" y="0"/>
                </a:lnTo>
                <a:lnTo>
                  <a:pt x="2615156" y="290045"/>
                </a:lnTo>
                <a:lnTo>
                  <a:pt x="0" y="2900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12325846" y="5973449"/>
            <a:ext cx="4933454" cy="809538"/>
          </a:xfrm>
          <a:prstGeom prst="rect">
            <a:avLst/>
          </a:prstGeom>
        </p:spPr>
        <p:txBody>
          <a:bodyPr anchor="t" rtlCol="false" tIns="0" lIns="0" bIns="0" rIns="0">
            <a:spAutoFit/>
          </a:bodyPr>
          <a:lstStyle/>
          <a:p>
            <a:pPr algn="l" marL="0" indent="0" lvl="0">
              <a:lnSpc>
                <a:spcPts val="5172"/>
              </a:lnSpc>
              <a:spcBef>
                <a:spcPct val="0"/>
              </a:spcBef>
            </a:pPr>
            <a:r>
              <a:rPr lang="en-US" b="true" sz="5622">
                <a:solidFill>
                  <a:srgbClr val="F03F55"/>
                </a:solidFill>
                <a:latin typeface="Times New Roman MT Bold"/>
                <a:ea typeface="Times New Roman MT Bold"/>
                <a:cs typeface="Times New Roman MT Bold"/>
                <a:sym typeface="Times New Roman MT Bold"/>
              </a:rPr>
              <a:t>NEW YORK</a:t>
            </a:r>
          </a:p>
        </p:txBody>
      </p:sp>
      <p:sp>
        <p:nvSpPr>
          <p:cNvPr name="Freeform 8" id="8"/>
          <p:cNvSpPr/>
          <p:nvPr/>
        </p:nvSpPr>
        <p:spPr>
          <a:xfrm flipH="false" flipV="false" rot="0">
            <a:off x="1028700" y="7330801"/>
            <a:ext cx="2615156" cy="290045"/>
          </a:xfrm>
          <a:custGeom>
            <a:avLst/>
            <a:gdLst/>
            <a:ahLst/>
            <a:cxnLst/>
            <a:rect r="r" b="b" t="t" l="l"/>
            <a:pathLst>
              <a:path h="290045" w="2615156">
                <a:moveTo>
                  <a:pt x="0" y="0"/>
                </a:moveTo>
                <a:lnTo>
                  <a:pt x="2615156" y="0"/>
                </a:lnTo>
                <a:lnTo>
                  <a:pt x="2615156" y="290045"/>
                </a:lnTo>
                <a:lnTo>
                  <a:pt x="0" y="2900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905000" y="8232501"/>
            <a:ext cx="2615156" cy="290045"/>
          </a:xfrm>
          <a:custGeom>
            <a:avLst/>
            <a:gdLst/>
            <a:ahLst/>
            <a:cxnLst/>
            <a:rect r="r" b="b" t="t" l="l"/>
            <a:pathLst>
              <a:path h="290045" w="2615156">
                <a:moveTo>
                  <a:pt x="0" y="0"/>
                </a:moveTo>
                <a:lnTo>
                  <a:pt x="2615156" y="0"/>
                </a:lnTo>
                <a:lnTo>
                  <a:pt x="2615156" y="290045"/>
                </a:lnTo>
                <a:lnTo>
                  <a:pt x="0" y="2900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6780087" y="2898501"/>
            <a:ext cx="2615156" cy="290045"/>
          </a:xfrm>
          <a:custGeom>
            <a:avLst/>
            <a:gdLst/>
            <a:ahLst/>
            <a:cxnLst/>
            <a:rect r="r" b="b" t="t" l="l"/>
            <a:pathLst>
              <a:path h="290045" w="2615156">
                <a:moveTo>
                  <a:pt x="0" y="0"/>
                </a:moveTo>
                <a:lnTo>
                  <a:pt x="2615156" y="0"/>
                </a:lnTo>
                <a:lnTo>
                  <a:pt x="2615156" y="290045"/>
                </a:lnTo>
                <a:lnTo>
                  <a:pt x="0" y="2900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15544800" y="3622401"/>
            <a:ext cx="2615156" cy="290045"/>
          </a:xfrm>
          <a:custGeom>
            <a:avLst/>
            <a:gdLst/>
            <a:ahLst/>
            <a:cxnLst/>
            <a:rect r="r" b="b" t="t" l="l"/>
            <a:pathLst>
              <a:path h="290045" w="2615156">
                <a:moveTo>
                  <a:pt x="0" y="0"/>
                </a:moveTo>
                <a:lnTo>
                  <a:pt x="2615156" y="0"/>
                </a:lnTo>
                <a:lnTo>
                  <a:pt x="2615156" y="290045"/>
                </a:lnTo>
                <a:lnTo>
                  <a:pt x="0" y="2900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16421100" y="4524101"/>
            <a:ext cx="2615156" cy="290045"/>
          </a:xfrm>
          <a:custGeom>
            <a:avLst/>
            <a:gdLst/>
            <a:ahLst/>
            <a:cxnLst/>
            <a:rect r="r" b="b" t="t" l="l"/>
            <a:pathLst>
              <a:path h="290045" w="2615156">
                <a:moveTo>
                  <a:pt x="0" y="0"/>
                </a:moveTo>
                <a:lnTo>
                  <a:pt x="2615156" y="0"/>
                </a:lnTo>
                <a:lnTo>
                  <a:pt x="2615156" y="290045"/>
                </a:lnTo>
                <a:lnTo>
                  <a:pt x="0" y="2900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14237222" y="7781651"/>
            <a:ext cx="2615156" cy="290045"/>
          </a:xfrm>
          <a:custGeom>
            <a:avLst/>
            <a:gdLst/>
            <a:ahLst/>
            <a:cxnLst/>
            <a:rect r="r" b="b" t="t" l="l"/>
            <a:pathLst>
              <a:path h="290045" w="2615156">
                <a:moveTo>
                  <a:pt x="0" y="0"/>
                </a:moveTo>
                <a:lnTo>
                  <a:pt x="2615156" y="0"/>
                </a:lnTo>
                <a:lnTo>
                  <a:pt x="2615156" y="290045"/>
                </a:lnTo>
                <a:lnTo>
                  <a:pt x="0" y="2900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0">
            <a:off x="15113522" y="8683351"/>
            <a:ext cx="2615156" cy="290045"/>
          </a:xfrm>
          <a:custGeom>
            <a:avLst/>
            <a:gdLst/>
            <a:ahLst/>
            <a:cxnLst/>
            <a:rect r="r" b="b" t="t" l="l"/>
            <a:pathLst>
              <a:path h="290045" w="2615156">
                <a:moveTo>
                  <a:pt x="0" y="0"/>
                </a:moveTo>
                <a:lnTo>
                  <a:pt x="2615156" y="0"/>
                </a:lnTo>
                <a:lnTo>
                  <a:pt x="2615156" y="290045"/>
                </a:lnTo>
                <a:lnTo>
                  <a:pt x="0" y="2900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0">
            <a:off x="-717028" y="4218274"/>
            <a:ext cx="2615156" cy="290045"/>
          </a:xfrm>
          <a:custGeom>
            <a:avLst/>
            <a:gdLst/>
            <a:ahLst/>
            <a:cxnLst/>
            <a:rect r="r" b="b" t="t" l="l"/>
            <a:pathLst>
              <a:path h="290045" w="2615156">
                <a:moveTo>
                  <a:pt x="0" y="0"/>
                </a:moveTo>
                <a:lnTo>
                  <a:pt x="2615156" y="0"/>
                </a:lnTo>
                <a:lnTo>
                  <a:pt x="2615156" y="290044"/>
                </a:lnTo>
                <a:lnTo>
                  <a:pt x="0" y="2900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0">
            <a:off x="159272" y="5119974"/>
            <a:ext cx="2615156" cy="290045"/>
          </a:xfrm>
          <a:custGeom>
            <a:avLst/>
            <a:gdLst/>
            <a:ahLst/>
            <a:cxnLst/>
            <a:rect r="r" b="b" t="t" l="l"/>
            <a:pathLst>
              <a:path h="290045" w="2615156">
                <a:moveTo>
                  <a:pt x="0" y="0"/>
                </a:moveTo>
                <a:lnTo>
                  <a:pt x="2615156" y="0"/>
                </a:lnTo>
                <a:lnTo>
                  <a:pt x="2615156" y="290044"/>
                </a:lnTo>
                <a:lnTo>
                  <a:pt x="0" y="2900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159832" y="-480960"/>
            <a:ext cx="18607663" cy="2723032"/>
            <a:chOff x="0" y="0"/>
            <a:chExt cx="2882814" cy="421869"/>
          </a:xfrm>
        </p:grpSpPr>
        <p:sp>
          <p:nvSpPr>
            <p:cNvPr name="Freeform 3" id="3"/>
            <p:cNvSpPr/>
            <p:nvPr/>
          </p:nvSpPr>
          <p:spPr>
            <a:xfrm flipH="false" flipV="false" rot="0">
              <a:off x="0" y="0"/>
              <a:ext cx="2882814" cy="421869"/>
            </a:xfrm>
            <a:custGeom>
              <a:avLst/>
              <a:gdLst/>
              <a:ahLst/>
              <a:cxnLst/>
              <a:rect r="r" b="b" t="t" l="l"/>
              <a:pathLst>
                <a:path h="421869" w="2882814">
                  <a:moveTo>
                    <a:pt x="0" y="0"/>
                  </a:moveTo>
                  <a:lnTo>
                    <a:pt x="2882814" y="0"/>
                  </a:lnTo>
                  <a:lnTo>
                    <a:pt x="2882814" y="421869"/>
                  </a:lnTo>
                  <a:lnTo>
                    <a:pt x="0" y="421869"/>
                  </a:lnTo>
                  <a:close/>
                </a:path>
              </a:pathLst>
            </a:custGeom>
            <a:blipFill>
              <a:blip r:embed="rId2">
                <a:alphaModFix amt="57000"/>
              </a:blip>
              <a:stretch>
                <a:fillRect l="0" t="-318876" r="0" b="-318876"/>
              </a:stretch>
            </a:blipFill>
          </p:spPr>
        </p:sp>
      </p:grpSp>
      <p:sp>
        <p:nvSpPr>
          <p:cNvPr name="Freeform 4" id="4"/>
          <p:cNvSpPr/>
          <p:nvPr/>
        </p:nvSpPr>
        <p:spPr>
          <a:xfrm flipH="false" flipV="false" rot="0">
            <a:off x="12938146" y="2459195"/>
            <a:ext cx="5349854" cy="3351226"/>
          </a:xfrm>
          <a:custGeom>
            <a:avLst/>
            <a:gdLst/>
            <a:ahLst/>
            <a:cxnLst/>
            <a:rect r="r" b="b" t="t" l="l"/>
            <a:pathLst>
              <a:path h="3351226" w="5349854">
                <a:moveTo>
                  <a:pt x="0" y="0"/>
                </a:moveTo>
                <a:lnTo>
                  <a:pt x="5349854" y="0"/>
                </a:lnTo>
                <a:lnTo>
                  <a:pt x="5349854" y="3351226"/>
                </a:lnTo>
                <a:lnTo>
                  <a:pt x="0" y="3351226"/>
                </a:lnTo>
                <a:lnTo>
                  <a:pt x="0" y="0"/>
                </a:lnTo>
                <a:close/>
              </a:path>
            </a:pathLst>
          </a:custGeom>
          <a:blipFill>
            <a:blip r:embed="rId3"/>
            <a:stretch>
              <a:fillRect l="-902" t="0" r="0" b="0"/>
            </a:stretch>
          </a:blipFill>
        </p:spPr>
      </p:sp>
      <p:sp>
        <p:nvSpPr>
          <p:cNvPr name="Freeform 5" id="5"/>
          <p:cNvSpPr/>
          <p:nvPr/>
        </p:nvSpPr>
        <p:spPr>
          <a:xfrm flipH="false" flipV="false" rot="0">
            <a:off x="7791741" y="2459195"/>
            <a:ext cx="5029983" cy="3351226"/>
          </a:xfrm>
          <a:custGeom>
            <a:avLst/>
            <a:gdLst/>
            <a:ahLst/>
            <a:cxnLst/>
            <a:rect r="r" b="b" t="t" l="l"/>
            <a:pathLst>
              <a:path h="3351226" w="5029983">
                <a:moveTo>
                  <a:pt x="0" y="0"/>
                </a:moveTo>
                <a:lnTo>
                  <a:pt x="5029983" y="0"/>
                </a:lnTo>
                <a:lnTo>
                  <a:pt x="5029983" y="3351226"/>
                </a:lnTo>
                <a:lnTo>
                  <a:pt x="0" y="3351226"/>
                </a:lnTo>
                <a:lnTo>
                  <a:pt x="0" y="0"/>
                </a:lnTo>
                <a:close/>
              </a:path>
            </a:pathLst>
          </a:custGeom>
          <a:blipFill>
            <a:blip r:embed="rId4"/>
            <a:stretch>
              <a:fillRect l="0" t="0" r="0" b="0"/>
            </a:stretch>
          </a:blipFill>
        </p:spPr>
      </p:sp>
      <p:sp>
        <p:nvSpPr>
          <p:cNvPr name="Freeform 6" id="6"/>
          <p:cNvSpPr/>
          <p:nvPr/>
        </p:nvSpPr>
        <p:spPr>
          <a:xfrm flipH="false" flipV="false" rot="0">
            <a:off x="12941752" y="6029496"/>
            <a:ext cx="5346248" cy="3282564"/>
          </a:xfrm>
          <a:custGeom>
            <a:avLst/>
            <a:gdLst/>
            <a:ahLst/>
            <a:cxnLst/>
            <a:rect r="r" b="b" t="t" l="l"/>
            <a:pathLst>
              <a:path h="3282564" w="5346248">
                <a:moveTo>
                  <a:pt x="0" y="0"/>
                </a:moveTo>
                <a:lnTo>
                  <a:pt x="5346248" y="0"/>
                </a:lnTo>
                <a:lnTo>
                  <a:pt x="5346248" y="3282564"/>
                </a:lnTo>
                <a:lnTo>
                  <a:pt x="0" y="3282564"/>
                </a:lnTo>
                <a:lnTo>
                  <a:pt x="0" y="0"/>
                </a:lnTo>
                <a:close/>
              </a:path>
            </a:pathLst>
          </a:custGeom>
          <a:blipFill>
            <a:blip r:embed="rId5"/>
            <a:stretch>
              <a:fillRect l="0" t="-8787" r="0" b="0"/>
            </a:stretch>
          </a:blipFill>
        </p:spPr>
      </p:sp>
      <p:sp>
        <p:nvSpPr>
          <p:cNvPr name="Freeform 7" id="7"/>
          <p:cNvSpPr/>
          <p:nvPr/>
        </p:nvSpPr>
        <p:spPr>
          <a:xfrm flipH="false" flipV="false" rot="0">
            <a:off x="7791741" y="6029496"/>
            <a:ext cx="5029983" cy="3338651"/>
          </a:xfrm>
          <a:custGeom>
            <a:avLst/>
            <a:gdLst/>
            <a:ahLst/>
            <a:cxnLst/>
            <a:rect r="r" b="b" t="t" l="l"/>
            <a:pathLst>
              <a:path h="3338651" w="5029983">
                <a:moveTo>
                  <a:pt x="0" y="0"/>
                </a:moveTo>
                <a:lnTo>
                  <a:pt x="5029983" y="0"/>
                </a:lnTo>
                <a:lnTo>
                  <a:pt x="5029983" y="3338651"/>
                </a:lnTo>
                <a:lnTo>
                  <a:pt x="0" y="3338651"/>
                </a:lnTo>
                <a:lnTo>
                  <a:pt x="0" y="0"/>
                </a:lnTo>
                <a:close/>
              </a:path>
            </a:pathLst>
          </a:custGeom>
          <a:blipFill>
            <a:blip r:embed="rId6"/>
            <a:stretch>
              <a:fillRect l="0" t="0" r="0" b="0"/>
            </a:stretch>
          </a:blipFill>
        </p:spPr>
      </p:sp>
      <p:sp>
        <p:nvSpPr>
          <p:cNvPr name="TextBox 8" id="8"/>
          <p:cNvSpPr txBox="true"/>
          <p:nvPr/>
        </p:nvSpPr>
        <p:spPr>
          <a:xfrm rot="0">
            <a:off x="227900" y="990256"/>
            <a:ext cx="20262649" cy="1251815"/>
          </a:xfrm>
          <a:prstGeom prst="rect">
            <a:avLst/>
          </a:prstGeom>
        </p:spPr>
        <p:txBody>
          <a:bodyPr anchor="t" rtlCol="false" tIns="0" lIns="0" bIns="0" rIns="0">
            <a:spAutoFit/>
          </a:bodyPr>
          <a:lstStyle/>
          <a:p>
            <a:pPr algn="l" marL="0" indent="0" lvl="0">
              <a:lnSpc>
                <a:spcPts val="8159"/>
              </a:lnSpc>
            </a:pPr>
            <a:r>
              <a:rPr lang="en-US" b="true" sz="8326">
                <a:solidFill>
                  <a:srgbClr val="233457"/>
                </a:solidFill>
                <a:latin typeface="Times New Roman MT Bold"/>
                <a:ea typeface="Times New Roman MT Bold"/>
                <a:cs typeface="Times New Roman MT Bold"/>
                <a:sym typeface="Times New Roman MT Bold"/>
              </a:rPr>
              <a:t>3- LES MODES DE DÉPLACEMENT </a:t>
            </a:r>
          </a:p>
        </p:txBody>
      </p:sp>
      <p:sp>
        <p:nvSpPr>
          <p:cNvPr name="TextBox 9" id="9"/>
          <p:cNvSpPr txBox="true"/>
          <p:nvPr/>
        </p:nvSpPr>
        <p:spPr>
          <a:xfrm rot="0">
            <a:off x="0" y="2449670"/>
            <a:ext cx="7657480" cy="7837330"/>
          </a:xfrm>
          <a:prstGeom prst="rect">
            <a:avLst/>
          </a:prstGeom>
        </p:spPr>
        <p:txBody>
          <a:bodyPr anchor="t" rtlCol="false" tIns="0" lIns="0" bIns="0" rIns="0">
            <a:spAutoFit/>
          </a:bodyPr>
          <a:lstStyle/>
          <a:p>
            <a:pPr algn="just" marL="634927" indent="-317463" lvl="1">
              <a:lnSpc>
                <a:spcPts val="3558"/>
              </a:lnSpc>
              <a:buFont typeface="Arial"/>
              <a:buChar char="•"/>
            </a:pPr>
            <a:r>
              <a:rPr lang="en-US" sz="2940" spc="2">
                <a:solidFill>
                  <a:srgbClr val="233457"/>
                </a:solidFill>
                <a:latin typeface="Glacial Indifference"/>
                <a:ea typeface="Glacial Indifference"/>
                <a:cs typeface="Glacial Indifference"/>
                <a:sym typeface="Glacial Indifference"/>
              </a:rPr>
              <a:t>New York est une très grande ville et les embouteillages sont fréquents donc beaucoup de New-Yorkais utilisent les transport en commun (métros, bus) ou les taxis. Ils se déplacent également beaucoup à pied ou à vélo.</a:t>
            </a:r>
          </a:p>
          <a:p>
            <a:pPr algn="just" marL="614853" indent="-307426" lvl="1">
              <a:lnSpc>
                <a:spcPts val="3445"/>
              </a:lnSpc>
              <a:buFont typeface="Arial"/>
              <a:buChar char="•"/>
            </a:pPr>
            <a:r>
              <a:rPr lang="en-US" sz="2847" spc="2">
                <a:solidFill>
                  <a:srgbClr val="233457"/>
                </a:solidFill>
                <a:latin typeface="Glacial Indifference"/>
                <a:ea typeface="Glacial Indifference"/>
                <a:cs typeface="Glacial Indifference"/>
                <a:sym typeface="Glacial Indifference"/>
              </a:rPr>
              <a:t>New York</a:t>
            </a:r>
            <a:r>
              <a:rPr lang="en-US" sz="2847" spc="2">
                <a:solidFill>
                  <a:srgbClr val="233457"/>
                </a:solidFill>
                <a:latin typeface="Glacial Indifference"/>
                <a:ea typeface="Glacial Indifference"/>
                <a:cs typeface="Glacial Indifference"/>
                <a:sym typeface="Glacial Indifference"/>
              </a:rPr>
              <a:t> est connue pour ses taxis jaunes qui représentent très bien la ville. Plus de 13 000 taxis circulent à New-York et plus particulièrement à Manhattan.</a:t>
            </a:r>
          </a:p>
          <a:p>
            <a:pPr algn="just" marL="614853" indent="-307426" lvl="1">
              <a:lnSpc>
                <a:spcPts val="3445"/>
              </a:lnSpc>
              <a:buFont typeface="Arial"/>
              <a:buChar char="•"/>
            </a:pPr>
            <a:r>
              <a:rPr lang="en-US" sz="2847" spc="2">
                <a:solidFill>
                  <a:srgbClr val="233457"/>
                </a:solidFill>
                <a:latin typeface="Glacial Indifference"/>
                <a:ea typeface="Glacial Indifference"/>
                <a:cs typeface="Glacial Indifference"/>
                <a:sym typeface="Glacial Indifference"/>
              </a:rPr>
              <a:t>Le métro de New York est très développé et couvre presque toute la ville. Il compte 424 stations sur 24 lignes et il est en service 24 heures sur 24. C'est l'un des plus grands du monde, autant par sa longueur que par le nombre de stations, et c’est de loin le plus important en Amérique du nord. </a:t>
            </a:r>
          </a:p>
          <a:p>
            <a:pPr algn="just">
              <a:lnSpc>
                <a:spcPts val="2886"/>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775164" y="3088751"/>
            <a:ext cx="6483862" cy="648386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960"/>
            </a:solidFill>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313"/>
                </a:lnSpc>
              </a:pPr>
            </a:p>
          </p:txBody>
        </p:sp>
      </p:grpSp>
      <p:grpSp>
        <p:nvGrpSpPr>
          <p:cNvPr name="Group 5" id="5"/>
          <p:cNvGrpSpPr/>
          <p:nvPr/>
        </p:nvGrpSpPr>
        <p:grpSpPr>
          <a:xfrm rot="0">
            <a:off x="1219012" y="3532598"/>
            <a:ext cx="5596167" cy="559616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47329" t="0" r="0" b="0"/>
              </a:stretch>
            </a:blipFill>
          </p:spPr>
        </p:sp>
      </p:grpSp>
      <p:grpSp>
        <p:nvGrpSpPr>
          <p:cNvPr name="Group 7" id="7"/>
          <p:cNvGrpSpPr/>
          <p:nvPr/>
        </p:nvGrpSpPr>
        <p:grpSpPr>
          <a:xfrm rot="0">
            <a:off x="-937129" y="-1523644"/>
            <a:ext cx="20739100" cy="3962400"/>
            <a:chOff x="0" y="0"/>
            <a:chExt cx="5462150" cy="1043595"/>
          </a:xfrm>
        </p:grpSpPr>
        <p:sp>
          <p:nvSpPr>
            <p:cNvPr name="Freeform 8" id="8"/>
            <p:cNvSpPr/>
            <p:nvPr/>
          </p:nvSpPr>
          <p:spPr>
            <a:xfrm flipH="false" flipV="false" rot="0">
              <a:off x="0" y="0"/>
              <a:ext cx="5462150" cy="1043595"/>
            </a:xfrm>
            <a:custGeom>
              <a:avLst/>
              <a:gdLst/>
              <a:ahLst/>
              <a:cxnLst/>
              <a:rect r="r" b="b" t="t" l="l"/>
              <a:pathLst>
                <a:path h="1043595" w="5462150">
                  <a:moveTo>
                    <a:pt x="0" y="0"/>
                  </a:moveTo>
                  <a:lnTo>
                    <a:pt x="5462150" y="0"/>
                  </a:lnTo>
                  <a:lnTo>
                    <a:pt x="5462150" y="1043595"/>
                  </a:lnTo>
                  <a:lnTo>
                    <a:pt x="0" y="1043595"/>
                  </a:lnTo>
                  <a:close/>
                </a:path>
              </a:pathLst>
            </a:custGeom>
            <a:solidFill>
              <a:srgbClr val="B7F0DB"/>
            </a:solidFill>
          </p:spPr>
        </p:sp>
        <p:sp>
          <p:nvSpPr>
            <p:cNvPr name="TextBox 9" id="9"/>
            <p:cNvSpPr txBox="true"/>
            <p:nvPr/>
          </p:nvSpPr>
          <p:spPr>
            <a:xfrm>
              <a:off x="0" y="-9525"/>
              <a:ext cx="5462150" cy="1053120"/>
            </a:xfrm>
            <a:prstGeom prst="rect">
              <a:avLst/>
            </a:prstGeom>
          </p:spPr>
          <p:txBody>
            <a:bodyPr anchor="ctr" rtlCol="false" tIns="50800" lIns="50800" bIns="50800" rIns="50800"/>
            <a:lstStyle/>
            <a:p>
              <a:pPr algn="ctr">
                <a:lnSpc>
                  <a:spcPts val="2313"/>
                </a:lnSpc>
              </a:pPr>
            </a:p>
          </p:txBody>
        </p:sp>
      </p:grpSp>
      <p:sp>
        <p:nvSpPr>
          <p:cNvPr name="TextBox 10" id="10"/>
          <p:cNvSpPr txBox="true"/>
          <p:nvPr/>
        </p:nvSpPr>
        <p:spPr>
          <a:xfrm rot="0">
            <a:off x="775164" y="802454"/>
            <a:ext cx="16737671" cy="1384280"/>
          </a:xfrm>
          <a:prstGeom prst="rect">
            <a:avLst/>
          </a:prstGeom>
        </p:spPr>
        <p:txBody>
          <a:bodyPr anchor="t" rtlCol="false" tIns="0" lIns="0" bIns="0" rIns="0">
            <a:spAutoFit/>
          </a:bodyPr>
          <a:lstStyle/>
          <a:p>
            <a:pPr algn="ctr" marL="0" indent="0" lvl="0">
              <a:lnSpc>
                <a:spcPts val="8706"/>
              </a:lnSpc>
              <a:spcBef>
                <a:spcPct val="0"/>
              </a:spcBef>
            </a:pPr>
            <a:r>
              <a:rPr lang="en-US" b="true" sz="9463">
                <a:solidFill>
                  <a:srgbClr val="233457"/>
                </a:solidFill>
                <a:latin typeface="Times New Roman MT Bold"/>
                <a:ea typeface="Times New Roman MT Bold"/>
                <a:cs typeface="Times New Roman MT Bold"/>
                <a:sym typeface="Times New Roman MT Bold"/>
              </a:rPr>
              <a:t>LA STATUE DE LA LIBERTÉ</a:t>
            </a:r>
          </a:p>
        </p:txBody>
      </p:sp>
      <p:sp>
        <p:nvSpPr>
          <p:cNvPr name="TextBox 11" id="11"/>
          <p:cNvSpPr txBox="true"/>
          <p:nvPr/>
        </p:nvSpPr>
        <p:spPr>
          <a:xfrm rot="0">
            <a:off x="7538459" y="2506953"/>
            <a:ext cx="10749541" cy="7780047"/>
          </a:xfrm>
          <a:prstGeom prst="rect">
            <a:avLst/>
          </a:prstGeom>
        </p:spPr>
        <p:txBody>
          <a:bodyPr anchor="t" rtlCol="false" tIns="0" lIns="0" bIns="0" rIns="0">
            <a:spAutoFit/>
          </a:bodyPr>
          <a:lstStyle/>
          <a:p>
            <a:pPr algn="ctr">
              <a:lnSpc>
                <a:spcPts val="7872"/>
              </a:lnSpc>
              <a:spcBef>
                <a:spcPct val="0"/>
              </a:spcBef>
            </a:pPr>
            <a:r>
              <a:rPr lang="en-US" sz="6506" spc="6">
                <a:solidFill>
                  <a:srgbClr val="233457"/>
                </a:solidFill>
                <a:latin typeface="Glacial Indifference"/>
                <a:ea typeface="Glacial Indifference"/>
                <a:cs typeface="Glacial Indifference"/>
                <a:sym typeface="Glacial Indifference"/>
              </a:rPr>
              <a:t>La Statue de la Liberté est le monument emblématique de New York et de l’Amérique. Ce monument est un cadeau de la France aux Etats-Unis. Elle se situe sur Ellis Island, il faut prendre le ferry pour y aller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775164" y="2774438"/>
            <a:ext cx="6483862" cy="648386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960"/>
            </a:solidFill>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313"/>
                </a:lnSpc>
              </a:pPr>
            </a:p>
          </p:txBody>
        </p:sp>
      </p:grpSp>
      <p:grpSp>
        <p:nvGrpSpPr>
          <p:cNvPr name="Group 5" id="5"/>
          <p:cNvGrpSpPr/>
          <p:nvPr/>
        </p:nvGrpSpPr>
        <p:grpSpPr>
          <a:xfrm rot="0">
            <a:off x="1219012" y="3218286"/>
            <a:ext cx="5596167" cy="559616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329" t="0" r="-25329" b="0"/>
              </a:stretch>
            </a:blipFill>
          </p:spPr>
        </p:sp>
      </p:grpSp>
      <p:grpSp>
        <p:nvGrpSpPr>
          <p:cNvPr name="Group 7" id="7"/>
          <p:cNvGrpSpPr/>
          <p:nvPr/>
        </p:nvGrpSpPr>
        <p:grpSpPr>
          <a:xfrm rot="0">
            <a:off x="-937129" y="-1523644"/>
            <a:ext cx="20739100" cy="3962400"/>
            <a:chOff x="0" y="0"/>
            <a:chExt cx="5462150" cy="1043595"/>
          </a:xfrm>
        </p:grpSpPr>
        <p:sp>
          <p:nvSpPr>
            <p:cNvPr name="Freeform 8" id="8"/>
            <p:cNvSpPr/>
            <p:nvPr/>
          </p:nvSpPr>
          <p:spPr>
            <a:xfrm flipH="false" flipV="false" rot="0">
              <a:off x="0" y="0"/>
              <a:ext cx="5462150" cy="1043595"/>
            </a:xfrm>
            <a:custGeom>
              <a:avLst/>
              <a:gdLst/>
              <a:ahLst/>
              <a:cxnLst/>
              <a:rect r="r" b="b" t="t" l="l"/>
              <a:pathLst>
                <a:path h="1043595" w="5462150">
                  <a:moveTo>
                    <a:pt x="0" y="0"/>
                  </a:moveTo>
                  <a:lnTo>
                    <a:pt x="5462150" y="0"/>
                  </a:lnTo>
                  <a:lnTo>
                    <a:pt x="5462150" y="1043595"/>
                  </a:lnTo>
                  <a:lnTo>
                    <a:pt x="0" y="1043595"/>
                  </a:lnTo>
                  <a:close/>
                </a:path>
              </a:pathLst>
            </a:custGeom>
            <a:solidFill>
              <a:srgbClr val="B7F0DB"/>
            </a:solidFill>
          </p:spPr>
        </p:sp>
        <p:sp>
          <p:nvSpPr>
            <p:cNvPr name="TextBox 9" id="9"/>
            <p:cNvSpPr txBox="true"/>
            <p:nvPr/>
          </p:nvSpPr>
          <p:spPr>
            <a:xfrm>
              <a:off x="0" y="-9525"/>
              <a:ext cx="5462150" cy="1053120"/>
            </a:xfrm>
            <a:prstGeom prst="rect">
              <a:avLst/>
            </a:prstGeom>
          </p:spPr>
          <p:txBody>
            <a:bodyPr anchor="ctr" rtlCol="false" tIns="50800" lIns="50800" bIns="50800" rIns="50800"/>
            <a:lstStyle/>
            <a:p>
              <a:pPr algn="ctr">
                <a:lnSpc>
                  <a:spcPts val="2313"/>
                </a:lnSpc>
              </a:pPr>
            </a:p>
          </p:txBody>
        </p:sp>
      </p:grpSp>
      <p:sp>
        <p:nvSpPr>
          <p:cNvPr name="TextBox 10" id="10"/>
          <p:cNvSpPr txBox="true"/>
          <p:nvPr/>
        </p:nvSpPr>
        <p:spPr>
          <a:xfrm rot="0">
            <a:off x="775164" y="802454"/>
            <a:ext cx="16737671" cy="1384280"/>
          </a:xfrm>
          <a:prstGeom prst="rect">
            <a:avLst/>
          </a:prstGeom>
        </p:spPr>
        <p:txBody>
          <a:bodyPr anchor="t" rtlCol="false" tIns="0" lIns="0" bIns="0" rIns="0">
            <a:spAutoFit/>
          </a:bodyPr>
          <a:lstStyle/>
          <a:p>
            <a:pPr algn="ctr" marL="0" indent="0" lvl="0">
              <a:lnSpc>
                <a:spcPts val="8706"/>
              </a:lnSpc>
              <a:spcBef>
                <a:spcPct val="0"/>
              </a:spcBef>
            </a:pPr>
            <a:r>
              <a:rPr lang="en-US" b="true" sz="9463">
                <a:solidFill>
                  <a:srgbClr val="233457"/>
                </a:solidFill>
                <a:latin typeface="Times New Roman MT Bold"/>
                <a:ea typeface="Times New Roman MT Bold"/>
                <a:cs typeface="Times New Roman MT Bold"/>
                <a:sym typeface="Times New Roman MT Bold"/>
              </a:rPr>
              <a:t>EMPIRE STATE BUILDING</a:t>
            </a:r>
          </a:p>
        </p:txBody>
      </p:sp>
      <p:sp>
        <p:nvSpPr>
          <p:cNvPr name="TextBox 11" id="11"/>
          <p:cNvSpPr txBox="true"/>
          <p:nvPr/>
        </p:nvSpPr>
        <p:spPr>
          <a:xfrm rot="0">
            <a:off x="7991495" y="2755388"/>
            <a:ext cx="9960207" cy="7247787"/>
          </a:xfrm>
          <a:prstGeom prst="rect">
            <a:avLst/>
          </a:prstGeom>
        </p:spPr>
        <p:txBody>
          <a:bodyPr anchor="t" rtlCol="false" tIns="0" lIns="0" bIns="0" rIns="0">
            <a:spAutoFit/>
          </a:bodyPr>
          <a:lstStyle/>
          <a:p>
            <a:pPr algn="ctr">
              <a:lnSpc>
                <a:spcPts val="8146"/>
              </a:lnSpc>
              <a:spcBef>
                <a:spcPct val="0"/>
              </a:spcBef>
            </a:pPr>
            <a:r>
              <a:rPr lang="en-US" sz="6732" spc="6">
                <a:solidFill>
                  <a:srgbClr val="233457"/>
                </a:solidFill>
                <a:latin typeface="Glacial Indifference"/>
                <a:ea typeface="Glacial Indifference"/>
                <a:cs typeface="Glacial Indifference"/>
                <a:sym typeface="Glacial Indifference"/>
              </a:rPr>
              <a:t>L’Empire State Building est le gratte-ciel le plus célèbre de New York. Il compte 102 étages et s’élève à 443 mètres de haut. Il y a aussi un observatoire tout en haut.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CF0EA"/>
        </a:solidFill>
      </p:bgPr>
    </p:bg>
    <p:spTree>
      <p:nvGrpSpPr>
        <p:cNvPr id="1" name=""/>
        <p:cNvGrpSpPr/>
        <p:nvPr/>
      </p:nvGrpSpPr>
      <p:grpSpPr>
        <a:xfrm>
          <a:off x="0" y="0"/>
          <a:ext cx="0" cy="0"/>
          <a:chOff x="0" y="0"/>
          <a:chExt cx="0" cy="0"/>
        </a:xfrm>
      </p:grpSpPr>
      <p:grpSp>
        <p:nvGrpSpPr>
          <p:cNvPr name="Group 2" id="2"/>
          <p:cNvGrpSpPr/>
          <p:nvPr/>
        </p:nvGrpSpPr>
        <p:grpSpPr>
          <a:xfrm rot="0">
            <a:off x="775164" y="2774438"/>
            <a:ext cx="6483862" cy="6483862"/>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4960"/>
            </a:solidFill>
          </p:spPr>
        </p:sp>
        <p:sp>
          <p:nvSpPr>
            <p:cNvPr name="TextBox 4" id="4"/>
            <p:cNvSpPr txBox="true"/>
            <p:nvPr/>
          </p:nvSpPr>
          <p:spPr>
            <a:xfrm>
              <a:off x="76200" y="66675"/>
              <a:ext cx="660400" cy="669925"/>
            </a:xfrm>
            <a:prstGeom prst="rect">
              <a:avLst/>
            </a:prstGeom>
          </p:spPr>
          <p:txBody>
            <a:bodyPr anchor="ctr" rtlCol="false" tIns="50800" lIns="50800" bIns="50800" rIns="50800"/>
            <a:lstStyle/>
            <a:p>
              <a:pPr algn="ctr">
                <a:lnSpc>
                  <a:spcPts val="2313"/>
                </a:lnSpc>
              </a:pPr>
            </a:p>
          </p:txBody>
        </p:sp>
      </p:grpSp>
      <p:grpSp>
        <p:nvGrpSpPr>
          <p:cNvPr name="Group 5" id="5"/>
          <p:cNvGrpSpPr/>
          <p:nvPr/>
        </p:nvGrpSpPr>
        <p:grpSpPr>
          <a:xfrm rot="0">
            <a:off x="1219012" y="3218286"/>
            <a:ext cx="5628213" cy="5596167"/>
            <a:chOff x="0" y="0"/>
            <a:chExt cx="817455" cy="812800"/>
          </a:xfrm>
        </p:grpSpPr>
        <p:sp>
          <p:nvSpPr>
            <p:cNvPr name="Freeform 6" id="6"/>
            <p:cNvSpPr/>
            <p:nvPr/>
          </p:nvSpPr>
          <p:spPr>
            <a:xfrm flipH="false" flipV="false" rot="0">
              <a:off x="0" y="0"/>
              <a:ext cx="817455" cy="812800"/>
            </a:xfrm>
            <a:custGeom>
              <a:avLst/>
              <a:gdLst/>
              <a:ahLst/>
              <a:cxnLst/>
              <a:rect r="r" b="b" t="t" l="l"/>
              <a:pathLst>
                <a:path h="812800" w="817455">
                  <a:moveTo>
                    <a:pt x="408727" y="0"/>
                  </a:moveTo>
                  <a:cubicBezTo>
                    <a:pt x="182993" y="0"/>
                    <a:pt x="0" y="181951"/>
                    <a:pt x="0" y="406400"/>
                  </a:cubicBezTo>
                  <a:cubicBezTo>
                    <a:pt x="0" y="630849"/>
                    <a:pt x="182993" y="812800"/>
                    <a:pt x="408727" y="812800"/>
                  </a:cubicBezTo>
                  <a:cubicBezTo>
                    <a:pt x="634461" y="812800"/>
                    <a:pt x="817455" y="630849"/>
                    <a:pt x="817455" y="406400"/>
                  </a:cubicBezTo>
                  <a:cubicBezTo>
                    <a:pt x="817455" y="181951"/>
                    <a:pt x="634461" y="0"/>
                    <a:pt x="408727" y="0"/>
                  </a:cubicBezTo>
                  <a:close/>
                </a:path>
              </a:pathLst>
            </a:custGeom>
            <a:blipFill>
              <a:blip r:embed="rId2"/>
              <a:stretch>
                <a:fillRect l="0" t="-12857" r="0" b="-12857"/>
              </a:stretch>
            </a:blipFill>
          </p:spPr>
        </p:sp>
      </p:grpSp>
      <p:grpSp>
        <p:nvGrpSpPr>
          <p:cNvPr name="Group 7" id="7"/>
          <p:cNvGrpSpPr/>
          <p:nvPr/>
        </p:nvGrpSpPr>
        <p:grpSpPr>
          <a:xfrm rot="0">
            <a:off x="-937129" y="-1523644"/>
            <a:ext cx="20739100" cy="3962400"/>
            <a:chOff x="0" y="0"/>
            <a:chExt cx="5462150" cy="1043595"/>
          </a:xfrm>
        </p:grpSpPr>
        <p:sp>
          <p:nvSpPr>
            <p:cNvPr name="Freeform 8" id="8"/>
            <p:cNvSpPr/>
            <p:nvPr/>
          </p:nvSpPr>
          <p:spPr>
            <a:xfrm flipH="false" flipV="false" rot="0">
              <a:off x="0" y="0"/>
              <a:ext cx="5462150" cy="1043595"/>
            </a:xfrm>
            <a:custGeom>
              <a:avLst/>
              <a:gdLst/>
              <a:ahLst/>
              <a:cxnLst/>
              <a:rect r="r" b="b" t="t" l="l"/>
              <a:pathLst>
                <a:path h="1043595" w="5462150">
                  <a:moveTo>
                    <a:pt x="0" y="0"/>
                  </a:moveTo>
                  <a:lnTo>
                    <a:pt x="5462150" y="0"/>
                  </a:lnTo>
                  <a:lnTo>
                    <a:pt x="5462150" y="1043595"/>
                  </a:lnTo>
                  <a:lnTo>
                    <a:pt x="0" y="1043595"/>
                  </a:lnTo>
                  <a:close/>
                </a:path>
              </a:pathLst>
            </a:custGeom>
            <a:solidFill>
              <a:srgbClr val="B7F0DB"/>
            </a:solidFill>
          </p:spPr>
        </p:sp>
        <p:sp>
          <p:nvSpPr>
            <p:cNvPr name="TextBox 9" id="9"/>
            <p:cNvSpPr txBox="true"/>
            <p:nvPr/>
          </p:nvSpPr>
          <p:spPr>
            <a:xfrm>
              <a:off x="0" y="-9525"/>
              <a:ext cx="5462150" cy="1053120"/>
            </a:xfrm>
            <a:prstGeom prst="rect">
              <a:avLst/>
            </a:prstGeom>
          </p:spPr>
          <p:txBody>
            <a:bodyPr anchor="ctr" rtlCol="false" tIns="50800" lIns="50800" bIns="50800" rIns="50800"/>
            <a:lstStyle/>
            <a:p>
              <a:pPr algn="ctr">
                <a:lnSpc>
                  <a:spcPts val="2313"/>
                </a:lnSpc>
              </a:pPr>
            </a:p>
          </p:txBody>
        </p:sp>
      </p:grpSp>
      <p:sp>
        <p:nvSpPr>
          <p:cNvPr name="TextBox 10" id="10"/>
          <p:cNvSpPr txBox="true"/>
          <p:nvPr/>
        </p:nvSpPr>
        <p:spPr>
          <a:xfrm rot="0">
            <a:off x="775164" y="802454"/>
            <a:ext cx="16737671" cy="1384280"/>
          </a:xfrm>
          <a:prstGeom prst="rect">
            <a:avLst/>
          </a:prstGeom>
        </p:spPr>
        <p:txBody>
          <a:bodyPr anchor="t" rtlCol="false" tIns="0" lIns="0" bIns="0" rIns="0">
            <a:spAutoFit/>
          </a:bodyPr>
          <a:lstStyle/>
          <a:p>
            <a:pPr algn="ctr" marL="0" indent="0" lvl="0">
              <a:lnSpc>
                <a:spcPts val="8706"/>
              </a:lnSpc>
              <a:spcBef>
                <a:spcPct val="0"/>
              </a:spcBef>
            </a:pPr>
            <a:r>
              <a:rPr lang="en-US" b="true" sz="9463">
                <a:solidFill>
                  <a:srgbClr val="233457"/>
                </a:solidFill>
                <a:latin typeface="Times New Roman MT Bold"/>
                <a:ea typeface="Times New Roman MT Bold"/>
                <a:cs typeface="Times New Roman MT Bold"/>
                <a:sym typeface="Times New Roman MT Bold"/>
              </a:rPr>
              <a:t>CENTRAL PARK</a:t>
            </a:r>
          </a:p>
        </p:txBody>
      </p:sp>
      <p:sp>
        <p:nvSpPr>
          <p:cNvPr name="TextBox 11" id="11"/>
          <p:cNvSpPr txBox="true"/>
          <p:nvPr/>
        </p:nvSpPr>
        <p:spPr>
          <a:xfrm rot="0">
            <a:off x="7538459" y="2764913"/>
            <a:ext cx="10233589" cy="7241024"/>
          </a:xfrm>
          <a:prstGeom prst="rect">
            <a:avLst/>
          </a:prstGeom>
        </p:spPr>
        <p:txBody>
          <a:bodyPr anchor="t" rtlCol="false" tIns="0" lIns="0" bIns="0" rIns="0">
            <a:spAutoFit/>
          </a:bodyPr>
          <a:lstStyle/>
          <a:p>
            <a:pPr algn="ctr">
              <a:lnSpc>
                <a:spcPts val="7146"/>
              </a:lnSpc>
              <a:spcBef>
                <a:spcPct val="0"/>
              </a:spcBef>
            </a:pPr>
            <a:r>
              <a:rPr lang="en-US" sz="5906" spc="5">
                <a:solidFill>
                  <a:srgbClr val="233457"/>
                </a:solidFill>
                <a:latin typeface="Glacial Indifference"/>
                <a:ea typeface="Glacial Indifference"/>
                <a:cs typeface="Glacial Indifference"/>
                <a:sym typeface="Glacial Indifference"/>
              </a:rPr>
              <a:t>Central Park est un très grand parc situé au coeur de Manhattan. Il y a un grand lac au milieu et il y a beaucoup de végétation. C’est une oasis au milieu des immeubles, et on peut y trouver beaucoup de sportifs.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DAHEkQruAss</dc:identifier>
  <dcterms:modified xsi:type="dcterms:W3CDTF">2011-08-01T06:04:30Z</dcterms:modified>
  <cp:revision>1</cp:revision>
  <dc:title>Exposé New York Nelia et Camelia</dc:title>
</cp:coreProperties>
</file>