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4" r:id="rId5"/>
    <p:sldId id="259" r:id="rId6"/>
    <p:sldId id="260" r:id="rId7"/>
    <p:sldId id="261" r:id="rId8"/>
    <p:sldId id="262" r:id="rId9"/>
    <p:sldId id="263" r:id="rId10"/>
    <p:sldId id="265"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ttoma Hassan" initials="HH" lastIdx="2" clrIdx="0">
    <p:extLst>
      <p:ext uri="{19B8F6BF-5375-455C-9EA6-DF929625EA0E}">
        <p15:presenceInfo xmlns:p15="http://schemas.microsoft.com/office/powerpoint/2012/main" userId="1c5a349abc7e83f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573" autoAdjust="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650428-0B88-4E2B-B2AE-6CC2FC5A3FB1}" type="datetimeFigureOut">
              <a:rPr lang="fr-FR" smtClean="0"/>
              <a:t>22/03/2026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58383C-EE4D-44B7-95B0-44FBB26858F2}" type="slidenum">
              <a:rPr lang="fr-FR" smtClean="0"/>
              <a:t>‹N°›</a:t>
            </a:fld>
            <a:endParaRPr lang="fr-FR"/>
          </a:p>
        </p:txBody>
      </p:sp>
    </p:spTree>
    <p:extLst>
      <p:ext uri="{BB962C8B-B14F-4D97-AF65-F5344CB8AC3E}">
        <p14:creationId xmlns:p14="http://schemas.microsoft.com/office/powerpoint/2010/main" val="688706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58383C-EE4D-44B7-95B0-44FBB26858F2}" type="slidenum">
              <a:rPr lang="fr-FR" smtClean="0"/>
              <a:t>2</a:t>
            </a:fld>
            <a:endParaRPr lang="fr-FR"/>
          </a:p>
        </p:txBody>
      </p:sp>
    </p:spTree>
    <p:extLst>
      <p:ext uri="{BB962C8B-B14F-4D97-AF65-F5344CB8AC3E}">
        <p14:creationId xmlns:p14="http://schemas.microsoft.com/office/powerpoint/2010/main" val="3516663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958383C-EE4D-44B7-95B0-44FBB26858F2}" type="slidenum">
              <a:rPr lang="fr-FR" smtClean="0"/>
              <a:t>3</a:t>
            </a:fld>
            <a:endParaRPr lang="fr-FR"/>
          </a:p>
        </p:txBody>
      </p:sp>
    </p:spTree>
    <p:extLst>
      <p:ext uri="{BB962C8B-B14F-4D97-AF65-F5344CB8AC3E}">
        <p14:creationId xmlns:p14="http://schemas.microsoft.com/office/powerpoint/2010/main" val="3336735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695498-2AB8-A44D-1713-9618A39F617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BF17CAE-7E1E-A6A2-55C2-6F74DF9C58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AC2302FD-E0C5-65AD-B1C4-B916DB57AD1D}"/>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5" name="Espace réservé du pied de page 4">
            <a:extLst>
              <a:ext uri="{FF2B5EF4-FFF2-40B4-BE49-F238E27FC236}">
                <a16:creationId xmlns:a16="http://schemas.microsoft.com/office/drawing/2014/main" id="{C288AB7F-0A9E-A150-EAA1-CDD3B1B719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D44E640-3179-A7D0-5125-CA8360ED7F30}"/>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815212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090FD-C017-CBC0-DE07-46C95681A1F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E4F8168F-7730-A1A6-B193-FF216723A48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CDA633-CACA-134D-A924-C6A889165654}"/>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5" name="Espace réservé du pied de page 4">
            <a:extLst>
              <a:ext uri="{FF2B5EF4-FFF2-40B4-BE49-F238E27FC236}">
                <a16:creationId xmlns:a16="http://schemas.microsoft.com/office/drawing/2014/main" id="{6DC5B75F-BD26-A2B5-ECD9-8A74A0A2C2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DF0AC5A-8706-E701-7A7B-B596D905942B}"/>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2008623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49FFADC-6AD5-4ECD-07A1-01DF4539DF2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84D4CD4-9E81-EEDA-7620-86D8BF66A98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6D011A-5E55-B653-C5C4-4C8EA803A6BB}"/>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5" name="Espace réservé du pied de page 4">
            <a:extLst>
              <a:ext uri="{FF2B5EF4-FFF2-40B4-BE49-F238E27FC236}">
                <a16:creationId xmlns:a16="http://schemas.microsoft.com/office/drawing/2014/main" id="{0008D9ED-96A9-FBE6-43E0-31EA01D8C8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5B21008-6893-2C87-199D-CA342D287FF1}"/>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1014033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BD5553-A7BE-FC18-B50F-90461E152F9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06694AA-9CBF-12D0-FD73-D7439AB5EFC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C0164C8-5E66-83A1-1113-48283913994E}"/>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5" name="Espace réservé du pied de page 4">
            <a:extLst>
              <a:ext uri="{FF2B5EF4-FFF2-40B4-BE49-F238E27FC236}">
                <a16:creationId xmlns:a16="http://schemas.microsoft.com/office/drawing/2014/main" id="{31D2F991-2B8C-EA42-8DBD-B09762EAB2A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33E9E6-B388-9B33-70F2-1DFA2656F8D4}"/>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640928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FDCF2F-ABCF-D8FD-1BBC-F32E6295AEA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936C040-C954-FE70-956C-4D8C5DEB2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EE6D2D7-B68E-3D38-1840-DBC361423F92}"/>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5" name="Espace réservé du pied de page 4">
            <a:extLst>
              <a:ext uri="{FF2B5EF4-FFF2-40B4-BE49-F238E27FC236}">
                <a16:creationId xmlns:a16="http://schemas.microsoft.com/office/drawing/2014/main" id="{2F3839B0-FFC3-60D8-56BE-A5FD3002950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AD2DB39-7985-8767-E670-A37D32647BA1}"/>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373376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6813A0-567B-274F-14ED-1AEABE74AEA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DDF9B1-F066-FB4F-C5AE-EAFEAEB5AEF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589B1E7-EA8C-B027-F3DF-8A2AE99BDB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2763AAA-5902-7B7E-AB78-28FC2FCDD0D5}"/>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6" name="Espace réservé du pied de page 5">
            <a:extLst>
              <a:ext uri="{FF2B5EF4-FFF2-40B4-BE49-F238E27FC236}">
                <a16:creationId xmlns:a16="http://schemas.microsoft.com/office/drawing/2014/main" id="{FCF16CCE-8DC8-BA4C-2BC6-B1A302BE028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58F38F-2951-A8CB-AEA4-9B82442C6946}"/>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353969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45181D-42D1-BEF9-BD83-50D909AB14B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AD4AB3B-CBA4-7792-2F64-907772D492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2625BAA-3470-B4BE-8404-A1A0C236826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0888DF4-F935-19FA-FCC9-0727880CDE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94EB7E9-ABDA-E0BD-1722-4EA54B4C986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1A784A7C-28B9-825B-102B-2DE8B4503836}"/>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8" name="Espace réservé du pied de page 7">
            <a:extLst>
              <a:ext uri="{FF2B5EF4-FFF2-40B4-BE49-F238E27FC236}">
                <a16:creationId xmlns:a16="http://schemas.microsoft.com/office/drawing/2014/main" id="{DD2A75BE-7B64-C230-2261-2311D2AA057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C8ABB3D-3D9E-1136-FA6B-C1F93ED7D452}"/>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299807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122B5A-0FCB-1989-5145-677BBEACE5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D99F3CB-18E6-E6E5-8A41-00C45D97792D}"/>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4" name="Espace réservé du pied de page 3">
            <a:extLst>
              <a:ext uri="{FF2B5EF4-FFF2-40B4-BE49-F238E27FC236}">
                <a16:creationId xmlns:a16="http://schemas.microsoft.com/office/drawing/2014/main" id="{FB1120F8-82BB-7F28-95FB-5B45703A563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4BA42B6-42E5-0185-C349-78C93117B463}"/>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1949674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43D8B2D-5A86-2D19-D5BE-928D3C90BBFF}"/>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3" name="Espace réservé du pied de page 2">
            <a:extLst>
              <a:ext uri="{FF2B5EF4-FFF2-40B4-BE49-F238E27FC236}">
                <a16:creationId xmlns:a16="http://schemas.microsoft.com/office/drawing/2014/main" id="{4D404497-DF46-4EF8-61DD-89ADD25058F9}"/>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B575FC1-9C6D-7B3F-D935-CDE6F638DCA4}"/>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55688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146786-13AB-701F-6F5E-50F3E13D83E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CBCAAB4-1C17-8A54-0F68-3C77AA0B61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5D74D0C-3D36-DD7C-5419-9FBA599CE5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7D4D4C6-28EC-B493-F5DB-A72FA2331E62}"/>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6" name="Espace réservé du pied de page 5">
            <a:extLst>
              <a:ext uri="{FF2B5EF4-FFF2-40B4-BE49-F238E27FC236}">
                <a16:creationId xmlns:a16="http://schemas.microsoft.com/office/drawing/2014/main" id="{B151BFDD-D020-56EE-25F1-87C72AA52C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CB9296-8928-DAE8-E4AF-714305CC7C42}"/>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3067331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3C8D03-04F8-2039-F7B8-6D5DEA4D3A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D9533F2-E1E3-3164-C8DB-976D065EE6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A4AA3D9-60DC-B2F8-0B9B-1FCEDA626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E4695F-7BA7-EA9E-4289-FBF021140B91}"/>
              </a:ext>
            </a:extLst>
          </p:cNvPr>
          <p:cNvSpPr>
            <a:spLocks noGrp="1"/>
          </p:cNvSpPr>
          <p:nvPr>
            <p:ph type="dt" sz="half" idx="10"/>
          </p:nvPr>
        </p:nvSpPr>
        <p:spPr/>
        <p:txBody>
          <a:bodyPr/>
          <a:lstStyle/>
          <a:p>
            <a:fld id="{35B6E24D-7DE7-4278-98D0-919ABD12E5F2}" type="datetimeFigureOut">
              <a:rPr lang="fr-FR" smtClean="0"/>
              <a:t>22/03/2026</a:t>
            </a:fld>
            <a:endParaRPr lang="fr-FR"/>
          </a:p>
        </p:txBody>
      </p:sp>
      <p:sp>
        <p:nvSpPr>
          <p:cNvPr id="6" name="Espace réservé du pied de page 5">
            <a:extLst>
              <a:ext uri="{FF2B5EF4-FFF2-40B4-BE49-F238E27FC236}">
                <a16:creationId xmlns:a16="http://schemas.microsoft.com/office/drawing/2014/main" id="{8C4D65B1-5768-4B85-93F2-ADC1443DA5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5051E03-E0BA-F255-4406-F8F72803C6FD}"/>
              </a:ext>
            </a:extLst>
          </p:cNvPr>
          <p:cNvSpPr>
            <a:spLocks noGrp="1"/>
          </p:cNvSpPr>
          <p:nvPr>
            <p:ph type="sldNum" sz="quarter" idx="12"/>
          </p:nvPr>
        </p:nvSpPr>
        <p:spPr/>
        <p:txBody>
          <a:bodyPr/>
          <a:lstStyle/>
          <a:p>
            <a:fld id="{9495CA19-2CA3-469B-B5C4-A7298EF7B6E4}" type="slidenum">
              <a:rPr lang="fr-FR" smtClean="0"/>
              <a:t>‹N°›</a:t>
            </a:fld>
            <a:endParaRPr lang="fr-FR"/>
          </a:p>
        </p:txBody>
      </p:sp>
    </p:spTree>
    <p:extLst>
      <p:ext uri="{BB962C8B-B14F-4D97-AF65-F5344CB8AC3E}">
        <p14:creationId xmlns:p14="http://schemas.microsoft.com/office/powerpoint/2010/main" val="3542424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piqsels.com/fr/search?q=batteri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837473B0-CC2E-450A-ABE3-18F120FF3D39}">
                <a1611:picAttrSrcUrl xmlns:a1611="http://schemas.microsoft.com/office/drawing/2016/11/main" r:id="rId14"/>
              </a:ext>
            </a:extLst>
          </a:blip>
          <a:srcRect/>
          <a:stretch>
            <a:fillRect t="-57000" b="-57000"/>
          </a:stretch>
        </a:blip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129D30-CCDD-FE70-DE96-50E98FED8E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672AFE3-FA15-C9FE-4C51-A63C48E81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5F16334-D424-AFA7-D97D-6BC2B77B2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6E24D-7DE7-4278-98D0-919ABD12E5F2}" type="datetimeFigureOut">
              <a:rPr lang="fr-FR" smtClean="0"/>
              <a:t>22/03/2026</a:t>
            </a:fld>
            <a:endParaRPr lang="fr-FR"/>
          </a:p>
        </p:txBody>
      </p:sp>
      <p:sp>
        <p:nvSpPr>
          <p:cNvPr id="5" name="Espace réservé du pied de page 4">
            <a:extLst>
              <a:ext uri="{FF2B5EF4-FFF2-40B4-BE49-F238E27FC236}">
                <a16:creationId xmlns:a16="http://schemas.microsoft.com/office/drawing/2014/main" id="{6A6DC580-E222-613F-B0E4-2267713E9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1471FA0-18DF-2B82-559C-8B8DBCE0CE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5CA19-2CA3-469B-B5C4-A7298EF7B6E4}" type="slidenum">
              <a:rPr lang="fr-FR" smtClean="0"/>
              <a:t>‹N°›</a:t>
            </a:fld>
            <a:endParaRPr lang="fr-FR"/>
          </a:p>
        </p:txBody>
      </p:sp>
    </p:spTree>
    <p:extLst>
      <p:ext uri="{BB962C8B-B14F-4D97-AF65-F5344CB8AC3E}">
        <p14:creationId xmlns:p14="http://schemas.microsoft.com/office/powerpoint/2010/main" val="2738100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apageapageau.com/2011/12/20/le-gala-de-muay-thai/"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n4k04Q83FUI?si=8Mr7LMOWEgqT8Ilg" TargetMode="Externa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pngall.com/mike-tyson-png/download/16718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teleseries.com.br/participacoes-especiais-em-law-order-svu-two-and-a-half-men-e-beverly-hills-cop/"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ewgrounds.com/art/view/potatotea/mike-tyson" TargetMode="External"/><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historia-biografia.com/mike-tyson/"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hyperlink" Target="https://effective-marketer.com/2010/09/29/how-success-is-misunderstoo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t="-17000" b="-17000"/>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E1EBF-5690-EF25-E2F8-8A5BC9B1B465}"/>
              </a:ext>
            </a:extLst>
          </p:cNvPr>
          <p:cNvSpPr>
            <a:spLocks noGrp="1"/>
          </p:cNvSpPr>
          <p:nvPr>
            <p:ph type="ctrTitle"/>
          </p:nvPr>
        </p:nvSpPr>
        <p:spPr>
          <a:xfrm>
            <a:off x="2705622" y="2115443"/>
            <a:ext cx="9486378" cy="1061929"/>
          </a:xfrm>
          <a:effectLst>
            <a:outerShdw blurRad="50800" dist="38100" dir="16200000" rotWithShape="0">
              <a:prstClr val="black">
                <a:alpha val="40000"/>
              </a:prstClr>
            </a:outerShdw>
            <a:reflection blurRad="6350" stA="50000" endA="300" endPos="90000" dist="50800" dir="5400000" sy="-100000" algn="bl" rotWithShape="0"/>
            <a:softEdge rad="12700"/>
          </a:effectLst>
        </p:spPr>
        <p:txBody>
          <a:bodyPr>
            <a:noAutofit/>
          </a:bodyPr>
          <a:lstStyle/>
          <a:p>
            <a:r>
              <a:rPr lang="fr-FR" sz="8000" b="1" dirty="0">
                <a:solidFill>
                  <a:schemeClr val="accent5">
                    <a:lumMod val="75000"/>
                  </a:schemeClr>
                </a:solidFill>
              </a:rPr>
              <a:t>Mike Tyson</a:t>
            </a:r>
          </a:p>
        </p:txBody>
      </p:sp>
      <p:pic>
        <p:nvPicPr>
          <p:cNvPr id="4098" name="Picture 2">
            <a:extLst>
              <a:ext uri="{FF2B5EF4-FFF2-40B4-BE49-F238E27FC236}">
                <a16:creationId xmlns:a16="http://schemas.microsoft.com/office/drawing/2014/main" id="{81191552-6DD0-63CB-1D23-30D1F9480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201" y="301791"/>
            <a:ext cx="3810000" cy="4991100"/>
          </a:xfrm>
          <a:prstGeom prst="rect">
            <a:avLst/>
          </a:prstGeom>
          <a:noFill/>
          <a:effectLst>
            <a:glow rad="127000">
              <a:schemeClr val="accent5">
                <a:lumMod val="75000"/>
              </a:schemeClr>
            </a:glow>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C899214D-AD15-C3D8-909E-D40E087D5D77}"/>
              </a:ext>
            </a:extLst>
          </p:cNvPr>
          <p:cNvSpPr txBox="1"/>
          <p:nvPr/>
        </p:nvSpPr>
        <p:spPr>
          <a:xfrm>
            <a:off x="4352925" y="1038225"/>
            <a:ext cx="4410075" cy="1077218"/>
          </a:xfrm>
          <a:prstGeom prst="rect">
            <a:avLst/>
          </a:prstGeom>
          <a:noFill/>
          <a:ln>
            <a:solidFill>
              <a:srgbClr val="0070C0"/>
            </a:solidFill>
          </a:ln>
        </p:spPr>
        <p:txBody>
          <a:bodyPr wrap="square" rtlCol="0">
            <a:spAutoFit/>
          </a:bodyPr>
          <a:lstStyle/>
          <a:p>
            <a:r>
              <a:rPr lang="fr-FR" sz="3200" i="1" dirty="0">
                <a:solidFill>
                  <a:srgbClr val="00B0F0"/>
                </a:solidFill>
              </a:rPr>
              <a:t>Par</a:t>
            </a:r>
            <a:r>
              <a:rPr lang="fr-FR" sz="3200" dirty="0">
                <a:solidFill>
                  <a:srgbClr val="00B0F0"/>
                </a:solidFill>
              </a:rPr>
              <a:t> Saad ( </a:t>
            </a:r>
            <a:r>
              <a:rPr lang="fr-FR" sz="3200" dirty="0" err="1">
                <a:solidFill>
                  <a:srgbClr val="00B0F0"/>
                </a:solidFill>
              </a:rPr>
              <a:t>powerpoint</a:t>
            </a:r>
            <a:r>
              <a:rPr lang="fr-FR" sz="3200" dirty="0">
                <a:solidFill>
                  <a:srgbClr val="00B0F0"/>
                </a:solidFill>
              </a:rPr>
              <a:t>) et Marwane ( affiche )</a:t>
            </a:r>
          </a:p>
        </p:txBody>
      </p:sp>
    </p:spTree>
    <p:extLst>
      <p:ext uri="{BB962C8B-B14F-4D97-AF65-F5344CB8AC3E}">
        <p14:creationId xmlns:p14="http://schemas.microsoft.com/office/powerpoint/2010/main" val="176155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66B01-E06A-5537-D8BE-60176282F9C4}"/>
              </a:ext>
            </a:extLst>
          </p:cNvPr>
          <p:cNvSpPr>
            <a:spLocks noGrp="1"/>
          </p:cNvSpPr>
          <p:nvPr>
            <p:ph type="title"/>
          </p:nvPr>
        </p:nvSpPr>
        <p:spPr>
          <a:xfrm>
            <a:off x="2954079" y="450185"/>
            <a:ext cx="10515600" cy="1325563"/>
          </a:xfrm>
        </p:spPr>
        <p:txBody>
          <a:bodyPr/>
          <a:lstStyle/>
          <a:p>
            <a:r>
              <a:rPr lang="fr-FR" u="sng" dirty="0">
                <a:solidFill>
                  <a:srgbClr val="0070C0"/>
                </a:solidFill>
              </a:rPr>
              <a:t>Et voici un petite vidéo</a:t>
            </a:r>
            <a:br>
              <a:rPr lang="fr-FR" dirty="0"/>
            </a:br>
            <a:endParaRPr lang="fr-FR" dirty="0"/>
          </a:p>
        </p:txBody>
      </p:sp>
      <p:sp>
        <p:nvSpPr>
          <p:cNvPr id="3" name="Espace réservé du contenu 2">
            <a:extLst>
              <a:ext uri="{FF2B5EF4-FFF2-40B4-BE49-F238E27FC236}">
                <a16:creationId xmlns:a16="http://schemas.microsoft.com/office/drawing/2014/main" id="{9F9F867C-3DB1-7DFD-BE77-9CFBE264C555}"/>
              </a:ext>
            </a:extLst>
          </p:cNvPr>
          <p:cNvSpPr>
            <a:spLocks noGrp="1"/>
          </p:cNvSpPr>
          <p:nvPr>
            <p:ph idx="1"/>
          </p:nvPr>
        </p:nvSpPr>
        <p:spPr>
          <a:xfrm>
            <a:off x="1475353" y="1719440"/>
            <a:ext cx="10515600" cy="882933"/>
          </a:xfrm>
        </p:spPr>
        <p:txBody>
          <a:bodyPr/>
          <a:lstStyle/>
          <a:p>
            <a:pPr marL="0" indent="0">
              <a:buNone/>
            </a:pPr>
            <a:r>
              <a:rPr lang="fr-FR" dirty="0">
                <a:solidFill>
                  <a:srgbClr val="0070C0"/>
                </a:solidFill>
                <a:hlinkClick r:id="rId2"/>
              </a:rPr>
              <a:t>https://youtu.be/n4k04Q83FUI?si=8Mr7LMOWEgqT8Ilg</a:t>
            </a:r>
            <a:endParaRPr lang="fr-FR" dirty="0">
              <a:solidFill>
                <a:srgbClr val="0070C0"/>
              </a:solidFill>
            </a:endParaRPr>
          </a:p>
        </p:txBody>
      </p:sp>
      <p:pic>
        <p:nvPicPr>
          <p:cNvPr id="5" name="Image 4">
            <a:extLst>
              <a:ext uri="{FF2B5EF4-FFF2-40B4-BE49-F238E27FC236}">
                <a16:creationId xmlns:a16="http://schemas.microsoft.com/office/drawing/2014/main" id="{74BE7A34-F3F7-E220-89F2-E4353BAE220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2120" y="2250927"/>
            <a:ext cx="5238306" cy="4901609"/>
          </a:xfrm>
          <a:prstGeom prst="rect">
            <a:avLst/>
          </a:prstGeom>
        </p:spPr>
      </p:pic>
      <p:sp>
        <p:nvSpPr>
          <p:cNvPr id="6" name="ZoneTexte 5">
            <a:extLst>
              <a:ext uri="{FF2B5EF4-FFF2-40B4-BE49-F238E27FC236}">
                <a16:creationId xmlns:a16="http://schemas.microsoft.com/office/drawing/2014/main" id="{050433F4-C145-6C64-9E6A-98EBFDF267FE}"/>
              </a:ext>
            </a:extLst>
          </p:cNvPr>
          <p:cNvSpPr txBox="1"/>
          <p:nvPr/>
        </p:nvSpPr>
        <p:spPr>
          <a:xfrm>
            <a:off x="5931196" y="7283302"/>
            <a:ext cx="8677940" cy="230832"/>
          </a:xfrm>
          <a:prstGeom prst="rect">
            <a:avLst/>
          </a:prstGeom>
          <a:noFill/>
        </p:spPr>
        <p:txBody>
          <a:bodyPr wrap="square" rtlCol="0">
            <a:spAutoFit/>
          </a:bodyPr>
          <a:lstStyle/>
          <a:p>
            <a:r>
              <a:rPr lang="fr-FR" sz="900">
                <a:hlinkClick r:id="rId4" tooltip="https://www.pngall.com/mike-tyson-png/download/167186"/>
              </a:rPr>
              <a:t>Cette photo</a:t>
            </a:r>
            <a:r>
              <a:rPr lang="fr-FR" sz="900"/>
              <a:t> par Auteur inconnu est soumise à la licence </a:t>
            </a:r>
            <a:r>
              <a:rPr lang="fr-FR" sz="900">
                <a:hlinkClick r:id="rId5" tooltip="https://creativecommons.org/licenses/by-nc/3.0/"/>
              </a:rPr>
              <a:t>CC BY-NC</a:t>
            </a:r>
            <a:endParaRPr lang="fr-FR" sz="900"/>
          </a:p>
        </p:txBody>
      </p:sp>
      <p:sp>
        <p:nvSpPr>
          <p:cNvPr id="8" name="ZoneTexte 7">
            <a:extLst>
              <a:ext uri="{FF2B5EF4-FFF2-40B4-BE49-F238E27FC236}">
                <a16:creationId xmlns:a16="http://schemas.microsoft.com/office/drawing/2014/main" id="{0827C199-A5DF-6882-AC55-EFBB7A390498}"/>
              </a:ext>
            </a:extLst>
          </p:cNvPr>
          <p:cNvSpPr txBox="1"/>
          <p:nvPr/>
        </p:nvSpPr>
        <p:spPr>
          <a:xfrm>
            <a:off x="3062176" y="3429000"/>
            <a:ext cx="2254103" cy="461665"/>
          </a:xfrm>
          <a:prstGeom prst="rect">
            <a:avLst/>
          </a:prstGeom>
          <a:noFill/>
        </p:spPr>
        <p:txBody>
          <a:bodyPr wrap="square" rtlCol="0">
            <a:spAutoFit/>
          </a:bodyPr>
          <a:lstStyle/>
          <a:p>
            <a:r>
              <a:rPr lang="fr-FR" sz="2400" dirty="0">
                <a:solidFill>
                  <a:srgbClr val="0070C0"/>
                </a:solidFill>
              </a:rPr>
              <a:t>Figurine pop !!</a:t>
            </a:r>
          </a:p>
        </p:txBody>
      </p:sp>
    </p:spTree>
    <p:extLst>
      <p:ext uri="{BB962C8B-B14F-4D97-AF65-F5344CB8AC3E}">
        <p14:creationId xmlns:p14="http://schemas.microsoft.com/office/powerpoint/2010/main" val="340625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250" fill="hold"/>
                                        <p:tgtEl>
                                          <p:spTgt spid="8"/>
                                        </p:tgtEl>
                                        <p:attrNameLst>
                                          <p:attrName>ppt_x</p:attrName>
                                        </p:attrNameLst>
                                      </p:cBhvr>
                                      <p:tavLst>
                                        <p:tav tm="0">
                                          <p:val>
                                            <p:strVal val="#ppt_x"/>
                                          </p:val>
                                        </p:tav>
                                        <p:tav tm="100000">
                                          <p:val>
                                            <p:strVal val="#ppt_x"/>
                                          </p:val>
                                        </p:tav>
                                      </p:tavLst>
                                    </p:anim>
                                    <p:anim calcmode="lin" valueType="num">
                                      <p:cBhvr additive="base">
                                        <p:cTn id="18" dur="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BAF1B6-74C9-F435-C9D7-FAEBE8B01ADD}"/>
              </a:ext>
            </a:extLst>
          </p:cNvPr>
          <p:cNvSpPr>
            <a:spLocks noGrp="1"/>
          </p:cNvSpPr>
          <p:nvPr>
            <p:ph type="title"/>
          </p:nvPr>
        </p:nvSpPr>
        <p:spPr>
          <a:xfrm>
            <a:off x="608148" y="365125"/>
            <a:ext cx="7508240" cy="1325563"/>
          </a:xfrm>
        </p:spPr>
        <p:txBody>
          <a:bodyPr/>
          <a:lstStyle/>
          <a:p>
            <a:r>
              <a:rPr lang="fr-FR" b="1" u="sng" dirty="0">
                <a:solidFill>
                  <a:schemeClr val="accent5">
                    <a:lumMod val="75000"/>
                  </a:schemeClr>
                </a:solidFill>
              </a:rPr>
              <a:t>sommaire</a:t>
            </a:r>
          </a:p>
        </p:txBody>
      </p:sp>
      <p:sp>
        <p:nvSpPr>
          <p:cNvPr id="3" name="Espace réservé du contenu 2">
            <a:extLst>
              <a:ext uri="{FF2B5EF4-FFF2-40B4-BE49-F238E27FC236}">
                <a16:creationId xmlns:a16="http://schemas.microsoft.com/office/drawing/2014/main" id="{E28A8CBA-FF88-EA35-A527-73136425B326}"/>
              </a:ext>
            </a:extLst>
          </p:cNvPr>
          <p:cNvSpPr>
            <a:spLocks noGrp="1"/>
          </p:cNvSpPr>
          <p:nvPr>
            <p:ph idx="1"/>
          </p:nvPr>
        </p:nvSpPr>
        <p:spPr>
          <a:xfrm>
            <a:off x="706448" y="1690688"/>
            <a:ext cx="10515600" cy="4351338"/>
          </a:xfrm>
        </p:spPr>
        <p:txBody>
          <a:bodyPr/>
          <a:lstStyle/>
          <a:p>
            <a:pPr marL="0" indent="0" algn="just">
              <a:buNone/>
            </a:pPr>
            <a:r>
              <a:rPr lang="fr-FR" dirty="0">
                <a:solidFill>
                  <a:schemeClr val="accent5">
                    <a:lumMod val="75000"/>
                  </a:schemeClr>
                </a:solidFill>
              </a:rPr>
              <a:t>1-  Son enfance</a:t>
            </a:r>
          </a:p>
          <a:p>
            <a:pPr marL="0" indent="0" algn="just">
              <a:buNone/>
            </a:pPr>
            <a:r>
              <a:rPr lang="fr-FR" dirty="0">
                <a:solidFill>
                  <a:schemeClr val="accent5">
                    <a:lumMod val="75000"/>
                  </a:schemeClr>
                </a:solidFill>
              </a:rPr>
              <a:t>2- Des informations sur lui</a:t>
            </a:r>
          </a:p>
          <a:p>
            <a:pPr marL="0" indent="0" algn="just">
              <a:buNone/>
            </a:pPr>
            <a:r>
              <a:rPr lang="fr-FR" dirty="0">
                <a:solidFill>
                  <a:schemeClr val="accent5">
                    <a:lumMod val="75000"/>
                  </a:schemeClr>
                </a:solidFill>
              </a:rPr>
              <a:t>3- Ses débuts dans la boxe</a:t>
            </a:r>
          </a:p>
          <a:p>
            <a:pPr marL="0" indent="0" algn="just">
              <a:buNone/>
            </a:pPr>
            <a:r>
              <a:rPr lang="fr-FR" dirty="0">
                <a:solidFill>
                  <a:schemeClr val="accent5">
                    <a:lumMod val="75000"/>
                  </a:schemeClr>
                </a:solidFill>
              </a:rPr>
              <a:t>4- Sa carrière</a:t>
            </a:r>
          </a:p>
          <a:p>
            <a:pPr marL="0" indent="0" algn="just">
              <a:buNone/>
            </a:pPr>
            <a:r>
              <a:rPr lang="fr-FR" dirty="0">
                <a:solidFill>
                  <a:schemeClr val="accent5">
                    <a:lumMod val="75000"/>
                  </a:schemeClr>
                </a:solidFill>
              </a:rPr>
              <a:t>5- Ses nombreux titre ( trophées coupe )</a:t>
            </a:r>
          </a:p>
          <a:p>
            <a:pPr marL="0" indent="0" algn="just">
              <a:buNone/>
            </a:pPr>
            <a:r>
              <a:rPr lang="fr-FR" dirty="0">
                <a:solidFill>
                  <a:schemeClr val="accent5">
                    <a:lumMod val="75000"/>
                  </a:schemeClr>
                </a:solidFill>
              </a:rPr>
              <a:t>6- Sa vie familiale</a:t>
            </a:r>
          </a:p>
          <a:p>
            <a:pPr marL="0" indent="0" algn="just">
              <a:buNone/>
            </a:pPr>
            <a:r>
              <a:rPr lang="fr-FR" dirty="0">
                <a:solidFill>
                  <a:schemeClr val="accent5">
                    <a:lumMod val="75000"/>
                  </a:schemeClr>
                </a:solidFill>
              </a:rPr>
              <a:t>7- Quiz</a:t>
            </a:r>
          </a:p>
          <a:p>
            <a:pPr marL="0" indent="0" algn="just">
              <a:buNone/>
            </a:pPr>
            <a:r>
              <a:rPr lang="fr-FR" dirty="0">
                <a:solidFill>
                  <a:srgbClr val="0070C0"/>
                </a:solidFill>
              </a:rPr>
              <a:t>8- Et une petite </a:t>
            </a:r>
            <a:r>
              <a:rPr lang="fr-FR" dirty="0" err="1">
                <a:solidFill>
                  <a:srgbClr val="0070C0"/>
                </a:solidFill>
              </a:rPr>
              <a:t>video</a:t>
            </a:r>
            <a:endParaRPr lang="fr-FR" dirty="0">
              <a:solidFill>
                <a:srgbClr val="0070C0"/>
              </a:solidFill>
            </a:endParaRPr>
          </a:p>
          <a:p>
            <a:endParaRPr lang="fr-FR" dirty="0"/>
          </a:p>
        </p:txBody>
      </p:sp>
    </p:spTree>
    <p:extLst>
      <p:ext uri="{BB962C8B-B14F-4D97-AF65-F5344CB8AC3E}">
        <p14:creationId xmlns:p14="http://schemas.microsoft.com/office/powerpoint/2010/main" val="34145570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22226-F1D7-2315-7F91-1DAC766D2865}"/>
              </a:ext>
            </a:extLst>
          </p:cNvPr>
          <p:cNvSpPr>
            <a:spLocks noGrp="1"/>
          </p:cNvSpPr>
          <p:nvPr>
            <p:ph type="title"/>
          </p:nvPr>
        </p:nvSpPr>
        <p:spPr>
          <a:xfrm>
            <a:off x="288099" y="365125"/>
            <a:ext cx="3407079" cy="449067"/>
          </a:xfrm>
        </p:spPr>
        <p:txBody>
          <a:bodyPr>
            <a:noAutofit/>
          </a:bodyPr>
          <a:lstStyle/>
          <a:p>
            <a:r>
              <a:rPr lang="fr-FR" b="1" u="sng" dirty="0">
                <a:solidFill>
                  <a:schemeClr val="accent5">
                    <a:lumMod val="75000"/>
                  </a:schemeClr>
                </a:solidFill>
              </a:rPr>
              <a:t>Son enfance</a:t>
            </a:r>
          </a:p>
        </p:txBody>
      </p:sp>
      <p:sp>
        <p:nvSpPr>
          <p:cNvPr id="3" name="Espace réservé du contenu 2">
            <a:extLst>
              <a:ext uri="{FF2B5EF4-FFF2-40B4-BE49-F238E27FC236}">
                <a16:creationId xmlns:a16="http://schemas.microsoft.com/office/drawing/2014/main" id="{33DA782B-D660-5523-F1FB-3A84ACAC0159}"/>
              </a:ext>
            </a:extLst>
          </p:cNvPr>
          <p:cNvSpPr>
            <a:spLocks noGrp="1"/>
          </p:cNvSpPr>
          <p:nvPr>
            <p:ph idx="1"/>
          </p:nvPr>
        </p:nvSpPr>
        <p:spPr>
          <a:xfrm>
            <a:off x="87682" y="1003019"/>
            <a:ext cx="6338170" cy="5668026"/>
          </a:xfrm>
        </p:spPr>
        <p:txBody>
          <a:bodyPr>
            <a:normAutofit/>
          </a:bodyPr>
          <a:lstStyle/>
          <a:p>
            <a:pPr marL="0" indent="0" algn="just">
              <a:buNone/>
            </a:pPr>
            <a:r>
              <a:rPr lang="fr-FR" dirty="0">
                <a:solidFill>
                  <a:schemeClr val="accent5">
                    <a:lumMod val="75000"/>
                  </a:schemeClr>
                </a:solidFill>
              </a:rPr>
              <a:t>Mike Tyson a grandi dans un quartier difficile à Brooklyn, New York, où la violence était courante. Sa mère, Lorna Mae, a dû travailler comme gardienne de prison pour financer sa vie. Tyson a commencé à se battre à l'âge de 11 ans, braquant des dealers avec ses amis pour obtenir de l'argent. À 13 ans, il avait déjà accumulé 38 interpellations. Il a également été victime d'une agression sexuelle à l'âge de 7 ans. Ces expériences ont profondément marqué Tyson et ont contribué à son parcours tumultueux. </a:t>
            </a:r>
          </a:p>
          <a:p>
            <a:endParaRPr lang="fr-FR" dirty="0"/>
          </a:p>
        </p:txBody>
      </p:sp>
      <p:pic>
        <p:nvPicPr>
          <p:cNvPr id="1026" name="Picture 2" descr="15 Pictures of Mike Tyson When He Was Young">
            <a:extLst>
              <a:ext uri="{FF2B5EF4-FFF2-40B4-BE49-F238E27FC236}">
                <a16:creationId xmlns:a16="http://schemas.microsoft.com/office/drawing/2014/main" id="{5221BD5A-2A8E-205E-C21D-7AB92C54B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4740" y="365125"/>
            <a:ext cx="5129161" cy="5856853"/>
          </a:xfrm>
          <a:prstGeom prst="rect">
            <a:avLst/>
          </a:prstGeom>
          <a:noFill/>
          <a:ln w="38100" cap="rnd" cmpd="sng">
            <a:solidFill>
              <a:srgbClr val="0070C0">
                <a:alpha val="69000"/>
              </a:srgbClr>
            </a:solidFill>
            <a:round/>
          </a:ln>
          <a:effectLst>
            <a:glow rad="127000">
              <a:schemeClr val="accent5">
                <a:lumMod val="7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07996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356E77-96F5-E6FE-62E1-21ACAAF960AF}"/>
              </a:ext>
            </a:extLst>
          </p:cNvPr>
          <p:cNvSpPr>
            <a:spLocks noGrp="1"/>
          </p:cNvSpPr>
          <p:nvPr>
            <p:ph type="title"/>
          </p:nvPr>
        </p:nvSpPr>
        <p:spPr>
          <a:xfrm>
            <a:off x="85852" y="481012"/>
            <a:ext cx="8397658" cy="1325563"/>
          </a:xfrm>
        </p:spPr>
        <p:txBody>
          <a:bodyPr/>
          <a:lstStyle/>
          <a:p>
            <a:r>
              <a:rPr lang="fr-FR" b="1" u="sng" dirty="0">
                <a:solidFill>
                  <a:schemeClr val="accent5">
                    <a:lumMod val="75000"/>
                  </a:schemeClr>
                </a:solidFill>
              </a:rPr>
              <a:t>Des informations sur lui</a:t>
            </a:r>
          </a:p>
        </p:txBody>
      </p:sp>
      <p:sp>
        <p:nvSpPr>
          <p:cNvPr id="3" name="Espace réservé du contenu 2">
            <a:extLst>
              <a:ext uri="{FF2B5EF4-FFF2-40B4-BE49-F238E27FC236}">
                <a16:creationId xmlns:a16="http://schemas.microsoft.com/office/drawing/2014/main" id="{B558C3CA-A6AD-2172-0964-57B460E304B7}"/>
              </a:ext>
            </a:extLst>
          </p:cNvPr>
          <p:cNvSpPr>
            <a:spLocks noGrp="1"/>
          </p:cNvSpPr>
          <p:nvPr>
            <p:ph idx="1"/>
          </p:nvPr>
        </p:nvSpPr>
        <p:spPr>
          <a:xfrm>
            <a:off x="190500" y="1711325"/>
            <a:ext cx="10515600" cy="4351338"/>
          </a:xfrm>
        </p:spPr>
        <p:txBody>
          <a:bodyPr>
            <a:normAutofit/>
          </a:bodyPr>
          <a:lstStyle/>
          <a:p>
            <a:pPr marL="0" indent="0">
              <a:buNone/>
            </a:pPr>
            <a:r>
              <a:rPr lang="fr-FR" dirty="0">
                <a:solidFill>
                  <a:schemeClr val="accent5">
                    <a:lumMod val="75000"/>
                  </a:schemeClr>
                </a:solidFill>
              </a:rPr>
              <a:t>Mike Tyson (de son vrai nom : Michael Gerard Tyson) est un boxeur américain, né le 30 juin 1966. Il vit ses premières années dans le quartier de Brooklyn. C'est un ancien champion de boxe anglaise poids lourds représentant, à 20 ans. </a:t>
            </a:r>
          </a:p>
        </p:txBody>
      </p:sp>
      <p:pic>
        <p:nvPicPr>
          <p:cNvPr id="5" name="Image 4">
            <a:extLst>
              <a:ext uri="{FF2B5EF4-FFF2-40B4-BE49-F238E27FC236}">
                <a16:creationId xmlns:a16="http://schemas.microsoft.com/office/drawing/2014/main" id="{CBE32034-3A5A-7899-CF52-6FA5A71C11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25357" y="3886994"/>
            <a:ext cx="4762500" cy="2686050"/>
          </a:xfrm>
          <a:prstGeom prst="rect">
            <a:avLst/>
          </a:prstGeom>
        </p:spPr>
      </p:pic>
    </p:spTree>
    <p:extLst>
      <p:ext uri="{BB962C8B-B14F-4D97-AF65-F5344CB8AC3E}">
        <p14:creationId xmlns:p14="http://schemas.microsoft.com/office/powerpoint/2010/main" val="27086000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8DEC17-0F00-6A6E-B273-875D54D73F23}"/>
              </a:ext>
            </a:extLst>
          </p:cNvPr>
          <p:cNvSpPr>
            <a:spLocks noGrp="1"/>
          </p:cNvSpPr>
          <p:nvPr>
            <p:ph type="title"/>
          </p:nvPr>
        </p:nvSpPr>
        <p:spPr>
          <a:xfrm>
            <a:off x="288672" y="322989"/>
            <a:ext cx="10752386" cy="1325563"/>
          </a:xfrm>
        </p:spPr>
        <p:txBody>
          <a:bodyPr/>
          <a:lstStyle/>
          <a:p>
            <a:r>
              <a:rPr lang="fr-FR" b="1" u="sng" dirty="0">
                <a:solidFill>
                  <a:schemeClr val="accent5">
                    <a:lumMod val="75000"/>
                  </a:schemeClr>
                </a:solidFill>
              </a:rPr>
              <a:t>Ses débuts dans la boxe</a:t>
            </a:r>
          </a:p>
        </p:txBody>
      </p:sp>
      <p:pic>
        <p:nvPicPr>
          <p:cNvPr id="8" name="Espace réservé du contenu 7">
            <a:extLst>
              <a:ext uri="{FF2B5EF4-FFF2-40B4-BE49-F238E27FC236}">
                <a16:creationId xmlns:a16="http://schemas.microsoft.com/office/drawing/2014/main" id="{43399F87-7C0B-A860-8A98-2251AC81F9E5}"/>
              </a:ext>
            </a:extLst>
          </p:cNvPr>
          <p:cNvPicPr>
            <a:picLocks noGrp="1" noChangeAspect="1"/>
          </p:cNvPicPr>
          <p:nvPr>
            <p:ph sz="quarter" idx="4"/>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179687" y="3429000"/>
            <a:ext cx="2850389" cy="3271030"/>
          </a:xfrm>
          <a:effectLst>
            <a:glow rad="127000">
              <a:schemeClr val="accent5">
                <a:lumMod val="75000"/>
              </a:schemeClr>
            </a:glow>
          </a:effectLst>
        </p:spPr>
      </p:pic>
      <p:sp>
        <p:nvSpPr>
          <p:cNvPr id="11" name="ZoneTexte 10">
            <a:extLst>
              <a:ext uri="{FF2B5EF4-FFF2-40B4-BE49-F238E27FC236}">
                <a16:creationId xmlns:a16="http://schemas.microsoft.com/office/drawing/2014/main" id="{AABDEACE-81E5-AE30-8D93-42A1CDBBFF26}"/>
              </a:ext>
            </a:extLst>
          </p:cNvPr>
          <p:cNvSpPr txBox="1"/>
          <p:nvPr/>
        </p:nvSpPr>
        <p:spPr>
          <a:xfrm>
            <a:off x="225298" y="1501315"/>
            <a:ext cx="11741404" cy="2246769"/>
          </a:xfrm>
          <a:prstGeom prst="rect">
            <a:avLst/>
          </a:prstGeom>
          <a:noFill/>
        </p:spPr>
        <p:txBody>
          <a:bodyPr wrap="square" rtlCol="0">
            <a:spAutoFit/>
          </a:bodyPr>
          <a:lstStyle/>
          <a:p>
            <a:r>
              <a:rPr lang="fr-FR" sz="2800" dirty="0">
                <a:solidFill>
                  <a:schemeClr val="accent5">
                    <a:lumMod val="75000"/>
                  </a:schemeClr>
                </a:solidFill>
              </a:rPr>
              <a:t>Mike Tyson est devenu le plus jeune champion du monde poids </a:t>
            </a:r>
          </a:p>
          <a:p>
            <a:r>
              <a:rPr lang="fr-FR" sz="2800" dirty="0">
                <a:solidFill>
                  <a:schemeClr val="accent5">
                    <a:lumMod val="75000"/>
                  </a:schemeClr>
                </a:solidFill>
              </a:rPr>
              <a:t>lourds de l'histoire à l'âge de 20 ans, 4 mois et 23 jours, en battant Trevor </a:t>
            </a:r>
            <a:r>
              <a:rPr lang="fr-FR" sz="2800" dirty="0" err="1">
                <a:solidFill>
                  <a:schemeClr val="accent5">
                    <a:lumMod val="75000"/>
                  </a:schemeClr>
                </a:solidFill>
              </a:rPr>
              <a:t>Berbic</a:t>
            </a:r>
            <a:r>
              <a:rPr lang="fr-FR" sz="2800" dirty="0">
                <a:solidFill>
                  <a:schemeClr val="accent5">
                    <a:lumMod val="75000"/>
                  </a:schemeClr>
                </a:solidFill>
              </a:rPr>
              <a:t> par KO technique au 2e round. Tyson a remporté 59 combats, dont 50 victoires </a:t>
            </a:r>
          </a:p>
          <a:p>
            <a:r>
              <a:rPr lang="fr-FR" sz="2800" dirty="0">
                <a:solidFill>
                  <a:schemeClr val="accent5">
                    <a:lumMod val="75000"/>
                  </a:schemeClr>
                </a:solidFill>
              </a:rPr>
              <a:t>et 44 KO, et a été condamné à une peine de six années de prison pour viol. </a:t>
            </a:r>
          </a:p>
          <a:p>
            <a:r>
              <a:rPr lang="fr-FR" sz="2800" dirty="0">
                <a:solidFill>
                  <a:schemeClr val="accent5">
                    <a:lumMod val="75000"/>
                  </a:schemeClr>
                </a:solidFill>
              </a:rPr>
              <a:t>Après sa libération conditionnelle en 1995, il a repris la boxe</a:t>
            </a:r>
            <a:r>
              <a:rPr lang="fr-FR" sz="2800" dirty="0">
                <a:solidFill>
                  <a:schemeClr val="accent1"/>
                </a:solidFill>
              </a:rPr>
              <a:t>. </a:t>
            </a:r>
          </a:p>
        </p:txBody>
      </p:sp>
    </p:spTree>
    <p:extLst>
      <p:ext uri="{BB962C8B-B14F-4D97-AF65-F5344CB8AC3E}">
        <p14:creationId xmlns:p14="http://schemas.microsoft.com/office/powerpoint/2010/main" val="19437470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37B8DE-0FF2-B10F-C352-A3C814F6208F}"/>
              </a:ext>
            </a:extLst>
          </p:cNvPr>
          <p:cNvSpPr>
            <a:spLocks noGrp="1"/>
          </p:cNvSpPr>
          <p:nvPr>
            <p:ph type="title"/>
          </p:nvPr>
        </p:nvSpPr>
        <p:spPr>
          <a:xfrm>
            <a:off x="341856" y="170094"/>
            <a:ext cx="10515600" cy="1325563"/>
          </a:xfrm>
        </p:spPr>
        <p:txBody>
          <a:bodyPr>
            <a:normAutofit/>
          </a:bodyPr>
          <a:lstStyle/>
          <a:p>
            <a:r>
              <a:rPr lang="fr-FR" b="1" u="sng" dirty="0">
                <a:solidFill>
                  <a:schemeClr val="accent5">
                    <a:lumMod val="75000"/>
                  </a:schemeClr>
                </a:solidFill>
              </a:rPr>
              <a:t>Sa carrière</a:t>
            </a:r>
            <a:endParaRPr lang="fr-FR" sz="4400" b="1" u="sng" dirty="0">
              <a:solidFill>
                <a:schemeClr val="accent5">
                  <a:lumMod val="75000"/>
                </a:schemeClr>
              </a:solidFill>
            </a:endParaRPr>
          </a:p>
        </p:txBody>
      </p:sp>
      <p:sp>
        <p:nvSpPr>
          <p:cNvPr id="3" name="Sous-titre 2">
            <a:extLst>
              <a:ext uri="{FF2B5EF4-FFF2-40B4-BE49-F238E27FC236}">
                <a16:creationId xmlns:a16="http://schemas.microsoft.com/office/drawing/2014/main" id="{5C652382-3E02-FD34-459F-6783D57F8F7B}"/>
              </a:ext>
            </a:extLst>
          </p:cNvPr>
          <p:cNvSpPr>
            <a:spLocks noGrp="1"/>
          </p:cNvSpPr>
          <p:nvPr>
            <p:ph sz="half" idx="1"/>
          </p:nvPr>
        </p:nvSpPr>
        <p:spPr>
          <a:xfrm>
            <a:off x="0" y="897896"/>
            <a:ext cx="12192000" cy="2491964"/>
          </a:xfrm>
        </p:spPr>
        <p:txBody>
          <a:bodyPr wrap="square">
            <a:spAutoFit/>
          </a:bodyPr>
          <a:lstStyle/>
          <a:p>
            <a:pPr marL="0" indent="0" algn="just">
              <a:buNone/>
            </a:pPr>
            <a:endParaRPr lang="fr-FR" sz="2400" dirty="0"/>
          </a:p>
          <a:p>
            <a:pPr marL="0" indent="0">
              <a:buNone/>
            </a:pPr>
            <a:r>
              <a:rPr lang="fr-FR" dirty="0">
                <a:solidFill>
                  <a:schemeClr val="accent5">
                    <a:lumMod val="75000"/>
                  </a:schemeClr>
                </a:solidFill>
              </a:rPr>
              <a:t>Michael Gerard Tyson a grandi dans un environnement difficile marqué par la pauvreté et la violence. Repéré pour son potentiel par l’ancien boxeur Bobby Stewart, il est confié à </a:t>
            </a:r>
            <a:r>
              <a:rPr lang="fr-FR" dirty="0" err="1">
                <a:solidFill>
                  <a:schemeClr val="accent5">
                    <a:lumMod val="75000"/>
                  </a:schemeClr>
                </a:solidFill>
              </a:rPr>
              <a:t>Cus</a:t>
            </a:r>
            <a:r>
              <a:rPr lang="fr-FR" dirty="0">
                <a:solidFill>
                  <a:schemeClr val="accent5">
                    <a:lumMod val="75000"/>
                  </a:schemeClr>
                </a:solidFill>
              </a:rPr>
              <a:t> D’Amato, qui devient son mentor et tuteur légal. Tyson adopte le style </a:t>
            </a:r>
            <a:r>
              <a:rPr lang="fr-FR" dirty="0" err="1">
                <a:solidFill>
                  <a:schemeClr val="accent5">
                    <a:lumMod val="75000"/>
                  </a:schemeClr>
                </a:solidFill>
              </a:rPr>
              <a:t>Peek</a:t>
            </a:r>
            <a:r>
              <a:rPr lang="fr-FR" dirty="0">
                <a:solidFill>
                  <a:schemeClr val="accent5">
                    <a:lumMod val="75000"/>
                  </a:schemeClr>
                </a:solidFill>
              </a:rPr>
              <a:t>-a-Boo, combinant mains près du visage, mouvements de tête et contre-attaques rapides. </a:t>
            </a:r>
          </a:p>
        </p:txBody>
      </p:sp>
      <p:pic>
        <p:nvPicPr>
          <p:cNvPr id="6" name="Espace réservé du contenu 5">
            <a:extLst>
              <a:ext uri="{FF2B5EF4-FFF2-40B4-BE49-F238E27FC236}">
                <a16:creationId xmlns:a16="http://schemas.microsoft.com/office/drawing/2014/main" id="{AAA0B110-E9C8-E082-4C9C-267129EF09E6}"/>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31715" y="3807912"/>
            <a:ext cx="5908109" cy="2893057"/>
          </a:xfrm>
          <a:effectLst>
            <a:glow rad="127000">
              <a:schemeClr val="accent5">
                <a:lumMod val="75000"/>
              </a:schemeClr>
            </a:glow>
          </a:effectLst>
        </p:spPr>
      </p:pic>
    </p:spTree>
    <p:extLst>
      <p:ext uri="{BB962C8B-B14F-4D97-AF65-F5344CB8AC3E}">
        <p14:creationId xmlns:p14="http://schemas.microsoft.com/office/powerpoint/2010/main" val="100338722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5D7A55-0AB0-0300-8FAF-EC4DFD3F9ABD}"/>
              </a:ext>
            </a:extLst>
          </p:cNvPr>
          <p:cNvSpPr>
            <a:spLocks noGrp="1"/>
          </p:cNvSpPr>
          <p:nvPr>
            <p:ph type="title"/>
          </p:nvPr>
        </p:nvSpPr>
        <p:spPr>
          <a:xfrm>
            <a:off x="275343" y="457200"/>
            <a:ext cx="6325100" cy="782877"/>
          </a:xfrm>
        </p:spPr>
        <p:txBody>
          <a:bodyPr>
            <a:normAutofit/>
          </a:bodyPr>
          <a:lstStyle/>
          <a:p>
            <a:pPr algn="l"/>
            <a:r>
              <a:rPr lang="fr-FR" sz="4400" b="1" u="sng" dirty="0">
                <a:solidFill>
                  <a:schemeClr val="accent5">
                    <a:lumMod val="75000"/>
                  </a:schemeClr>
                </a:solidFill>
              </a:rPr>
              <a:t>Ses nombreux titres</a:t>
            </a:r>
          </a:p>
        </p:txBody>
      </p:sp>
      <p:sp>
        <p:nvSpPr>
          <p:cNvPr id="3" name="Sous-titre 2">
            <a:extLst>
              <a:ext uri="{FF2B5EF4-FFF2-40B4-BE49-F238E27FC236}">
                <a16:creationId xmlns:a16="http://schemas.microsoft.com/office/drawing/2014/main" id="{04DCD4F2-226E-F8E6-CBEF-FEC15CA1DDE3}"/>
              </a:ext>
            </a:extLst>
          </p:cNvPr>
          <p:cNvSpPr>
            <a:spLocks noGrp="1"/>
          </p:cNvSpPr>
          <p:nvPr>
            <p:ph idx="1"/>
          </p:nvPr>
        </p:nvSpPr>
        <p:spPr>
          <a:xfrm>
            <a:off x="412315" y="1527175"/>
            <a:ext cx="7331510" cy="2092847"/>
          </a:xfrm>
        </p:spPr>
        <p:txBody>
          <a:bodyPr>
            <a:normAutofit/>
          </a:bodyPr>
          <a:lstStyle/>
          <a:p>
            <a:pPr>
              <a:buFont typeface="Wingdings" panose="05000000000000000000" pitchFamily="2" charset="2"/>
              <a:buChar char="ü"/>
            </a:pPr>
            <a:r>
              <a:rPr lang="fr-FR" sz="2800" dirty="0">
                <a:solidFill>
                  <a:schemeClr val="accent5">
                    <a:lumMod val="75000"/>
                  </a:schemeClr>
                </a:solidFill>
              </a:rPr>
              <a:t>Champion du monde WBC des lourds</a:t>
            </a:r>
          </a:p>
          <a:p>
            <a:pPr>
              <a:buFont typeface="Wingdings" panose="05000000000000000000" pitchFamily="2" charset="2"/>
              <a:buChar char="ü"/>
            </a:pPr>
            <a:r>
              <a:rPr lang="fr-FR" sz="2800" dirty="0">
                <a:solidFill>
                  <a:schemeClr val="accent5">
                    <a:lumMod val="75000"/>
                  </a:schemeClr>
                </a:solidFill>
              </a:rPr>
              <a:t>Champion du monde WBA des lourds x2 </a:t>
            </a:r>
          </a:p>
          <a:p>
            <a:pPr marL="228600" lvl="8">
              <a:spcBef>
                <a:spcPts val="1000"/>
              </a:spcBef>
              <a:buFont typeface="Wingdings" panose="05000000000000000000" pitchFamily="2" charset="2"/>
              <a:buChar char="ü"/>
            </a:pPr>
            <a:r>
              <a:rPr lang="fr-FR" sz="2800" dirty="0">
                <a:solidFill>
                  <a:schemeClr val="accent5">
                    <a:lumMod val="75000"/>
                  </a:schemeClr>
                </a:solidFill>
              </a:rPr>
              <a:t>Champion du monde IBF des lourds</a:t>
            </a:r>
          </a:p>
        </p:txBody>
      </p:sp>
      <p:sp>
        <p:nvSpPr>
          <p:cNvPr id="4" name="Espace réservé du texte 3">
            <a:extLst>
              <a:ext uri="{FF2B5EF4-FFF2-40B4-BE49-F238E27FC236}">
                <a16:creationId xmlns:a16="http://schemas.microsoft.com/office/drawing/2014/main" id="{C6A99E8B-636F-59C8-4AAC-4B5DF699C875}"/>
              </a:ext>
            </a:extLst>
          </p:cNvPr>
          <p:cNvSpPr>
            <a:spLocks noGrp="1"/>
          </p:cNvSpPr>
          <p:nvPr>
            <p:ph type="body" sz="half" idx="2"/>
          </p:nvPr>
        </p:nvSpPr>
        <p:spPr>
          <a:xfrm flipH="1">
            <a:off x="-3295650" y="9457149"/>
            <a:ext cx="4135438" cy="782875"/>
          </a:xfrm>
        </p:spPr>
        <p:txBody>
          <a:bodyPr/>
          <a:lstStyle/>
          <a:p>
            <a:endParaRPr lang="fr-FR" dirty="0"/>
          </a:p>
        </p:txBody>
      </p:sp>
      <p:pic>
        <p:nvPicPr>
          <p:cNvPr id="2050" name="Picture 2">
            <a:extLst>
              <a:ext uri="{FF2B5EF4-FFF2-40B4-BE49-F238E27FC236}">
                <a16:creationId xmlns:a16="http://schemas.microsoft.com/office/drawing/2014/main" id="{B91C7307-9234-3CBD-887E-FDEA08875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386" y="457200"/>
            <a:ext cx="4083299" cy="4982653"/>
          </a:xfrm>
          <a:prstGeom prst="rect">
            <a:avLst/>
          </a:prstGeom>
          <a:noFill/>
          <a:effectLst>
            <a:glow rad="127000">
              <a:schemeClr val="accent5">
                <a:lumMod val="75000"/>
              </a:schemeClr>
            </a:glow>
          </a:effectLst>
          <a:extLst>
            <a:ext uri="{909E8E84-426E-40DD-AFC4-6F175D3DCCD1}">
              <a14:hiddenFill xmlns:a14="http://schemas.microsoft.com/office/drawing/2010/main">
                <a:solidFill>
                  <a:srgbClr val="FFFFFF"/>
                </a:solidFill>
              </a14:hiddenFill>
            </a:ext>
          </a:extLst>
        </p:spPr>
      </p:pic>
      <p:pic>
        <p:nvPicPr>
          <p:cNvPr id="13" name="Image 12">
            <a:extLst>
              <a:ext uri="{FF2B5EF4-FFF2-40B4-BE49-F238E27FC236}">
                <a16:creationId xmlns:a16="http://schemas.microsoft.com/office/drawing/2014/main" id="{F1E8F045-FD7B-D554-8873-2E9F196AD9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7566" y="3176588"/>
            <a:ext cx="2876550" cy="3224212"/>
          </a:xfrm>
          <a:prstGeom prst="rect">
            <a:avLst/>
          </a:prstGeom>
          <a:ln w="76200">
            <a:solidFill>
              <a:schemeClr val="accent5">
                <a:lumMod val="75000"/>
              </a:schemeClr>
            </a:solidFill>
          </a:ln>
          <a:effectLst>
            <a:outerShdw blurRad="50800" dist="38100" dir="5400000" algn="t" rotWithShape="0">
              <a:prstClr val="black">
                <a:alpha val="40000"/>
              </a:prstClr>
            </a:outerShdw>
            <a:softEdge rad="63500"/>
          </a:effectLst>
        </p:spPr>
      </p:pic>
    </p:spTree>
    <p:extLst>
      <p:ext uri="{BB962C8B-B14F-4D97-AF65-F5344CB8AC3E}">
        <p14:creationId xmlns:p14="http://schemas.microsoft.com/office/powerpoint/2010/main" val="30905222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4000"/>
                            </p:stCondLst>
                            <p:childTnLst>
                              <p:par>
                                <p:cTn id="22" presetID="32" presetClass="emph" presetSubtype="0" fill="hold" nodeType="afterEffect">
                                  <p:stCondLst>
                                    <p:cond delay="0"/>
                                  </p:stCondLst>
                                  <p:childTnLst>
                                    <p:animRot by="120000">
                                      <p:cBhvr>
                                        <p:cTn id="23" dur="100" fill="hold">
                                          <p:stCondLst>
                                            <p:cond delay="0"/>
                                          </p:stCondLst>
                                        </p:cTn>
                                        <p:tgtEl>
                                          <p:spTgt spid="2050"/>
                                        </p:tgtEl>
                                        <p:attrNameLst>
                                          <p:attrName>r</p:attrName>
                                        </p:attrNameLst>
                                      </p:cBhvr>
                                    </p:animRot>
                                    <p:animRot by="-240000">
                                      <p:cBhvr>
                                        <p:cTn id="24" dur="200" fill="hold">
                                          <p:stCondLst>
                                            <p:cond delay="200"/>
                                          </p:stCondLst>
                                        </p:cTn>
                                        <p:tgtEl>
                                          <p:spTgt spid="2050"/>
                                        </p:tgtEl>
                                        <p:attrNameLst>
                                          <p:attrName>r</p:attrName>
                                        </p:attrNameLst>
                                      </p:cBhvr>
                                    </p:animRot>
                                    <p:animRot by="240000">
                                      <p:cBhvr>
                                        <p:cTn id="25" dur="200" fill="hold">
                                          <p:stCondLst>
                                            <p:cond delay="400"/>
                                          </p:stCondLst>
                                        </p:cTn>
                                        <p:tgtEl>
                                          <p:spTgt spid="2050"/>
                                        </p:tgtEl>
                                        <p:attrNameLst>
                                          <p:attrName>r</p:attrName>
                                        </p:attrNameLst>
                                      </p:cBhvr>
                                    </p:animRot>
                                    <p:animRot by="-240000">
                                      <p:cBhvr>
                                        <p:cTn id="26" dur="200" fill="hold">
                                          <p:stCondLst>
                                            <p:cond delay="600"/>
                                          </p:stCondLst>
                                        </p:cTn>
                                        <p:tgtEl>
                                          <p:spTgt spid="2050"/>
                                        </p:tgtEl>
                                        <p:attrNameLst>
                                          <p:attrName>r</p:attrName>
                                        </p:attrNameLst>
                                      </p:cBhvr>
                                    </p:animRot>
                                    <p:animRot by="120000">
                                      <p:cBhvr>
                                        <p:cTn id="27"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F82BFD-45B1-BAE9-E919-6D269962681D}"/>
              </a:ext>
            </a:extLst>
          </p:cNvPr>
          <p:cNvSpPr>
            <a:spLocks noGrp="1"/>
          </p:cNvSpPr>
          <p:nvPr>
            <p:ph type="ctrTitle"/>
          </p:nvPr>
        </p:nvSpPr>
        <p:spPr>
          <a:xfrm>
            <a:off x="513567" y="88577"/>
            <a:ext cx="6166981" cy="779103"/>
          </a:xfrm>
        </p:spPr>
        <p:txBody>
          <a:bodyPr>
            <a:normAutofit/>
          </a:bodyPr>
          <a:lstStyle/>
          <a:p>
            <a:pPr algn="l"/>
            <a:r>
              <a:rPr lang="fr-FR" sz="4400" b="1" u="sng" dirty="0">
                <a:solidFill>
                  <a:schemeClr val="accent5">
                    <a:lumMod val="75000"/>
                  </a:schemeClr>
                </a:solidFill>
              </a:rPr>
              <a:t>Sa vie familiale</a:t>
            </a:r>
          </a:p>
        </p:txBody>
      </p:sp>
      <p:sp>
        <p:nvSpPr>
          <p:cNvPr id="3" name="Sous-titre 2">
            <a:extLst>
              <a:ext uri="{FF2B5EF4-FFF2-40B4-BE49-F238E27FC236}">
                <a16:creationId xmlns:a16="http://schemas.microsoft.com/office/drawing/2014/main" id="{48A73AEE-6DC8-3145-C7B9-740D3F2AB165}"/>
              </a:ext>
            </a:extLst>
          </p:cNvPr>
          <p:cNvSpPr>
            <a:spLocks noGrp="1"/>
          </p:cNvSpPr>
          <p:nvPr>
            <p:ph type="subTitle" idx="1"/>
          </p:nvPr>
        </p:nvSpPr>
        <p:spPr>
          <a:xfrm>
            <a:off x="1" y="733426"/>
            <a:ext cx="11906249" cy="3028950"/>
          </a:xfrm>
        </p:spPr>
        <p:txBody>
          <a:bodyPr>
            <a:noAutofit/>
          </a:bodyPr>
          <a:lstStyle/>
          <a:p>
            <a:r>
              <a:rPr lang="fr-FR" sz="2700" dirty="0">
                <a:solidFill>
                  <a:schemeClr val="accent5">
                    <a:lumMod val="75000"/>
                  </a:schemeClr>
                </a:solidFill>
              </a:rPr>
              <a:t>Mike Tyson a eu huit enfants, dont sept sont encore en vie. Chaque enfant a suivi un chemin différent, allant des affaires aux arts, en passant par le sport. Parmi eux, </a:t>
            </a:r>
            <a:r>
              <a:rPr lang="fr-FR" sz="2700" dirty="0" err="1">
                <a:solidFill>
                  <a:schemeClr val="accent5">
                    <a:lumMod val="75000"/>
                  </a:schemeClr>
                </a:solidFill>
              </a:rPr>
              <a:t>Mikey</a:t>
            </a:r>
            <a:r>
              <a:rPr lang="fr-FR" sz="2700" dirty="0">
                <a:solidFill>
                  <a:schemeClr val="accent5">
                    <a:lumMod val="75000"/>
                  </a:schemeClr>
                </a:solidFill>
              </a:rPr>
              <a:t> Lorna, </a:t>
            </a:r>
            <a:r>
              <a:rPr lang="fr-FR" sz="2700" dirty="0" err="1">
                <a:solidFill>
                  <a:schemeClr val="accent5">
                    <a:lumMod val="75000"/>
                  </a:schemeClr>
                </a:solidFill>
              </a:rPr>
              <a:t>Rayna</a:t>
            </a:r>
            <a:r>
              <a:rPr lang="fr-FR" sz="2700" dirty="0">
                <a:solidFill>
                  <a:schemeClr val="accent5">
                    <a:lumMod val="75000"/>
                  </a:schemeClr>
                </a:solidFill>
              </a:rPr>
              <a:t>, Amir, Miguel, Milan et Morocco, chacun a partagé une histoire unique avec leur père. Tyson a maintenu des liens affectifs et financiers avec chacun de ses enfants, cherchant à offrir à eux la stabilité et le soutien qu'il lui a manqués durant sa propre enfance. La famille Tyson est un exemple de la transmission d'héritage et de valeurs, malgré les défis et les séparations.</a:t>
            </a:r>
          </a:p>
        </p:txBody>
      </p:sp>
      <p:pic>
        <p:nvPicPr>
          <p:cNvPr id="3074" name="Picture 2">
            <a:extLst>
              <a:ext uri="{FF2B5EF4-FFF2-40B4-BE49-F238E27FC236}">
                <a16:creationId xmlns:a16="http://schemas.microsoft.com/office/drawing/2014/main" id="{309E6AC5-E88C-B026-CD4B-AAD0815D3D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782" y="3762376"/>
            <a:ext cx="5154417" cy="2855934"/>
          </a:xfrm>
          <a:prstGeom prst="rect">
            <a:avLst/>
          </a:prstGeom>
          <a:noFill/>
          <a:effectLst>
            <a:glow rad="127000">
              <a:schemeClr val="accent5">
                <a:lumMod val="75000"/>
              </a:schemeClr>
            </a:glow>
          </a:effectLst>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C071E94-4263-3D59-747C-7DDFC271D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88" y="3665839"/>
            <a:ext cx="4965657" cy="2855934"/>
          </a:xfrm>
          <a:prstGeom prst="rect">
            <a:avLst/>
          </a:prstGeom>
          <a:noFill/>
          <a:effectLst>
            <a:glow rad="127000">
              <a:schemeClr val="accent5">
                <a:lumMod val="7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335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par>
                          <p:cTn id="8" fill="hold">
                            <p:stCondLst>
                              <p:cond delay="500"/>
                            </p:stCondLst>
                            <p:childTnLst>
                              <p:par>
                                <p:cTn id="9" presetID="2" presetClass="exit" presetSubtype="4" fill="hold" nodeType="afterEffect">
                                  <p:stCondLst>
                                    <p:cond delay="0"/>
                                  </p:stCondLst>
                                  <p:childTnLst>
                                    <p:anim calcmode="lin" valueType="num">
                                      <p:cBhvr additive="base">
                                        <p:cTn id="10" dur="1000"/>
                                        <p:tgtEl>
                                          <p:spTgt spid="3074"/>
                                        </p:tgtEl>
                                        <p:attrNameLst>
                                          <p:attrName>ppt_x</p:attrName>
                                        </p:attrNameLst>
                                      </p:cBhvr>
                                      <p:tavLst>
                                        <p:tav tm="0">
                                          <p:val>
                                            <p:strVal val="ppt_x"/>
                                          </p:val>
                                        </p:tav>
                                        <p:tav tm="100000">
                                          <p:val>
                                            <p:strVal val="ppt_x"/>
                                          </p:val>
                                        </p:tav>
                                      </p:tavLst>
                                    </p:anim>
                                    <p:anim calcmode="lin" valueType="num">
                                      <p:cBhvr additive="base">
                                        <p:cTn id="11" dur="1000"/>
                                        <p:tgtEl>
                                          <p:spTgt spid="3074"/>
                                        </p:tgtEl>
                                        <p:attrNameLst>
                                          <p:attrName>ppt_y</p:attrName>
                                        </p:attrNameLst>
                                      </p:cBhvr>
                                      <p:tavLst>
                                        <p:tav tm="0">
                                          <p:val>
                                            <p:strVal val="ppt_y"/>
                                          </p:val>
                                        </p:tav>
                                        <p:tav tm="100000">
                                          <p:val>
                                            <p:strVal val="1+ppt_h/2"/>
                                          </p:val>
                                        </p:tav>
                                      </p:tavLst>
                                    </p:anim>
                                    <p:set>
                                      <p:cBhvr>
                                        <p:cTn id="12" dur="1" fill="hold">
                                          <p:stCondLst>
                                            <p:cond delay="999"/>
                                          </p:stCondLst>
                                        </p:cTn>
                                        <p:tgtEl>
                                          <p:spTgt spid="3074"/>
                                        </p:tgtEl>
                                        <p:attrNameLst>
                                          <p:attrName>style.visibility</p:attrName>
                                        </p:attrNameLst>
                                      </p:cBhvr>
                                      <p:to>
                                        <p:strVal val="hidden"/>
                                      </p:to>
                                    </p:se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ppt_x"/>
                                          </p:val>
                                        </p:tav>
                                        <p:tav tm="100000">
                                          <p:val>
                                            <p:strVal val="#ppt_x"/>
                                          </p:val>
                                        </p:tav>
                                      </p:tavLst>
                                    </p:anim>
                                    <p:anim calcmode="lin" valueType="num">
                                      <p:cBhvr additive="base">
                                        <p:cTn id="17"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FC2DC-EB9E-70DE-165C-C89C08FEAA41}"/>
              </a:ext>
            </a:extLst>
          </p:cNvPr>
          <p:cNvSpPr>
            <a:spLocks noGrp="1"/>
          </p:cNvSpPr>
          <p:nvPr>
            <p:ph type="title"/>
          </p:nvPr>
        </p:nvSpPr>
        <p:spPr>
          <a:xfrm>
            <a:off x="349685" y="0"/>
            <a:ext cx="1315233" cy="2040438"/>
          </a:xfrm>
        </p:spPr>
        <p:txBody>
          <a:bodyPr/>
          <a:lstStyle/>
          <a:p>
            <a:r>
              <a:rPr lang="fr-FR" u="sng" dirty="0">
                <a:solidFill>
                  <a:schemeClr val="accent5">
                    <a:lumMod val="75000"/>
                  </a:schemeClr>
                </a:solidFill>
                <a:effectLst>
                  <a:outerShdw blurRad="38100" dist="38100" dir="2700000" algn="tl">
                    <a:srgbClr val="000000">
                      <a:alpha val="43137"/>
                    </a:srgbClr>
                  </a:outerShdw>
                </a:effectLst>
              </a:rPr>
              <a:t>Quiz</a:t>
            </a:r>
          </a:p>
        </p:txBody>
      </p:sp>
      <p:sp>
        <p:nvSpPr>
          <p:cNvPr id="3" name="Espace réservé du contenu 2">
            <a:extLst>
              <a:ext uri="{FF2B5EF4-FFF2-40B4-BE49-F238E27FC236}">
                <a16:creationId xmlns:a16="http://schemas.microsoft.com/office/drawing/2014/main" id="{6C069A0D-6AE4-B443-B56F-4A847151F787}"/>
              </a:ext>
            </a:extLst>
          </p:cNvPr>
          <p:cNvSpPr>
            <a:spLocks noGrp="1"/>
          </p:cNvSpPr>
          <p:nvPr>
            <p:ph idx="1"/>
          </p:nvPr>
        </p:nvSpPr>
        <p:spPr>
          <a:xfrm>
            <a:off x="349685" y="1789918"/>
            <a:ext cx="10515600" cy="4351338"/>
          </a:xfrm>
        </p:spPr>
        <p:txBody>
          <a:bodyPr/>
          <a:lstStyle/>
          <a:p>
            <a:r>
              <a:rPr lang="fr-FR" dirty="0">
                <a:solidFill>
                  <a:schemeClr val="accent5">
                    <a:lumMod val="75000"/>
                  </a:schemeClr>
                </a:solidFill>
              </a:rPr>
              <a:t>Mike Tyson a combien de fils ?</a:t>
            </a:r>
          </a:p>
          <a:p>
            <a:r>
              <a:rPr lang="fr-FR" dirty="0">
                <a:solidFill>
                  <a:schemeClr val="accent5">
                    <a:lumMod val="75000"/>
                  </a:schemeClr>
                </a:solidFill>
              </a:rPr>
              <a:t>A-t-il vécu une enfance facile ?</a:t>
            </a:r>
          </a:p>
          <a:p>
            <a:r>
              <a:rPr lang="fr-FR" dirty="0">
                <a:solidFill>
                  <a:schemeClr val="accent5">
                    <a:lumMod val="75000"/>
                  </a:schemeClr>
                </a:solidFill>
              </a:rPr>
              <a:t>Quelle est son vrai nom ?</a:t>
            </a:r>
          </a:p>
          <a:p>
            <a:r>
              <a:rPr lang="fr-FR" dirty="0">
                <a:solidFill>
                  <a:schemeClr val="accent5">
                    <a:lumMod val="75000"/>
                  </a:schemeClr>
                </a:solidFill>
              </a:rPr>
              <a:t>Quand est-il né ?</a:t>
            </a:r>
          </a:p>
          <a:p>
            <a:r>
              <a:rPr lang="fr-FR" dirty="0">
                <a:solidFill>
                  <a:schemeClr val="accent5">
                    <a:lumMod val="75000"/>
                  </a:schemeClr>
                </a:solidFill>
              </a:rPr>
              <a:t>Mike est t-il mort ?</a:t>
            </a:r>
          </a:p>
          <a:p>
            <a:r>
              <a:rPr lang="fr-FR" dirty="0">
                <a:solidFill>
                  <a:schemeClr val="accent5">
                    <a:lumMod val="75000"/>
                  </a:schemeClr>
                </a:solidFill>
              </a:rPr>
              <a:t>S’est t-il déjà fait arrêter ?</a:t>
            </a:r>
          </a:p>
          <a:p>
            <a:r>
              <a:rPr lang="fr-FR" dirty="0">
                <a:solidFill>
                  <a:schemeClr val="accent5">
                    <a:lumMod val="75000"/>
                  </a:schemeClr>
                </a:solidFill>
              </a:rPr>
              <a:t>Dans quel quartier de New York a-t-il vécu ses premières années ?</a:t>
            </a:r>
          </a:p>
          <a:p>
            <a:endParaRPr lang="fr-FR" dirty="0"/>
          </a:p>
        </p:txBody>
      </p:sp>
    </p:spTree>
    <p:extLst>
      <p:ext uri="{BB962C8B-B14F-4D97-AF65-F5344CB8AC3E}">
        <p14:creationId xmlns:p14="http://schemas.microsoft.com/office/powerpoint/2010/main" val="24556818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1973</TotalTime>
  <Words>570</Words>
  <Application>Microsoft Office PowerPoint</Application>
  <PresentationFormat>Grand écran</PresentationFormat>
  <Paragraphs>43</Paragraphs>
  <Slides>10</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Wingdings</vt:lpstr>
      <vt:lpstr>Thème Office</vt:lpstr>
      <vt:lpstr>Mike Tyson</vt:lpstr>
      <vt:lpstr>sommaire</vt:lpstr>
      <vt:lpstr>Son enfance</vt:lpstr>
      <vt:lpstr>Des informations sur lui</vt:lpstr>
      <vt:lpstr>Ses débuts dans la boxe</vt:lpstr>
      <vt:lpstr>Sa carrière</vt:lpstr>
      <vt:lpstr>Ses nombreux titres</vt:lpstr>
      <vt:lpstr>Sa vie familiale</vt:lpstr>
      <vt:lpstr>Quiz</vt:lpstr>
      <vt:lpstr>Et voici un petite vidéo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Hattoma Hassan</dc:creator>
  <cp:lastModifiedBy>Hattoma Hassan</cp:lastModifiedBy>
  <cp:revision>19</cp:revision>
  <cp:lastPrinted>2026-03-22T20:55:48Z</cp:lastPrinted>
  <dcterms:created xsi:type="dcterms:W3CDTF">2026-03-18T15:55:56Z</dcterms:created>
  <dcterms:modified xsi:type="dcterms:W3CDTF">2026-03-22T20:57:03Z</dcterms:modified>
</cp:coreProperties>
</file>