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8" r:id="rId3"/>
    <p:sldId id="257" r:id="rId4"/>
    <p:sldId id="259" r:id="rId5"/>
    <p:sldId id="260" r:id="rId6"/>
    <p:sldId id="261" r:id="rId7"/>
    <p:sldId id="262" r:id="rId8"/>
    <p:sldId id="264" r:id="rId9"/>
    <p:sldId id="266" r:id="rId10"/>
    <p:sldId id="265"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6"/>
    <p:restoredTop sz="97112"/>
  </p:normalViewPr>
  <p:slideViewPr>
    <p:cSldViewPr snapToGrid="0" snapToObjects="1">
      <p:cViewPr varScale="1">
        <p:scale>
          <a:sx n="160" d="100"/>
          <a:sy n="160" d="100"/>
        </p:scale>
        <p:origin x="208"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1/16/19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65589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46C117F-5CCF-4837-BE5F-2B92066CAFAF}" type="datetimeFigureOut">
              <a:rPr lang="en-US" smtClean="0"/>
              <a:t>1/16/19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3062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84EB90BD-B6CE-46B7-997F-7313B992CCDC}" type="datetimeFigureOut">
              <a:rPr lang="en-US" smtClean="0"/>
              <a:t>1/16/19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76345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CDB9D11F-B188-461D-B23F-39381795C052}" type="datetimeFigureOut">
              <a:rPr lang="en-US" smtClean="0"/>
              <a:t>1/16/19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38239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52E6D8D9-55A2-4063-B0F3-121F44549695}" type="datetimeFigureOut">
              <a:rPr lang="en-US" smtClean="0"/>
              <a:t>1/16/19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279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3" name="Date Placeholder 2"/>
          <p:cNvSpPr>
            <a:spLocks noGrp="1"/>
          </p:cNvSpPr>
          <p:nvPr>
            <p:ph type="dt" sz="half" idx="10"/>
          </p:nvPr>
        </p:nvSpPr>
        <p:spPr/>
        <p:txBody>
          <a:bodyPr/>
          <a:lstStyle/>
          <a:p>
            <a:fld id="{D4B24536-994D-4021-A283-9F449C0DB509}" type="datetimeFigureOut">
              <a:rPr lang="en-US" smtClean="0"/>
              <a:t>1/16/19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04756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3" name="Date Placeholder 2"/>
          <p:cNvSpPr>
            <a:spLocks noGrp="1"/>
          </p:cNvSpPr>
          <p:nvPr>
            <p:ph type="dt" sz="half" idx="10"/>
          </p:nvPr>
        </p:nvSpPr>
        <p:spPr/>
        <p:txBody>
          <a:bodyPr/>
          <a:lstStyle/>
          <a:p>
            <a:fld id="{3CBBBB78-C96F-47B7-AB17-D852CA960AC9}" type="datetimeFigureOut">
              <a:rPr lang="en-US" smtClean="0"/>
              <a:t>1/16/19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45053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32491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1/16/19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6491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540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30578ACC-22D6-47C1-A373-4FD133E34F3C}" type="datetimeFigureOut">
              <a:rPr lang="en-US" smtClean="0"/>
              <a:t>1/16/19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33381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95479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80322" y="3030008"/>
            <a:ext cx="4698355" cy="2906179"/>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594123" y="3030008"/>
            <a:ext cx="4700059" cy="2906179"/>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1/16/19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19762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1/16/19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6806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1/16/19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8534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E331444B-B92B-4E27-8C94-BB93EAF5CB18}" type="datetimeFigureOut">
              <a:rPr lang="en-US" smtClean="0"/>
              <a:t>1/16/19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8912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363EFA5E-FA76-400D-B3DC-F0BA90E6D107}" type="datetimeFigureOut">
              <a:rPr lang="en-US" smtClean="0"/>
              <a:t>1/16/19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88812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1/16/19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946642155"/>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91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C5D34A8-0407-9248-A876-37C3F63028CF}"/>
              </a:ext>
            </a:extLst>
          </p:cNvPr>
          <p:cNvPicPr>
            <a:picLocks noChangeAspect="1"/>
          </p:cNvPicPr>
          <p:nvPr/>
        </p:nvPicPr>
        <p:blipFill>
          <a:blip r:embed="rId2"/>
          <a:stretch>
            <a:fillRect/>
          </a:stretch>
        </p:blipFill>
        <p:spPr>
          <a:xfrm>
            <a:off x="9105254" y="2584578"/>
            <a:ext cx="3086746" cy="1661958"/>
          </a:xfrm>
          <a:prstGeom prst="rect">
            <a:avLst/>
          </a:prstGeom>
        </p:spPr>
      </p:pic>
      <p:sp>
        <p:nvSpPr>
          <p:cNvPr id="2" name="Titre 1">
            <a:extLst>
              <a:ext uri="{FF2B5EF4-FFF2-40B4-BE49-F238E27FC236}">
                <a16:creationId xmlns:a16="http://schemas.microsoft.com/office/drawing/2014/main" id="{59537266-171B-1F46-8EC5-24F42CA2E569}"/>
              </a:ext>
            </a:extLst>
          </p:cNvPr>
          <p:cNvSpPr>
            <a:spLocks noGrp="1"/>
          </p:cNvSpPr>
          <p:nvPr>
            <p:ph type="ctrTitle"/>
          </p:nvPr>
        </p:nvSpPr>
        <p:spPr>
          <a:xfrm>
            <a:off x="680322" y="3045355"/>
            <a:ext cx="8144134" cy="870598"/>
          </a:xfrm>
        </p:spPr>
        <p:txBody>
          <a:bodyPr/>
          <a:lstStyle/>
          <a:p>
            <a:r>
              <a:rPr lang="fr-FR" dirty="0"/>
              <a:t>BERLIN</a:t>
            </a:r>
          </a:p>
        </p:txBody>
      </p:sp>
      <p:sp>
        <p:nvSpPr>
          <p:cNvPr id="3" name="Sous-titre 2">
            <a:extLst>
              <a:ext uri="{FF2B5EF4-FFF2-40B4-BE49-F238E27FC236}">
                <a16:creationId xmlns:a16="http://schemas.microsoft.com/office/drawing/2014/main" id="{1178AAD9-B579-7741-9D02-AF83B615051E}"/>
              </a:ext>
            </a:extLst>
          </p:cNvPr>
          <p:cNvSpPr>
            <a:spLocks noGrp="1"/>
          </p:cNvSpPr>
          <p:nvPr>
            <p:ph type="subTitle" idx="1"/>
          </p:nvPr>
        </p:nvSpPr>
        <p:spPr/>
        <p:txBody>
          <a:bodyPr/>
          <a:lstStyle/>
          <a:p>
            <a:r>
              <a:rPr lang="fr-FR" dirty="0"/>
              <a:t>Présenté par </a:t>
            </a:r>
            <a:r>
              <a:rPr lang="fr-FR" dirty="0" err="1"/>
              <a:t>Charlize</a:t>
            </a:r>
            <a:r>
              <a:rPr lang="fr-FR" dirty="0"/>
              <a:t> et </a:t>
            </a:r>
            <a:r>
              <a:rPr lang="fr-FR" dirty="0" err="1"/>
              <a:t>Ezel</a:t>
            </a:r>
            <a:r>
              <a:rPr lang="fr-FR" dirty="0"/>
              <a:t> cm1/cm2</a:t>
            </a:r>
          </a:p>
        </p:txBody>
      </p:sp>
    </p:spTree>
    <p:extLst>
      <p:ext uri="{BB962C8B-B14F-4D97-AF65-F5344CB8AC3E}">
        <p14:creationId xmlns:p14="http://schemas.microsoft.com/office/powerpoint/2010/main" val="29135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994964-56C1-5246-9EEC-1CA0AA45BA13}"/>
              </a:ext>
            </a:extLst>
          </p:cNvPr>
          <p:cNvSpPr>
            <a:spLocks noGrp="1"/>
          </p:cNvSpPr>
          <p:nvPr>
            <p:ph type="title"/>
          </p:nvPr>
        </p:nvSpPr>
        <p:spPr/>
        <p:txBody>
          <a:bodyPr/>
          <a:lstStyle/>
          <a:p>
            <a:r>
              <a:rPr lang="fr-FR" dirty="0"/>
              <a:t>Quizz</a:t>
            </a:r>
          </a:p>
        </p:txBody>
      </p:sp>
      <p:pic>
        <p:nvPicPr>
          <p:cNvPr id="10" name="Espace réservé du contenu 3">
            <a:extLst>
              <a:ext uri="{FF2B5EF4-FFF2-40B4-BE49-F238E27FC236}">
                <a16:creationId xmlns:a16="http://schemas.microsoft.com/office/drawing/2014/main" id="{93BB1B1A-EEF0-294D-9434-C4235F12BAA5}"/>
              </a:ext>
            </a:extLst>
          </p:cNvPr>
          <p:cNvPicPr>
            <a:picLocks noGrp="1" noChangeAspect="1"/>
          </p:cNvPicPr>
          <p:nvPr>
            <p:ph idx="1"/>
          </p:nvPr>
        </p:nvPicPr>
        <p:blipFill>
          <a:blip r:embed="rId2"/>
          <a:stretch>
            <a:fillRect/>
          </a:stretch>
        </p:blipFill>
        <p:spPr>
          <a:xfrm>
            <a:off x="680321" y="2261217"/>
            <a:ext cx="2913129" cy="1971593"/>
          </a:xfrm>
          <a:prstGeom prst="rect">
            <a:avLst/>
          </a:prstGeom>
        </p:spPr>
      </p:pic>
      <p:sp>
        <p:nvSpPr>
          <p:cNvPr id="11" name="ZoneTexte 10">
            <a:extLst>
              <a:ext uri="{FF2B5EF4-FFF2-40B4-BE49-F238E27FC236}">
                <a16:creationId xmlns:a16="http://schemas.microsoft.com/office/drawing/2014/main" id="{E2834B42-0ECC-AF44-9C41-8E74240B1E09}"/>
              </a:ext>
            </a:extLst>
          </p:cNvPr>
          <p:cNvSpPr txBox="1"/>
          <p:nvPr/>
        </p:nvSpPr>
        <p:spPr>
          <a:xfrm>
            <a:off x="680321" y="4329736"/>
            <a:ext cx="4976261" cy="1200329"/>
          </a:xfrm>
          <a:prstGeom prst="rect">
            <a:avLst/>
          </a:prstGeom>
          <a:noFill/>
        </p:spPr>
        <p:txBody>
          <a:bodyPr wrap="square" rtlCol="0">
            <a:spAutoFit/>
          </a:bodyPr>
          <a:lstStyle/>
          <a:p>
            <a:r>
              <a:rPr lang="fr-FR" dirty="0"/>
              <a:t>Ce monument, symbole de Berlin, s’appelle :</a:t>
            </a:r>
          </a:p>
          <a:p>
            <a:pPr marL="285750" indent="-285750">
              <a:buFont typeface="Wingdings" pitchFamily="2" charset="2"/>
              <a:buChar char="q"/>
            </a:pPr>
            <a:r>
              <a:rPr lang="fr-FR" dirty="0"/>
              <a:t>La porte du paradis</a:t>
            </a:r>
          </a:p>
          <a:p>
            <a:pPr marL="285750" indent="-285750">
              <a:buFont typeface="Wingdings" pitchFamily="2" charset="2"/>
              <a:buChar char="q"/>
            </a:pPr>
            <a:r>
              <a:rPr lang="fr-FR" dirty="0"/>
              <a:t>L’arc de triomphe</a:t>
            </a:r>
          </a:p>
          <a:p>
            <a:pPr marL="285750" indent="-285750">
              <a:buFont typeface="Wingdings" pitchFamily="2" charset="2"/>
              <a:buChar char="q"/>
            </a:pPr>
            <a:r>
              <a:rPr lang="fr-FR" dirty="0"/>
              <a:t>La porte de Brandebourg</a:t>
            </a:r>
          </a:p>
        </p:txBody>
      </p:sp>
      <p:pic>
        <p:nvPicPr>
          <p:cNvPr id="12" name="Image 11">
            <a:extLst>
              <a:ext uri="{FF2B5EF4-FFF2-40B4-BE49-F238E27FC236}">
                <a16:creationId xmlns:a16="http://schemas.microsoft.com/office/drawing/2014/main" id="{94C682D5-C597-254E-81F4-55FDDDB6AB58}"/>
              </a:ext>
            </a:extLst>
          </p:cNvPr>
          <p:cNvPicPr>
            <a:picLocks noChangeAspect="1"/>
          </p:cNvPicPr>
          <p:nvPr/>
        </p:nvPicPr>
        <p:blipFill>
          <a:blip r:embed="rId3"/>
          <a:stretch>
            <a:fillRect/>
          </a:stretch>
        </p:blipFill>
        <p:spPr>
          <a:xfrm>
            <a:off x="8604987" y="607436"/>
            <a:ext cx="1806632" cy="1336867"/>
          </a:xfrm>
          <a:prstGeom prst="rect">
            <a:avLst/>
          </a:prstGeom>
        </p:spPr>
      </p:pic>
      <p:sp>
        <p:nvSpPr>
          <p:cNvPr id="14" name="ZoneTexte 13">
            <a:extLst>
              <a:ext uri="{FF2B5EF4-FFF2-40B4-BE49-F238E27FC236}">
                <a16:creationId xmlns:a16="http://schemas.microsoft.com/office/drawing/2014/main" id="{91FD3AB1-A0C8-2441-99E1-BADB29009E70}"/>
              </a:ext>
            </a:extLst>
          </p:cNvPr>
          <p:cNvSpPr txBox="1"/>
          <p:nvPr/>
        </p:nvSpPr>
        <p:spPr>
          <a:xfrm>
            <a:off x="6434624" y="4329736"/>
            <a:ext cx="4976261" cy="1200329"/>
          </a:xfrm>
          <a:prstGeom prst="rect">
            <a:avLst/>
          </a:prstGeom>
          <a:noFill/>
        </p:spPr>
        <p:txBody>
          <a:bodyPr wrap="square" rtlCol="0">
            <a:spAutoFit/>
          </a:bodyPr>
          <a:lstStyle/>
          <a:p>
            <a:r>
              <a:rPr lang="fr-FR" dirty="0"/>
              <a:t>Ce monument, symbole de Berlin, s’appelle :</a:t>
            </a:r>
          </a:p>
          <a:p>
            <a:pPr marL="285750" indent="-285750">
              <a:buFont typeface="Wingdings" pitchFamily="2" charset="2"/>
              <a:buChar char="q"/>
            </a:pPr>
            <a:r>
              <a:rPr lang="fr-FR" dirty="0"/>
              <a:t>L’île aux enfants</a:t>
            </a:r>
          </a:p>
          <a:p>
            <a:pPr marL="285750" indent="-285750">
              <a:buFont typeface="Wingdings" pitchFamily="2" charset="2"/>
              <a:buChar char="q"/>
            </a:pPr>
            <a:r>
              <a:rPr lang="fr-FR" dirty="0"/>
              <a:t>L’île aux musées</a:t>
            </a:r>
          </a:p>
          <a:p>
            <a:pPr marL="285750" indent="-285750">
              <a:buFont typeface="Wingdings" pitchFamily="2" charset="2"/>
              <a:buChar char="q"/>
            </a:pPr>
            <a:r>
              <a:rPr lang="fr-FR" dirty="0"/>
              <a:t>L’île marrante</a:t>
            </a:r>
          </a:p>
        </p:txBody>
      </p:sp>
      <p:pic>
        <p:nvPicPr>
          <p:cNvPr id="15" name="Image 14">
            <a:extLst>
              <a:ext uri="{FF2B5EF4-FFF2-40B4-BE49-F238E27FC236}">
                <a16:creationId xmlns:a16="http://schemas.microsoft.com/office/drawing/2014/main" id="{94985FDA-3893-864F-92BB-31F56B289882}"/>
              </a:ext>
            </a:extLst>
          </p:cNvPr>
          <p:cNvPicPr>
            <a:picLocks noChangeAspect="1"/>
          </p:cNvPicPr>
          <p:nvPr/>
        </p:nvPicPr>
        <p:blipFill>
          <a:blip r:embed="rId4"/>
          <a:stretch>
            <a:fillRect/>
          </a:stretch>
        </p:blipFill>
        <p:spPr>
          <a:xfrm>
            <a:off x="6434624" y="2261217"/>
            <a:ext cx="3203943" cy="1996846"/>
          </a:xfrm>
          <a:prstGeom prst="rect">
            <a:avLst/>
          </a:prstGeom>
        </p:spPr>
      </p:pic>
    </p:spTree>
    <p:extLst>
      <p:ext uri="{BB962C8B-B14F-4D97-AF65-F5344CB8AC3E}">
        <p14:creationId xmlns:p14="http://schemas.microsoft.com/office/powerpoint/2010/main" val="317026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shade val="100000"/>
                <a:hueMod val="100000"/>
                <a:satMod val="110000"/>
                <a:lumMod val="79000"/>
                <a:lumOff val="21000"/>
              </a:schemeClr>
            </a:gs>
            <a:gs pos="100000">
              <a:schemeClr val="bg2">
                <a:shade val="78000"/>
                <a:hueMod val="44000"/>
                <a:satMod val="200000"/>
                <a:lumMod val="70000"/>
              </a:schemeClr>
            </a:gs>
          </a:gsLst>
          <a:lin ang="0" scaled="1"/>
          <a:tileRect/>
        </a:gra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17B2B42C-0777-4D6E-9432-535281803A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29" name="Picture 28">
            <a:extLst>
              <a:ext uri="{FF2B5EF4-FFF2-40B4-BE49-F238E27FC236}">
                <a16:creationId xmlns:a16="http://schemas.microsoft.com/office/drawing/2014/main" id="{EFEAAB60-93E2-4DC6-99AC-939637BCE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1" name="Rectangle 30">
            <a:extLst>
              <a:ext uri="{FF2B5EF4-FFF2-40B4-BE49-F238E27FC236}">
                <a16:creationId xmlns:a16="http://schemas.microsoft.com/office/drawing/2014/main" id="{7EF5ECB8-D49C-48FB-A93E-88EB2FFDF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411B77A2-BD5C-432D-B52E-C12612C74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B1B45BD-D05B-47CB-97E5-994F293A1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57BDE151-4F7A-4E95-939F-18B2F607C7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6995A589-D9C2-354A-A7D7-AC62FF57498A}"/>
              </a:ext>
            </a:extLst>
          </p:cNvPr>
          <p:cNvSpPr>
            <a:spLocks noGrp="1"/>
          </p:cNvSpPr>
          <p:nvPr>
            <p:ph type="title"/>
          </p:nvPr>
        </p:nvSpPr>
        <p:spPr>
          <a:xfrm>
            <a:off x="965200" y="643467"/>
            <a:ext cx="8133812" cy="3603022"/>
          </a:xfrm>
        </p:spPr>
        <p:txBody>
          <a:bodyPr vert="horz" lIns="91440" tIns="45720" rIns="91440" bIns="45720" rtlCol="0" anchor="b">
            <a:normAutofit/>
          </a:bodyPr>
          <a:lstStyle/>
          <a:p>
            <a:pPr algn="r"/>
            <a:r>
              <a:rPr lang="en-US" sz="8000"/>
              <a:t>Danke schön</a:t>
            </a:r>
          </a:p>
        </p:txBody>
      </p:sp>
      <p:sp>
        <p:nvSpPr>
          <p:cNvPr id="39" name="Rectangle 38">
            <a:extLst>
              <a:ext uri="{FF2B5EF4-FFF2-40B4-BE49-F238E27FC236}">
                <a16:creationId xmlns:a16="http://schemas.microsoft.com/office/drawing/2014/main" id="{2D3E1E67-68B8-49AF-8DBA-E7E08CD3F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68225"/>
            <a:ext cx="12188824" cy="2289774"/>
          </a:xfrm>
          <a:prstGeom prst="rect">
            <a:avLst/>
          </a:prstGeom>
          <a:solidFill>
            <a:srgbClr val="181717">
              <a:alpha val="8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3" name="Espace réservé du contenu 2">
            <a:extLst>
              <a:ext uri="{FF2B5EF4-FFF2-40B4-BE49-F238E27FC236}">
                <a16:creationId xmlns:a16="http://schemas.microsoft.com/office/drawing/2014/main" id="{4E6BFD51-CB2F-6D49-84B0-A054687BA0E8}"/>
              </a:ext>
            </a:extLst>
          </p:cNvPr>
          <p:cNvSpPr>
            <a:spLocks noGrp="1"/>
          </p:cNvSpPr>
          <p:nvPr>
            <p:ph idx="1"/>
          </p:nvPr>
        </p:nvSpPr>
        <p:spPr>
          <a:xfrm>
            <a:off x="680322" y="4762275"/>
            <a:ext cx="8417262" cy="1561100"/>
          </a:xfrm>
        </p:spPr>
        <p:txBody>
          <a:bodyPr vert="horz" lIns="91440" tIns="45720" rIns="91440" bIns="45720" rtlCol="0" anchor="ctr">
            <a:normAutofit/>
          </a:bodyPr>
          <a:lstStyle/>
          <a:p>
            <a:pPr marL="0" indent="0" algn="r">
              <a:buNone/>
            </a:pPr>
            <a:r>
              <a:rPr lang="en-US" sz="2800">
                <a:solidFill>
                  <a:srgbClr val="FFFFFF"/>
                </a:solidFill>
              </a:rPr>
              <a:t>Merci</a:t>
            </a:r>
          </a:p>
        </p:txBody>
      </p:sp>
      <p:sp>
        <p:nvSpPr>
          <p:cNvPr id="41" name="Rectangle 40">
            <a:extLst>
              <a:ext uri="{FF2B5EF4-FFF2-40B4-BE49-F238E27FC236}">
                <a16:creationId xmlns:a16="http://schemas.microsoft.com/office/drawing/2014/main" id="{896FDE7C-B860-44EE-B294-C8358F7A8E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3921" y="4568225"/>
            <a:ext cx="2764903" cy="2289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Image 4">
            <a:extLst>
              <a:ext uri="{FF2B5EF4-FFF2-40B4-BE49-F238E27FC236}">
                <a16:creationId xmlns:a16="http://schemas.microsoft.com/office/drawing/2014/main" id="{4F854E41-0EC0-074C-81D2-9783E6F5EEF0}"/>
              </a:ext>
            </a:extLst>
          </p:cNvPr>
          <p:cNvPicPr>
            <a:picLocks noChangeAspect="1"/>
          </p:cNvPicPr>
          <p:nvPr/>
        </p:nvPicPr>
        <p:blipFill>
          <a:blip r:embed="rId5"/>
          <a:stretch>
            <a:fillRect/>
          </a:stretch>
        </p:blipFill>
        <p:spPr>
          <a:xfrm>
            <a:off x="4865343" y="1102954"/>
            <a:ext cx="2735162" cy="1905000"/>
          </a:xfrm>
          <a:prstGeom prst="rect">
            <a:avLst/>
          </a:prstGeom>
        </p:spPr>
      </p:pic>
    </p:spTree>
    <p:extLst>
      <p:ext uri="{BB962C8B-B14F-4D97-AF65-F5344CB8AC3E}">
        <p14:creationId xmlns:p14="http://schemas.microsoft.com/office/powerpoint/2010/main" val="2899721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A106B9FE-7E5A-4047-B5D3-C3C24BD3E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60EBA20-0A64-45D5-B937-FE93DCA01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5632" y="0"/>
            <a:ext cx="340636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6" name="Picture 45">
            <a:extLst>
              <a:ext uri="{FF2B5EF4-FFF2-40B4-BE49-F238E27FC236}">
                <a16:creationId xmlns:a16="http://schemas.microsoft.com/office/drawing/2014/main" id="{3EAD5E5B-543A-4690-8C75-BACF7FFB40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pic>
        <p:nvPicPr>
          <p:cNvPr id="48" name="Picture 47">
            <a:extLst>
              <a:ext uri="{FF2B5EF4-FFF2-40B4-BE49-F238E27FC236}">
                <a16:creationId xmlns:a16="http://schemas.microsoft.com/office/drawing/2014/main" id="{98739700-980C-4F96-84CD-97157DFE86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59089"/>
            <a:ext cx="9107362" cy="321164"/>
          </a:xfrm>
          <a:prstGeom prst="rect">
            <a:avLst/>
          </a:prstGeom>
        </p:spPr>
      </p:pic>
      <p:sp>
        <p:nvSpPr>
          <p:cNvPr id="50" name="Rectangle 49">
            <a:extLst>
              <a:ext uri="{FF2B5EF4-FFF2-40B4-BE49-F238E27FC236}">
                <a16:creationId xmlns:a16="http://schemas.microsoft.com/office/drawing/2014/main" id="{52A2FDCB-3B06-44F3-A0AA-2C056C3E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9107363" cy="1368198"/>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CC1CE2D0-B1DF-A24C-AA9D-DCE72E9DF6EF}"/>
              </a:ext>
            </a:extLst>
          </p:cNvPr>
          <p:cNvSpPr>
            <a:spLocks noGrp="1"/>
          </p:cNvSpPr>
          <p:nvPr>
            <p:ph type="title"/>
          </p:nvPr>
        </p:nvSpPr>
        <p:spPr>
          <a:xfrm>
            <a:off x="680321" y="753228"/>
            <a:ext cx="7461844" cy="1080938"/>
          </a:xfrm>
        </p:spPr>
        <p:txBody>
          <a:bodyPr>
            <a:normAutofit/>
          </a:bodyPr>
          <a:lstStyle/>
          <a:p>
            <a:r>
              <a:rPr lang="fr-FR">
                <a:solidFill>
                  <a:srgbClr val="FFFFFF"/>
                </a:solidFill>
              </a:rPr>
              <a:t>Sommaire</a:t>
            </a:r>
          </a:p>
        </p:txBody>
      </p:sp>
      <p:sp>
        <p:nvSpPr>
          <p:cNvPr id="3" name="Espace réservé du contenu 2">
            <a:extLst>
              <a:ext uri="{FF2B5EF4-FFF2-40B4-BE49-F238E27FC236}">
                <a16:creationId xmlns:a16="http://schemas.microsoft.com/office/drawing/2014/main" id="{AAE137A4-FF7A-FC4A-8217-6101475CEA77}"/>
              </a:ext>
            </a:extLst>
          </p:cNvPr>
          <p:cNvSpPr>
            <a:spLocks noGrp="1"/>
          </p:cNvSpPr>
          <p:nvPr>
            <p:ph idx="1"/>
          </p:nvPr>
        </p:nvSpPr>
        <p:spPr>
          <a:xfrm>
            <a:off x="680321" y="2336873"/>
            <a:ext cx="7461844" cy="3142077"/>
          </a:xfrm>
        </p:spPr>
        <p:txBody>
          <a:bodyPr>
            <a:normAutofit lnSpcReduction="10000"/>
          </a:bodyPr>
          <a:lstStyle/>
          <a:p>
            <a:r>
              <a:rPr lang="fr-FR" sz="3200" dirty="0"/>
              <a:t>Carte</a:t>
            </a:r>
          </a:p>
          <a:p>
            <a:r>
              <a:rPr lang="fr-FR" sz="3200" dirty="0"/>
              <a:t>Fiche d’identité</a:t>
            </a:r>
          </a:p>
          <a:p>
            <a:r>
              <a:rPr lang="fr-FR" sz="3200" dirty="0"/>
              <a:t>Histoire</a:t>
            </a:r>
          </a:p>
          <a:p>
            <a:r>
              <a:rPr lang="fr-FR" sz="3200" dirty="0"/>
              <a:t>Mur de Berlin</a:t>
            </a:r>
          </a:p>
          <a:p>
            <a:r>
              <a:rPr lang="fr-FR" sz="3200" dirty="0"/>
              <a:t>Monuments</a:t>
            </a:r>
          </a:p>
          <a:p>
            <a:r>
              <a:rPr lang="fr-FR" sz="3200" dirty="0"/>
              <a:t>Quizz</a:t>
            </a:r>
          </a:p>
          <a:p>
            <a:endParaRPr lang="fr-FR" sz="1800" dirty="0"/>
          </a:p>
        </p:txBody>
      </p:sp>
    </p:spTree>
    <p:extLst>
      <p:ext uri="{BB962C8B-B14F-4D97-AF65-F5344CB8AC3E}">
        <p14:creationId xmlns:p14="http://schemas.microsoft.com/office/powerpoint/2010/main" val="65433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5305D6-DA3C-3A47-A1E4-5CE9C2A12419}"/>
              </a:ext>
            </a:extLst>
          </p:cNvPr>
          <p:cNvSpPr>
            <a:spLocks noGrp="1"/>
          </p:cNvSpPr>
          <p:nvPr>
            <p:ph type="title"/>
          </p:nvPr>
        </p:nvSpPr>
        <p:spPr>
          <a:xfrm>
            <a:off x="680321" y="753228"/>
            <a:ext cx="9613861" cy="1080938"/>
          </a:xfrm>
        </p:spPr>
        <p:txBody>
          <a:bodyPr/>
          <a:lstStyle/>
          <a:p>
            <a:r>
              <a:rPr lang="fr-FR"/>
              <a:t>Carte</a:t>
            </a:r>
            <a:endParaRPr lang="fr-FR" dirty="0"/>
          </a:p>
        </p:txBody>
      </p:sp>
      <p:pic>
        <p:nvPicPr>
          <p:cNvPr id="5" name="Espace réservé du contenu 4">
            <a:extLst>
              <a:ext uri="{FF2B5EF4-FFF2-40B4-BE49-F238E27FC236}">
                <a16:creationId xmlns:a16="http://schemas.microsoft.com/office/drawing/2014/main" id="{5CDAD613-9419-4640-AC8D-20AE14321B28}"/>
              </a:ext>
            </a:extLst>
          </p:cNvPr>
          <p:cNvPicPr>
            <a:picLocks noGrp="1" noChangeAspect="1"/>
          </p:cNvPicPr>
          <p:nvPr>
            <p:ph idx="1"/>
          </p:nvPr>
        </p:nvPicPr>
        <p:blipFill>
          <a:blip r:embed="rId2"/>
          <a:stretch>
            <a:fillRect/>
          </a:stretch>
        </p:blipFill>
        <p:spPr>
          <a:xfrm>
            <a:off x="1761063" y="2152075"/>
            <a:ext cx="6796017" cy="4304144"/>
          </a:xfrm>
        </p:spPr>
      </p:pic>
    </p:spTree>
    <p:extLst>
      <p:ext uri="{BB962C8B-B14F-4D97-AF65-F5344CB8AC3E}">
        <p14:creationId xmlns:p14="http://schemas.microsoft.com/office/powerpoint/2010/main" val="928551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8C0A48-F894-1B48-A40F-351AF8131C52}"/>
              </a:ext>
            </a:extLst>
          </p:cNvPr>
          <p:cNvSpPr>
            <a:spLocks noGrp="1"/>
          </p:cNvSpPr>
          <p:nvPr>
            <p:ph type="title"/>
          </p:nvPr>
        </p:nvSpPr>
        <p:spPr>
          <a:xfrm>
            <a:off x="680321" y="753228"/>
            <a:ext cx="9613861" cy="1080938"/>
          </a:xfrm>
        </p:spPr>
        <p:txBody>
          <a:bodyPr>
            <a:normAutofit/>
          </a:bodyPr>
          <a:lstStyle/>
          <a:p>
            <a:r>
              <a:rPr lang="fr-FR" dirty="0"/>
              <a:t>Fiche d’identité</a:t>
            </a:r>
          </a:p>
        </p:txBody>
      </p:sp>
      <p:sp>
        <p:nvSpPr>
          <p:cNvPr id="3" name="Espace réservé du contenu 2">
            <a:extLst>
              <a:ext uri="{FF2B5EF4-FFF2-40B4-BE49-F238E27FC236}">
                <a16:creationId xmlns:a16="http://schemas.microsoft.com/office/drawing/2014/main" id="{B6D962E1-9DA3-F442-A90A-2B30554C3DD8}"/>
              </a:ext>
            </a:extLst>
          </p:cNvPr>
          <p:cNvSpPr>
            <a:spLocks noGrp="1"/>
          </p:cNvSpPr>
          <p:nvPr>
            <p:ph idx="1"/>
          </p:nvPr>
        </p:nvSpPr>
        <p:spPr>
          <a:xfrm>
            <a:off x="680321" y="2336873"/>
            <a:ext cx="6423211" cy="3599316"/>
          </a:xfrm>
        </p:spPr>
        <p:txBody>
          <a:bodyPr>
            <a:normAutofit/>
          </a:bodyPr>
          <a:lstStyle/>
          <a:p>
            <a:r>
              <a:rPr lang="fr-FR" sz="1700" dirty="0"/>
              <a:t>Langue : allemand</a:t>
            </a:r>
          </a:p>
          <a:p>
            <a:r>
              <a:rPr lang="fr-FR" sz="1700" dirty="0"/>
              <a:t>Capitale d’Allemagne : Berlin</a:t>
            </a:r>
          </a:p>
          <a:p>
            <a:r>
              <a:rPr lang="fr-FR" sz="1700" dirty="0"/>
              <a:t>Nom des habitants : Berlinois/Berlinoise </a:t>
            </a:r>
          </a:p>
          <a:p>
            <a:r>
              <a:rPr lang="fr-FR" sz="1700" dirty="0"/>
              <a:t>Monnaie : euros</a:t>
            </a:r>
          </a:p>
          <a:p>
            <a:r>
              <a:rPr lang="fr-FR" sz="1700" dirty="0"/>
              <a:t>Superficie : 891,8 km</a:t>
            </a:r>
            <a:r>
              <a:rPr lang="fr-FR" sz="1700" baseline="30000" dirty="0"/>
              <a:t>2</a:t>
            </a:r>
          </a:p>
          <a:p>
            <a:r>
              <a:rPr lang="fr-FR" sz="1700" dirty="0"/>
              <a:t>Altitude : 34 m</a:t>
            </a:r>
          </a:p>
          <a:p>
            <a:r>
              <a:rPr lang="fr-FR" sz="1700" dirty="0"/>
              <a:t>Population : 3,5 millions (depuis 2016)</a:t>
            </a:r>
          </a:p>
          <a:p>
            <a:r>
              <a:rPr lang="fr-FR" sz="1700" dirty="0"/>
              <a:t>Maire : Michael Müller</a:t>
            </a:r>
          </a:p>
          <a:p>
            <a:r>
              <a:rPr lang="fr-FR" sz="1700" dirty="0"/>
              <a:t>Chancelière : Angela Merkel</a:t>
            </a:r>
          </a:p>
        </p:txBody>
      </p:sp>
      <p:pic>
        <p:nvPicPr>
          <p:cNvPr id="6" name="Image 5">
            <a:extLst>
              <a:ext uri="{FF2B5EF4-FFF2-40B4-BE49-F238E27FC236}">
                <a16:creationId xmlns:a16="http://schemas.microsoft.com/office/drawing/2014/main" id="{6EF9C116-091D-884B-B4E9-EB67A81DAC0E}"/>
              </a:ext>
            </a:extLst>
          </p:cNvPr>
          <p:cNvPicPr>
            <a:picLocks noChangeAspect="1"/>
          </p:cNvPicPr>
          <p:nvPr/>
        </p:nvPicPr>
        <p:blipFill>
          <a:blip r:embed="rId2"/>
          <a:stretch>
            <a:fillRect/>
          </a:stretch>
        </p:blipFill>
        <p:spPr>
          <a:xfrm>
            <a:off x="7705711" y="2673684"/>
            <a:ext cx="1684599" cy="2764589"/>
          </a:xfrm>
          <a:prstGeom prst="rect">
            <a:avLst/>
          </a:prstGeom>
          <a:ln>
            <a:noFill/>
          </a:ln>
          <a:effectLst>
            <a:outerShdw blurRad="76200" dist="63500" dir="5040000" algn="tl" rotWithShape="0">
              <a:srgbClr val="000000">
                <a:alpha val="41000"/>
              </a:srgbClr>
            </a:outerShdw>
          </a:effectLst>
        </p:spPr>
      </p:pic>
      <p:sp>
        <p:nvSpPr>
          <p:cNvPr id="4" name="ZoneTexte 3">
            <a:extLst>
              <a:ext uri="{FF2B5EF4-FFF2-40B4-BE49-F238E27FC236}">
                <a16:creationId xmlns:a16="http://schemas.microsoft.com/office/drawing/2014/main" id="{732C8B2D-FEF3-8345-9F7C-581DDB91A40D}"/>
              </a:ext>
            </a:extLst>
          </p:cNvPr>
          <p:cNvSpPr txBox="1"/>
          <p:nvPr/>
        </p:nvSpPr>
        <p:spPr>
          <a:xfrm>
            <a:off x="8081097" y="2150479"/>
            <a:ext cx="1755923" cy="372787"/>
          </a:xfrm>
          <a:prstGeom prst="rect">
            <a:avLst/>
          </a:prstGeom>
          <a:noFill/>
        </p:spPr>
        <p:txBody>
          <a:bodyPr wrap="square" rtlCol="0">
            <a:spAutoFit/>
          </a:bodyPr>
          <a:lstStyle/>
          <a:p>
            <a:r>
              <a:rPr lang="fr-FR" dirty="0"/>
              <a:t>Blason :</a:t>
            </a:r>
          </a:p>
        </p:txBody>
      </p:sp>
    </p:spTree>
    <p:extLst>
      <p:ext uri="{BB962C8B-B14F-4D97-AF65-F5344CB8AC3E}">
        <p14:creationId xmlns:p14="http://schemas.microsoft.com/office/powerpoint/2010/main" val="4225553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grpSp>
        <p:nvGrpSpPr>
          <p:cNvPr id="2054" name="Group 72">
            <a:extLst>
              <a:ext uri="{FF2B5EF4-FFF2-40B4-BE49-F238E27FC236}">
                <a16:creationId xmlns:a16="http://schemas.microsoft.com/office/drawing/2014/main" id="{CA743592-A693-4947-8B39-B51AF9B26B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74" name="Rectangle 73">
              <a:extLst>
                <a:ext uri="{FF2B5EF4-FFF2-40B4-BE49-F238E27FC236}">
                  <a16:creationId xmlns:a16="http://schemas.microsoft.com/office/drawing/2014/main" id="{016886BB-79A7-4DE8-855D-ADE221C83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4">
              <a:extLst>
                <a:ext uri="{FF2B5EF4-FFF2-40B4-BE49-F238E27FC236}">
                  <a16:creationId xmlns:a16="http://schemas.microsoft.com/office/drawing/2014/main" id="{598F3668-7E24-4834-81D7-723CA3ED48F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Espace réservé du contenu 2">
            <a:extLst>
              <a:ext uri="{FF2B5EF4-FFF2-40B4-BE49-F238E27FC236}">
                <a16:creationId xmlns:a16="http://schemas.microsoft.com/office/drawing/2014/main" id="{DF9F5A1C-2B2D-9C4F-8B0A-B15051425DFA}"/>
              </a:ext>
            </a:extLst>
          </p:cNvPr>
          <p:cNvSpPr>
            <a:spLocks noGrp="1"/>
          </p:cNvSpPr>
          <p:nvPr>
            <p:ph idx="1"/>
          </p:nvPr>
        </p:nvSpPr>
        <p:spPr>
          <a:xfrm>
            <a:off x="680322" y="2336873"/>
            <a:ext cx="5041628" cy="3599316"/>
          </a:xfrm>
        </p:spPr>
        <p:txBody>
          <a:bodyPr>
            <a:normAutofit/>
          </a:bodyPr>
          <a:lstStyle/>
          <a:p>
            <a:r>
              <a:rPr lang="fr-FR" sz="2000" dirty="0"/>
              <a:t>En 1871, Berlin devient la capitale de l’Empire allemand nouvellement créé. Une fois la Première Guerre mondiale perdue par l'Allemagne, l'Empire est dissous et la république de Weimar est instaurée.</a:t>
            </a:r>
          </a:p>
          <a:p>
            <a:r>
              <a:rPr lang="fr-FR" sz="2000" dirty="0"/>
              <a:t>À la fin de la Seconde Guerre mondiale, l'Allemagne et Berlin, symbole du pays vaincu, sont partagés entre les Américains, les Anglais, les Soviétiques et les Français (mur de </a:t>
            </a:r>
            <a:r>
              <a:rPr lang="fr-FR" sz="2000" dirty="0" err="1"/>
              <a:t>berlin</a:t>
            </a:r>
            <a:r>
              <a:rPr lang="fr-FR" sz="2000" dirty="0"/>
              <a:t>)</a:t>
            </a:r>
          </a:p>
        </p:txBody>
      </p:sp>
      <p:pic>
        <p:nvPicPr>
          <p:cNvPr id="2052" name="Picture 4" descr="Résultat de recherche d'images pour &quot;berlin&quot;">
            <a:extLst>
              <a:ext uri="{FF2B5EF4-FFF2-40B4-BE49-F238E27FC236}">
                <a16:creationId xmlns:a16="http://schemas.microsoft.com/office/drawing/2014/main" id="{057D6D74-D61D-AA43-9276-5B49AC05ED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02" r="28810" b="-1"/>
          <a:stretch/>
        </p:blipFill>
        <p:spPr bwMode="auto">
          <a:xfrm>
            <a:off x="6112042" y="10"/>
            <a:ext cx="6076781" cy="685631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2056" name="Rectangle 76">
            <a:extLst>
              <a:ext uri="{FF2B5EF4-FFF2-40B4-BE49-F238E27FC236}">
                <a16:creationId xmlns:a16="http://schemas.microsoft.com/office/drawing/2014/main" id="{011BF1CF-8959-4DFB-9A02-7E686D512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E1C462E-04B5-DD4F-9053-00EA364A4691}"/>
              </a:ext>
            </a:extLst>
          </p:cNvPr>
          <p:cNvSpPr>
            <a:spLocks noGrp="1"/>
          </p:cNvSpPr>
          <p:nvPr>
            <p:ph type="title"/>
          </p:nvPr>
        </p:nvSpPr>
        <p:spPr>
          <a:xfrm>
            <a:off x="680321" y="753228"/>
            <a:ext cx="5041629" cy="1080938"/>
          </a:xfrm>
        </p:spPr>
        <p:txBody>
          <a:bodyPr>
            <a:normAutofit/>
          </a:bodyPr>
          <a:lstStyle/>
          <a:p>
            <a:r>
              <a:rPr lang="fr-FR"/>
              <a:t>Histoire</a:t>
            </a:r>
            <a:endParaRPr lang="fr-FR" dirty="0"/>
          </a:p>
        </p:txBody>
      </p:sp>
      <p:pic>
        <p:nvPicPr>
          <p:cNvPr id="2057" name="Picture 78">
            <a:extLst>
              <a:ext uri="{FF2B5EF4-FFF2-40B4-BE49-F238E27FC236}">
                <a16:creationId xmlns:a16="http://schemas.microsoft.com/office/drawing/2014/main" id="{C614D39E-6EA9-4C3C-9997-993268449EE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286061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75736838-D5E9-4567-9B65-9C15C33781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75" name="Rectangle 74">
              <a:extLst>
                <a:ext uri="{FF2B5EF4-FFF2-40B4-BE49-F238E27FC236}">
                  <a16:creationId xmlns:a16="http://schemas.microsoft.com/office/drawing/2014/main" id="{AC61DFE0-B71E-43BB-A496-3D144EC63D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C377B68A-4EEF-467F-B71E-ACE2B17A35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1029" name="Picture 5" descr="Image associée">
            <a:extLst>
              <a:ext uri="{FF2B5EF4-FFF2-40B4-BE49-F238E27FC236}">
                <a16:creationId xmlns:a16="http://schemas.microsoft.com/office/drawing/2014/main" id="{D702A57B-852A-D647-A820-3F338C72EF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556" r="17472"/>
          <a:stretch/>
        </p:blipFill>
        <p:spPr bwMode="auto">
          <a:xfrm>
            <a:off x="7547810" y="10"/>
            <a:ext cx="4641013" cy="685631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41112081-DA8A-4C6A-9A72-C8A3F5BAB8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E5BFCB23-FB4C-D649-BFFB-3FE4107272D6}"/>
              </a:ext>
            </a:extLst>
          </p:cNvPr>
          <p:cNvSpPr>
            <a:spLocks noGrp="1"/>
          </p:cNvSpPr>
          <p:nvPr>
            <p:ph type="title"/>
          </p:nvPr>
        </p:nvSpPr>
        <p:spPr>
          <a:xfrm>
            <a:off x="680321" y="753228"/>
            <a:ext cx="7087552" cy="1080938"/>
          </a:xfrm>
        </p:spPr>
        <p:txBody>
          <a:bodyPr>
            <a:normAutofit/>
          </a:bodyPr>
          <a:lstStyle/>
          <a:p>
            <a:r>
              <a:rPr lang="fr-FR" dirty="0"/>
              <a:t>Mur de Berlin</a:t>
            </a:r>
          </a:p>
        </p:txBody>
      </p:sp>
      <p:pic>
        <p:nvPicPr>
          <p:cNvPr id="80" name="Picture 79">
            <a:extLst>
              <a:ext uri="{FF2B5EF4-FFF2-40B4-BE49-F238E27FC236}">
                <a16:creationId xmlns:a16="http://schemas.microsoft.com/office/drawing/2014/main" id="{540D8A0F-AC3D-465E-88F5-CB7C7CF10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Espace réservé du contenu 2">
            <a:extLst>
              <a:ext uri="{FF2B5EF4-FFF2-40B4-BE49-F238E27FC236}">
                <a16:creationId xmlns:a16="http://schemas.microsoft.com/office/drawing/2014/main" id="{80D4E987-77BE-1F49-9F86-47F1F2BBC6D0}"/>
              </a:ext>
            </a:extLst>
          </p:cNvPr>
          <p:cNvSpPr>
            <a:spLocks noGrp="1"/>
          </p:cNvSpPr>
          <p:nvPr>
            <p:ph idx="1"/>
          </p:nvPr>
        </p:nvSpPr>
        <p:spPr>
          <a:xfrm>
            <a:off x="680321" y="2336873"/>
            <a:ext cx="6423211" cy="3599316"/>
          </a:xfrm>
        </p:spPr>
        <p:txBody>
          <a:bodyPr>
            <a:normAutofit/>
          </a:bodyPr>
          <a:lstStyle/>
          <a:p>
            <a:r>
              <a:rPr lang="fr-FR" sz="1600" dirty="0"/>
              <a:t>Le </a:t>
            </a:r>
            <a:r>
              <a:rPr lang="fr-FR" sz="1600" b="1" dirty="0"/>
              <a:t>mur de Berlin</a:t>
            </a:r>
            <a:r>
              <a:rPr lang="fr-FR" sz="1600" dirty="0"/>
              <a:t> est un mur construit dans la ville pour séparer Berlin-Ouest de Berlin-Est. Il était souvent surnommé " Le mur de la honte ". Il était destiné à interdire le passage des Berlinois de l'Est vers l'ouest de Berlin. Il fut construit en 1961 et détruit en 1989. Le mur était très long : 155 kilomètres.</a:t>
            </a:r>
          </a:p>
          <a:p>
            <a:r>
              <a:rPr lang="fr-FR" sz="1600" dirty="0"/>
              <a:t>Pour bien comprendre l'histoire du mur de Berlin, il faut savoir qu'à cette époque l'Allemagne était divisée en deux parties : la RDA (République Démocratique d'Allemagne) à l'est et la RFA (République Fédérale d'Allemagne) à l'ouest. Berlin, capitale de l'Allemagne, était placée dans l'Allemagne de l'Est. L'Allemagne de l'Ouest n'ayant plus de capitale, ils décidèrent donc de couper Berlin en deux et d'entourer d'un mur la partie appartenant à l'Allemagne de l'Ouest pour éviter que les habitants de la RDA ne puissent entrer en RFA.</a:t>
            </a:r>
          </a:p>
        </p:txBody>
      </p:sp>
    </p:spTree>
    <p:extLst>
      <p:ext uri="{BB962C8B-B14F-4D97-AF65-F5344CB8AC3E}">
        <p14:creationId xmlns:p14="http://schemas.microsoft.com/office/powerpoint/2010/main" val="2436695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D7ACEE-5D40-4749-BFF5-BE8F95EB687B}"/>
              </a:ext>
            </a:extLst>
          </p:cNvPr>
          <p:cNvSpPr>
            <a:spLocks noGrp="1"/>
          </p:cNvSpPr>
          <p:nvPr>
            <p:ph type="title"/>
          </p:nvPr>
        </p:nvSpPr>
        <p:spPr>
          <a:xfrm>
            <a:off x="680321" y="753228"/>
            <a:ext cx="9613861" cy="1080938"/>
          </a:xfrm>
        </p:spPr>
        <p:txBody>
          <a:bodyPr>
            <a:normAutofit/>
          </a:bodyPr>
          <a:lstStyle/>
          <a:p>
            <a:r>
              <a:rPr lang="fr-FR" dirty="0"/>
              <a:t>Monuments</a:t>
            </a:r>
          </a:p>
        </p:txBody>
      </p:sp>
      <p:sp>
        <p:nvSpPr>
          <p:cNvPr id="3" name="Espace réservé du contenu 2">
            <a:extLst>
              <a:ext uri="{FF2B5EF4-FFF2-40B4-BE49-F238E27FC236}">
                <a16:creationId xmlns:a16="http://schemas.microsoft.com/office/drawing/2014/main" id="{379A9D49-BF09-3A4B-8C98-991FAEB105FF}"/>
              </a:ext>
            </a:extLst>
          </p:cNvPr>
          <p:cNvSpPr>
            <a:spLocks noGrp="1"/>
          </p:cNvSpPr>
          <p:nvPr>
            <p:ph idx="1"/>
          </p:nvPr>
        </p:nvSpPr>
        <p:spPr>
          <a:xfrm>
            <a:off x="3671794" y="2219981"/>
            <a:ext cx="6516509" cy="3599316"/>
          </a:xfrm>
        </p:spPr>
        <p:txBody>
          <a:bodyPr>
            <a:normAutofit fontScale="85000" lnSpcReduction="10000"/>
          </a:bodyPr>
          <a:lstStyle/>
          <a:p>
            <a:r>
              <a:rPr lang="fr-FR" sz="1800" b="1" dirty="0"/>
              <a:t>La porte de Brandebourg  </a:t>
            </a:r>
            <a:r>
              <a:rPr lang="fr-FR" sz="1800" dirty="0"/>
              <a:t>qui comporte des colonnes et une statue représentant une victoire sur un quadrige (char tiré par quatre chevaux). Elle mesure 26m de hauteur et de 65m de longueur.</a:t>
            </a:r>
          </a:p>
          <a:p>
            <a:endParaRPr lang="fr-FR" sz="1800" dirty="0"/>
          </a:p>
          <a:p>
            <a:endParaRPr lang="fr-FR" sz="1800" dirty="0"/>
          </a:p>
          <a:p>
            <a:r>
              <a:rPr lang="fr-FR" sz="1800" b="1" dirty="0"/>
              <a:t>Le Palais de Reichstag </a:t>
            </a:r>
            <a:r>
              <a:rPr lang="fr-FR" sz="1800" dirty="0"/>
              <a:t>: bâtiment de Berlin, construit pour abriter le Reichstag (Assemblée du Reich) à partir de 1894 et jusqu’à son incendie le 27 février 1933. Il abrite Bundestag (Assemblée parlementaire) de la République Fédérale d’Allemagne depuis le retour à des institutions à Berlin en 1999.</a:t>
            </a:r>
          </a:p>
          <a:p>
            <a:endParaRPr lang="fr-FR" sz="1800" dirty="0"/>
          </a:p>
          <a:p>
            <a:r>
              <a:rPr lang="fr-FR" sz="1800" dirty="0"/>
              <a:t>L’île aux musées est un regroupement de musées construit entre 1824 et 1930, sur une petite île de la rivière Spree. Le site est inscrit au patrimoine mondial de l’Unesco depuis 1999. Ses collections couvrent six mille ans d’histoire artistique de l’humanité.</a:t>
            </a:r>
          </a:p>
          <a:p>
            <a:endParaRPr lang="fr-FR" sz="1500" dirty="0"/>
          </a:p>
        </p:txBody>
      </p:sp>
      <p:pic>
        <p:nvPicPr>
          <p:cNvPr id="5" name="Image 4">
            <a:extLst>
              <a:ext uri="{FF2B5EF4-FFF2-40B4-BE49-F238E27FC236}">
                <a16:creationId xmlns:a16="http://schemas.microsoft.com/office/drawing/2014/main" id="{52331DBC-E68A-8845-92D4-A137A5088F58}"/>
              </a:ext>
            </a:extLst>
          </p:cNvPr>
          <p:cNvPicPr>
            <a:picLocks noChangeAspect="1"/>
          </p:cNvPicPr>
          <p:nvPr/>
        </p:nvPicPr>
        <p:blipFill>
          <a:blip r:embed="rId2"/>
          <a:stretch>
            <a:fillRect/>
          </a:stretch>
        </p:blipFill>
        <p:spPr>
          <a:xfrm>
            <a:off x="1119487" y="1998061"/>
            <a:ext cx="2230105" cy="1295174"/>
          </a:xfrm>
          <a:prstGeom prst="rect">
            <a:avLst/>
          </a:prstGeom>
          <a:ln>
            <a:noFill/>
          </a:ln>
          <a:effectLst>
            <a:outerShdw blurRad="76200" dist="63500" dir="5040000" algn="tl" rotWithShape="0">
              <a:srgbClr val="000000">
                <a:alpha val="41000"/>
              </a:srgbClr>
            </a:outerShdw>
          </a:effectLst>
        </p:spPr>
      </p:pic>
      <p:pic>
        <p:nvPicPr>
          <p:cNvPr id="7" name="Image 6">
            <a:extLst>
              <a:ext uri="{FF2B5EF4-FFF2-40B4-BE49-F238E27FC236}">
                <a16:creationId xmlns:a16="http://schemas.microsoft.com/office/drawing/2014/main" id="{5C69027B-EBCD-7543-83F5-90F21EFF6D8A}"/>
              </a:ext>
            </a:extLst>
          </p:cNvPr>
          <p:cNvPicPr>
            <a:picLocks noChangeAspect="1"/>
          </p:cNvPicPr>
          <p:nvPr/>
        </p:nvPicPr>
        <p:blipFill>
          <a:blip r:embed="rId3"/>
          <a:stretch>
            <a:fillRect/>
          </a:stretch>
        </p:blipFill>
        <p:spPr>
          <a:xfrm>
            <a:off x="1119487" y="3341601"/>
            <a:ext cx="2230105" cy="1355527"/>
          </a:xfrm>
          <a:prstGeom prst="rect">
            <a:avLst/>
          </a:prstGeom>
        </p:spPr>
      </p:pic>
      <p:pic>
        <p:nvPicPr>
          <p:cNvPr id="9" name="Image 8">
            <a:extLst>
              <a:ext uri="{FF2B5EF4-FFF2-40B4-BE49-F238E27FC236}">
                <a16:creationId xmlns:a16="http://schemas.microsoft.com/office/drawing/2014/main" id="{DBA37880-2426-6C4A-B271-3F47E604CA62}"/>
              </a:ext>
            </a:extLst>
          </p:cNvPr>
          <p:cNvPicPr>
            <a:picLocks noChangeAspect="1"/>
          </p:cNvPicPr>
          <p:nvPr/>
        </p:nvPicPr>
        <p:blipFill>
          <a:blip r:embed="rId4"/>
          <a:stretch>
            <a:fillRect/>
          </a:stretch>
        </p:blipFill>
        <p:spPr>
          <a:xfrm>
            <a:off x="1119487" y="4745495"/>
            <a:ext cx="2222299" cy="1145166"/>
          </a:xfrm>
          <a:prstGeom prst="rect">
            <a:avLst/>
          </a:prstGeom>
        </p:spPr>
      </p:pic>
    </p:spTree>
    <p:extLst>
      <p:ext uri="{BB962C8B-B14F-4D97-AF65-F5344CB8AC3E}">
        <p14:creationId xmlns:p14="http://schemas.microsoft.com/office/powerpoint/2010/main" val="1517905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E7D035-AB54-FF49-A49F-787D54A47C16}"/>
              </a:ext>
            </a:extLst>
          </p:cNvPr>
          <p:cNvSpPr>
            <a:spLocks noGrp="1"/>
          </p:cNvSpPr>
          <p:nvPr>
            <p:ph type="title"/>
          </p:nvPr>
        </p:nvSpPr>
        <p:spPr/>
        <p:txBody>
          <a:bodyPr/>
          <a:lstStyle/>
          <a:p>
            <a:r>
              <a:rPr lang="fr-FR" dirty="0"/>
              <a:t>Quizz</a:t>
            </a:r>
          </a:p>
        </p:txBody>
      </p:sp>
      <p:sp>
        <p:nvSpPr>
          <p:cNvPr id="8" name="ZoneTexte 7">
            <a:extLst>
              <a:ext uri="{FF2B5EF4-FFF2-40B4-BE49-F238E27FC236}">
                <a16:creationId xmlns:a16="http://schemas.microsoft.com/office/drawing/2014/main" id="{E1779CDD-1005-1F40-966F-25407DF88995}"/>
              </a:ext>
            </a:extLst>
          </p:cNvPr>
          <p:cNvSpPr txBox="1"/>
          <p:nvPr/>
        </p:nvSpPr>
        <p:spPr>
          <a:xfrm>
            <a:off x="867611" y="4283241"/>
            <a:ext cx="4976261" cy="1200329"/>
          </a:xfrm>
          <a:prstGeom prst="rect">
            <a:avLst/>
          </a:prstGeom>
          <a:noFill/>
        </p:spPr>
        <p:txBody>
          <a:bodyPr wrap="square" rtlCol="0">
            <a:spAutoFit/>
          </a:bodyPr>
          <a:lstStyle/>
          <a:p>
            <a:r>
              <a:rPr lang="fr-FR" b="1" dirty="0"/>
              <a:t>De quel pays Berlin est-elle la capitale ?</a:t>
            </a:r>
          </a:p>
          <a:p>
            <a:pPr marL="285750" indent="-285750">
              <a:buFont typeface="Wingdings" pitchFamily="2" charset="2"/>
              <a:buChar char="q"/>
            </a:pPr>
            <a:r>
              <a:rPr lang="fr-FR" dirty="0"/>
              <a:t>Angleterre</a:t>
            </a:r>
          </a:p>
          <a:p>
            <a:pPr marL="285750" indent="-285750">
              <a:buFont typeface="Wingdings" pitchFamily="2" charset="2"/>
              <a:buChar char="q"/>
            </a:pPr>
            <a:r>
              <a:rPr lang="fr-FR" dirty="0"/>
              <a:t>Espagne</a:t>
            </a:r>
          </a:p>
          <a:p>
            <a:pPr marL="285750" indent="-285750">
              <a:buFont typeface="Wingdings" pitchFamily="2" charset="2"/>
              <a:buChar char="q"/>
            </a:pPr>
            <a:r>
              <a:rPr lang="fr-FR" dirty="0"/>
              <a:t>Allemagne</a:t>
            </a:r>
          </a:p>
        </p:txBody>
      </p:sp>
      <p:pic>
        <p:nvPicPr>
          <p:cNvPr id="9" name="Image 8">
            <a:extLst>
              <a:ext uri="{FF2B5EF4-FFF2-40B4-BE49-F238E27FC236}">
                <a16:creationId xmlns:a16="http://schemas.microsoft.com/office/drawing/2014/main" id="{034E79E8-3964-0141-874C-F5F92DE6E97B}"/>
              </a:ext>
            </a:extLst>
          </p:cNvPr>
          <p:cNvPicPr>
            <a:picLocks noChangeAspect="1"/>
          </p:cNvPicPr>
          <p:nvPr/>
        </p:nvPicPr>
        <p:blipFill>
          <a:blip r:embed="rId2"/>
          <a:stretch>
            <a:fillRect/>
          </a:stretch>
        </p:blipFill>
        <p:spPr>
          <a:xfrm>
            <a:off x="867611" y="2214720"/>
            <a:ext cx="2770738" cy="1974725"/>
          </a:xfrm>
          <a:prstGeom prst="rect">
            <a:avLst/>
          </a:prstGeom>
        </p:spPr>
      </p:pic>
      <p:pic>
        <p:nvPicPr>
          <p:cNvPr id="11" name="Image 10">
            <a:extLst>
              <a:ext uri="{FF2B5EF4-FFF2-40B4-BE49-F238E27FC236}">
                <a16:creationId xmlns:a16="http://schemas.microsoft.com/office/drawing/2014/main" id="{F3999C02-81AF-284F-9125-6E47F2597CF3}"/>
              </a:ext>
            </a:extLst>
          </p:cNvPr>
          <p:cNvPicPr>
            <a:picLocks noChangeAspect="1"/>
          </p:cNvPicPr>
          <p:nvPr/>
        </p:nvPicPr>
        <p:blipFill>
          <a:blip r:embed="rId3"/>
          <a:stretch>
            <a:fillRect/>
          </a:stretch>
        </p:blipFill>
        <p:spPr>
          <a:xfrm>
            <a:off x="6439049" y="2217852"/>
            <a:ext cx="1184401" cy="1971593"/>
          </a:xfrm>
          <a:prstGeom prst="rect">
            <a:avLst/>
          </a:prstGeom>
        </p:spPr>
      </p:pic>
      <p:sp>
        <p:nvSpPr>
          <p:cNvPr id="12" name="ZoneTexte 11">
            <a:extLst>
              <a:ext uri="{FF2B5EF4-FFF2-40B4-BE49-F238E27FC236}">
                <a16:creationId xmlns:a16="http://schemas.microsoft.com/office/drawing/2014/main" id="{545CC305-705A-2847-AFB9-0EC8C971CEE2}"/>
              </a:ext>
            </a:extLst>
          </p:cNvPr>
          <p:cNvSpPr txBox="1"/>
          <p:nvPr/>
        </p:nvSpPr>
        <p:spPr>
          <a:xfrm>
            <a:off x="6439049" y="4286372"/>
            <a:ext cx="4976261" cy="1200329"/>
          </a:xfrm>
          <a:prstGeom prst="rect">
            <a:avLst/>
          </a:prstGeom>
          <a:noFill/>
        </p:spPr>
        <p:txBody>
          <a:bodyPr wrap="square" rtlCol="0">
            <a:spAutoFit/>
          </a:bodyPr>
          <a:lstStyle/>
          <a:p>
            <a:r>
              <a:rPr lang="fr-FR" dirty="0"/>
              <a:t>Quel animal est l’emblème de Berlin ?</a:t>
            </a:r>
          </a:p>
          <a:p>
            <a:pPr marL="285750" indent="-285750">
              <a:buFont typeface="Wingdings" pitchFamily="2" charset="2"/>
              <a:buChar char="q"/>
            </a:pPr>
            <a:r>
              <a:rPr lang="fr-FR" dirty="0"/>
              <a:t>Le requin</a:t>
            </a:r>
          </a:p>
          <a:p>
            <a:pPr marL="285750" indent="-285750">
              <a:buFont typeface="Wingdings" pitchFamily="2" charset="2"/>
              <a:buChar char="q"/>
            </a:pPr>
            <a:r>
              <a:rPr lang="fr-FR" dirty="0"/>
              <a:t>L’ours</a:t>
            </a:r>
          </a:p>
          <a:p>
            <a:pPr marL="285750" indent="-285750">
              <a:buFont typeface="Wingdings" pitchFamily="2" charset="2"/>
              <a:buChar char="q"/>
            </a:pPr>
            <a:r>
              <a:rPr lang="fr-FR" dirty="0"/>
              <a:t>L’aigle</a:t>
            </a:r>
          </a:p>
        </p:txBody>
      </p:sp>
    </p:spTree>
    <p:extLst>
      <p:ext uri="{BB962C8B-B14F-4D97-AF65-F5344CB8AC3E}">
        <p14:creationId xmlns:p14="http://schemas.microsoft.com/office/powerpoint/2010/main" val="3731167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D3C303-3ED1-214E-A896-90886C63EEB1}"/>
              </a:ext>
            </a:extLst>
          </p:cNvPr>
          <p:cNvSpPr>
            <a:spLocks noGrp="1"/>
          </p:cNvSpPr>
          <p:nvPr>
            <p:ph type="title"/>
          </p:nvPr>
        </p:nvSpPr>
        <p:spPr/>
        <p:txBody>
          <a:bodyPr/>
          <a:lstStyle/>
          <a:p>
            <a:r>
              <a:rPr lang="fr-FR" dirty="0"/>
              <a:t>Quizz</a:t>
            </a:r>
          </a:p>
        </p:txBody>
      </p:sp>
      <p:pic>
        <p:nvPicPr>
          <p:cNvPr id="4" name="Image 3">
            <a:extLst>
              <a:ext uri="{FF2B5EF4-FFF2-40B4-BE49-F238E27FC236}">
                <a16:creationId xmlns:a16="http://schemas.microsoft.com/office/drawing/2014/main" id="{C10B856C-4E05-4C43-8EBB-5B7EA5E77BAB}"/>
              </a:ext>
            </a:extLst>
          </p:cNvPr>
          <p:cNvPicPr>
            <a:picLocks noChangeAspect="1"/>
          </p:cNvPicPr>
          <p:nvPr/>
        </p:nvPicPr>
        <p:blipFill>
          <a:blip r:embed="rId2"/>
          <a:stretch>
            <a:fillRect/>
          </a:stretch>
        </p:blipFill>
        <p:spPr>
          <a:xfrm>
            <a:off x="10901295" y="594629"/>
            <a:ext cx="834153" cy="1368925"/>
          </a:xfrm>
          <a:prstGeom prst="rect">
            <a:avLst/>
          </a:prstGeom>
          <a:ln>
            <a:noFill/>
          </a:ln>
          <a:effectLst>
            <a:outerShdw blurRad="76200" dist="63500" dir="5040000" algn="tl" rotWithShape="0">
              <a:srgbClr val="000000">
                <a:alpha val="41000"/>
              </a:srgbClr>
            </a:outerShdw>
          </a:effectLst>
        </p:spPr>
      </p:pic>
      <p:pic>
        <p:nvPicPr>
          <p:cNvPr id="5" name="Image 4">
            <a:extLst>
              <a:ext uri="{FF2B5EF4-FFF2-40B4-BE49-F238E27FC236}">
                <a16:creationId xmlns:a16="http://schemas.microsoft.com/office/drawing/2014/main" id="{D24257D5-2413-8D44-88A3-8F9D7B8A7A3C}"/>
              </a:ext>
            </a:extLst>
          </p:cNvPr>
          <p:cNvPicPr>
            <a:picLocks noChangeAspect="1"/>
          </p:cNvPicPr>
          <p:nvPr/>
        </p:nvPicPr>
        <p:blipFill>
          <a:blip r:embed="rId3"/>
          <a:stretch>
            <a:fillRect/>
          </a:stretch>
        </p:blipFill>
        <p:spPr>
          <a:xfrm>
            <a:off x="969079" y="2168559"/>
            <a:ext cx="2611519" cy="1857290"/>
          </a:xfrm>
          <a:prstGeom prst="rect">
            <a:avLst/>
          </a:prstGeom>
        </p:spPr>
      </p:pic>
      <p:sp>
        <p:nvSpPr>
          <p:cNvPr id="6" name="ZoneTexte 5">
            <a:extLst>
              <a:ext uri="{FF2B5EF4-FFF2-40B4-BE49-F238E27FC236}">
                <a16:creationId xmlns:a16="http://schemas.microsoft.com/office/drawing/2014/main" id="{DD07B633-95B7-E34B-B7C4-12C2716039E4}"/>
              </a:ext>
            </a:extLst>
          </p:cNvPr>
          <p:cNvSpPr txBox="1"/>
          <p:nvPr/>
        </p:nvSpPr>
        <p:spPr>
          <a:xfrm>
            <a:off x="969079" y="4141352"/>
            <a:ext cx="4976261" cy="1200329"/>
          </a:xfrm>
          <a:prstGeom prst="rect">
            <a:avLst/>
          </a:prstGeom>
          <a:noFill/>
        </p:spPr>
        <p:txBody>
          <a:bodyPr wrap="square" rtlCol="0">
            <a:spAutoFit/>
          </a:bodyPr>
          <a:lstStyle/>
          <a:p>
            <a:r>
              <a:rPr lang="fr-FR" dirty="0"/>
              <a:t>Quelle est le nom de la chancelière ?</a:t>
            </a:r>
          </a:p>
          <a:p>
            <a:pPr marL="285750" indent="-285750">
              <a:buFont typeface="Wingdings" pitchFamily="2" charset="2"/>
              <a:buChar char="q"/>
            </a:pPr>
            <a:r>
              <a:rPr lang="fr-FR" dirty="0"/>
              <a:t>Brigitte Macron</a:t>
            </a:r>
          </a:p>
          <a:p>
            <a:pPr marL="285750" indent="-285750">
              <a:buFont typeface="Wingdings" pitchFamily="2" charset="2"/>
              <a:buChar char="q"/>
            </a:pPr>
            <a:r>
              <a:rPr lang="fr-FR" dirty="0" err="1"/>
              <a:t>Meghan</a:t>
            </a:r>
            <a:r>
              <a:rPr lang="fr-FR" dirty="0"/>
              <a:t> </a:t>
            </a:r>
            <a:r>
              <a:rPr lang="fr-FR" dirty="0" err="1"/>
              <a:t>Markle</a:t>
            </a:r>
            <a:endParaRPr lang="fr-FR" dirty="0"/>
          </a:p>
          <a:p>
            <a:pPr marL="285750" indent="-285750">
              <a:buFont typeface="Wingdings" pitchFamily="2" charset="2"/>
              <a:buChar char="q"/>
            </a:pPr>
            <a:r>
              <a:rPr lang="fr-FR" dirty="0"/>
              <a:t>Angela Merkel</a:t>
            </a:r>
          </a:p>
        </p:txBody>
      </p:sp>
      <p:sp>
        <p:nvSpPr>
          <p:cNvPr id="8" name="ZoneTexte 7">
            <a:extLst>
              <a:ext uri="{FF2B5EF4-FFF2-40B4-BE49-F238E27FC236}">
                <a16:creationId xmlns:a16="http://schemas.microsoft.com/office/drawing/2014/main" id="{09328656-7E86-3042-A3A7-FBF44365C91A}"/>
              </a:ext>
            </a:extLst>
          </p:cNvPr>
          <p:cNvSpPr txBox="1"/>
          <p:nvPr/>
        </p:nvSpPr>
        <p:spPr>
          <a:xfrm>
            <a:off x="5945340" y="4141352"/>
            <a:ext cx="5489473" cy="1200329"/>
          </a:xfrm>
          <a:prstGeom prst="rect">
            <a:avLst/>
          </a:prstGeom>
          <a:noFill/>
        </p:spPr>
        <p:txBody>
          <a:bodyPr wrap="square" rtlCol="0">
            <a:spAutoFit/>
          </a:bodyPr>
          <a:lstStyle/>
          <a:p>
            <a:r>
              <a:rPr lang="fr-FR" dirty="0"/>
              <a:t> En quelle année à été construit le mur de Berlin ? </a:t>
            </a:r>
          </a:p>
          <a:p>
            <a:pPr marL="285750" indent="-285750">
              <a:buFont typeface="Wingdings" pitchFamily="2" charset="2"/>
              <a:buChar char="q"/>
            </a:pPr>
            <a:r>
              <a:rPr lang="fr-FR" dirty="0"/>
              <a:t>1954</a:t>
            </a:r>
          </a:p>
          <a:p>
            <a:pPr marL="285750" indent="-285750">
              <a:buFont typeface="Wingdings" pitchFamily="2" charset="2"/>
              <a:buChar char="q"/>
            </a:pPr>
            <a:r>
              <a:rPr lang="fr-FR" dirty="0"/>
              <a:t>1961</a:t>
            </a:r>
          </a:p>
          <a:p>
            <a:pPr marL="285750" indent="-285750">
              <a:buFont typeface="Wingdings" pitchFamily="2" charset="2"/>
              <a:buChar char="q"/>
            </a:pPr>
            <a:r>
              <a:rPr lang="fr-FR" dirty="0"/>
              <a:t>1977</a:t>
            </a:r>
          </a:p>
        </p:txBody>
      </p:sp>
      <p:pic>
        <p:nvPicPr>
          <p:cNvPr id="9" name="Image 8">
            <a:extLst>
              <a:ext uri="{FF2B5EF4-FFF2-40B4-BE49-F238E27FC236}">
                <a16:creationId xmlns:a16="http://schemas.microsoft.com/office/drawing/2014/main" id="{80089955-CBAB-5B48-9094-EE149F16005D}"/>
              </a:ext>
            </a:extLst>
          </p:cNvPr>
          <p:cNvPicPr>
            <a:picLocks noChangeAspect="1"/>
          </p:cNvPicPr>
          <p:nvPr/>
        </p:nvPicPr>
        <p:blipFill>
          <a:blip r:embed="rId4"/>
          <a:stretch>
            <a:fillRect/>
          </a:stretch>
        </p:blipFill>
        <p:spPr>
          <a:xfrm>
            <a:off x="5945340" y="2168559"/>
            <a:ext cx="2582643" cy="1861655"/>
          </a:xfrm>
          <a:prstGeom prst="rect">
            <a:avLst/>
          </a:prstGeom>
        </p:spPr>
      </p:pic>
      <p:pic>
        <p:nvPicPr>
          <p:cNvPr id="3076" name="Picture 4" descr="Résultat de recherche d'images pour &quot;smiley&quot;">
            <a:extLst>
              <a:ext uri="{FF2B5EF4-FFF2-40B4-BE49-F238E27FC236}">
                <a16:creationId xmlns:a16="http://schemas.microsoft.com/office/drawing/2014/main" id="{6E42AFA8-206B-EB43-B288-0600EE666A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1824" y="2211671"/>
            <a:ext cx="1369139" cy="136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664684"/>
      </p:ext>
    </p:extLst>
  </p:cSld>
  <p:clrMapOvr>
    <a:masterClrMapping/>
  </p:clrMapOvr>
</p:sld>
</file>

<file path=ppt/theme/theme1.xml><?xml version="1.0" encoding="utf-8"?>
<a:theme xmlns:a="http://schemas.openxmlformats.org/drawingml/2006/main" name="Berlin">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{9AFE5C3E-1CE5-584E-BD09-9F06B84AD2E8}tf10001057</Template>
  <TotalTime>627</TotalTime>
  <Words>306</Words>
  <Application>Microsoft Macintosh PowerPoint</Application>
  <PresentationFormat>Grand écran</PresentationFormat>
  <Paragraphs>63</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Trebuchet MS</vt:lpstr>
      <vt:lpstr>Wingdings</vt:lpstr>
      <vt:lpstr>Berlin</vt:lpstr>
      <vt:lpstr>BERLIN</vt:lpstr>
      <vt:lpstr>Sommaire</vt:lpstr>
      <vt:lpstr>Carte</vt:lpstr>
      <vt:lpstr>Fiche d’identité</vt:lpstr>
      <vt:lpstr>Histoire</vt:lpstr>
      <vt:lpstr>Mur de Berlin</vt:lpstr>
      <vt:lpstr>Monuments</vt:lpstr>
      <vt:lpstr>Quizz</vt:lpstr>
      <vt:lpstr>Quizz</vt:lpstr>
      <vt:lpstr>Quizz</vt:lpstr>
      <vt:lpstr>Danke schön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BERLIN</dc:title>
  <dc:creator>JP D</dc:creator>
  <cp:lastModifiedBy>JP D</cp:lastModifiedBy>
  <cp:revision>44</cp:revision>
  <dcterms:created xsi:type="dcterms:W3CDTF">2018-12-15T07:42:30Z</dcterms:created>
  <dcterms:modified xsi:type="dcterms:W3CDTF">2019-01-16T13:30:30Z</dcterms:modified>
</cp:coreProperties>
</file>