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5"/>
  </p:notesMasterIdLst>
  <p:sldIdLst>
    <p:sldId id="256" r:id="rId2"/>
    <p:sldId id="269" r:id="rId3"/>
    <p:sldId id="259" r:id="rId4"/>
    <p:sldId id="260" r:id="rId5"/>
    <p:sldId id="261" r:id="rId6"/>
    <p:sldId id="262" r:id="rId7"/>
    <p:sldId id="263" r:id="rId8"/>
    <p:sldId id="264" r:id="rId9"/>
    <p:sldId id="265" r:id="rId10"/>
    <p:sldId id="268" r:id="rId11"/>
    <p:sldId id="266" r:id="rId12"/>
    <p:sldId id="267"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978F4BF-F39E-45D0-B5AC-4ACAE45AFB12}">
          <p14:sldIdLst>
            <p14:sldId id="256"/>
            <p14:sldId id="269"/>
            <p14:sldId id="259"/>
            <p14:sldId id="260"/>
            <p14:sldId id="261"/>
            <p14:sldId id="262"/>
            <p14:sldId id="263"/>
            <p14:sldId id="264"/>
            <p14:sldId id="265"/>
            <p14:sldId id="268"/>
          </p14:sldIdLst>
        </p14:section>
        <p14:section name="Section sans titre" id="{0B8D1E83-D526-488E-85F4-565443CAFAC8}">
          <p14:sldIdLst>
            <p14:sldId id="266"/>
            <p14:sldId id="267"/>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el Khennoussi" initials="BK" lastIdx="2" clrIdx="0">
    <p:extLst>
      <p:ext uri="{19B8F6BF-5375-455C-9EA6-DF929625EA0E}">
        <p15:presenceInfo xmlns:p15="http://schemas.microsoft.com/office/powerpoint/2012/main" userId="55aed6307ca8ba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DC6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9" autoAdjust="0"/>
    <p:restoredTop sz="95256" autoAdjust="0"/>
  </p:normalViewPr>
  <p:slideViewPr>
    <p:cSldViewPr snapToGrid="0">
      <p:cViewPr varScale="1">
        <p:scale>
          <a:sx n="69" d="100"/>
          <a:sy n="69" d="100"/>
        </p:scale>
        <p:origin x="4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19-05-29T10:07:00.170"/>
    </inkml:context>
    <inkml:brush xml:id="br0">
      <inkml:brushProperty name="width" value="0.05292" units="cm"/>
      <inkml:brushProperty name="height" value="0.05292" units="cm"/>
      <inkml:brushProperty name="color" value="#FFFFFF"/>
    </inkml:brush>
  </inkml:definitions>
  <inkml:trace contextRef="#ctx0" brushRef="#br0">5115 10319 0,'18'0'672,"0"0"-656,-18-18-16,17 18 15,1-53 1,-1 36 0,1-1-1,0 0 1,-18 1 15,0-1-15,0 0 31,0 1-16,17 17-31,-17-18 15,18 18 1,-18-18 78,18 1-63,-1 17-15,1 0-1,-18-18 17</inkml:trace>
  <inkml:trace contextRef="#ctx0" brushRef="#br0" timeOffset="302.525">5327 10054 0,'18'-35'47,"-1"35"-16,-17-18-15,18 1-1,-1 17 16,-17-18-15,18 0 0,-18 1 15</inkml:trace>
  <inkml:trace contextRef="#ctx0" brushRef="#br0" timeOffset="2755.422">5697 10319 0,'-17'0'266,"17"-18"-251,-18 18 17,18-18-17,0 1 16,-18 17-31,18-18 32,0 1-32,-17-1 15,17-17 1,-18 35 0,18-18-1,0 0 1,0 1-1,-17-1 1,17 0 0,0 1-1,0-1 17,0 1-17,0-1 16,-18 0-15,18 1 31,0-1 31,-18 18-78,18-18 16,-17 18-1,-1 0 1,18-17 46,-18 17-30,1 0 15</inkml:trace>
  <inkml:trace contextRef="#ctx0" brushRef="#br0" timeOffset="6501.817">5151 10354 0,'17'0'78,"1"0"-31,-1 0-32,-17-18 1,18 1 0,-18-1-1,18 18-15,-18-35 16,35 17 15,-17 1-15,-18-1-16,0 0 31,17 1-15,-17-1-1,18 18 1,-18-18 0,0 1-1,35-19 1,0-16-1,1 16 1,-19 36 31,-17-17-31,0 34 202,0 1-186,0 0-1,0-1 16,0 1-32,0-1 17,71 107 61,-53-106-93,-1-1 16,1 1 0,-18 17 15,35-35-16,-35 18 1,0-1-16,35-17 16,-17 18 15,-18 0-15,18-1 15,-1-17-16,1 0 79,0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FAFE3-1D6B-4B12-948C-1367B7011724}" type="datetimeFigureOut">
              <a:rPr lang="fr-FR" smtClean="0"/>
              <a:t>28/06/2019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CF8D7-5EC9-43A9-B3A0-7BAE48E927FF}" type="slidenum">
              <a:rPr lang="fr-FR" smtClean="0"/>
              <a:t>‹N°›</a:t>
            </a:fld>
            <a:endParaRPr lang="fr-FR"/>
          </a:p>
        </p:txBody>
      </p:sp>
    </p:spTree>
    <p:extLst>
      <p:ext uri="{BB962C8B-B14F-4D97-AF65-F5344CB8AC3E}">
        <p14:creationId xmlns:p14="http://schemas.microsoft.com/office/powerpoint/2010/main" val="382122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48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1321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8480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8452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8484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73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7015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8154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0078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0856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0329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295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916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3704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0160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5967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1542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6/28/2019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4417056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user/AymericGossuin" TargetMode="External"/><Relationship Id="rId2" Type="http://schemas.openxmlformats.org/officeDocument/2006/relationships/hyperlink" Target="https://www.youtube.com/channel/UCq-hVWWwmcKap4EQsMgSu4A"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3FF5F-0752-44BE-8F7A-7659034FA5D6}"/>
              </a:ext>
            </a:extLst>
          </p:cNvPr>
          <p:cNvSpPr>
            <a:spLocks noGrp="1"/>
          </p:cNvSpPr>
          <p:nvPr>
            <p:ph type="ctrTitle"/>
          </p:nvPr>
        </p:nvSpPr>
        <p:spPr>
          <a:xfrm>
            <a:off x="0" y="0"/>
            <a:ext cx="12192000" cy="6858000"/>
          </a:xfrm>
        </p:spPr>
        <p:txBody>
          <a:bodyPr>
            <a:normAutofit/>
          </a:bodyPr>
          <a:lstStyle/>
          <a:p>
            <a:r>
              <a:rPr lang="fr-FR" sz="3000" dirty="0"/>
              <a:t>                    </a:t>
            </a:r>
          </a:p>
        </p:txBody>
      </p:sp>
      <p:sp>
        <p:nvSpPr>
          <p:cNvPr id="3" name="Sous-titre 2">
            <a:extLst>
              <a:ext uri="{FF2B5EF4-FFF2-40B4-BE49-F238E27FC236}">
                <a16:creationId xmlns:a16="http://schemas.microsoft.com/office/drawing/2014/main" id="{DB032F75-D53D-42CD-88AE-8119AEEB17E3}"/>
              </a:ext>
            </a:extLst>
          </p:cNvPr>
          <p:cNvSpPr>
            <a:spLocks noGrp="1"/>
          </p:cNvSpPr>
          <p:nvPr>
            <p:ph type="subTitle" idx="1"/>
          </p:nvPr>
        </p:nvSpPr>
        <p:spPr>
          <a:xfrm>
            <a:off x="0" y="857250"/>
            <a:ext cx="10668001" cy="5143500"/>
          </a:xfrm>
        </p:spPr>
        <p:txBody>
          <a:bodyPr>
            <a:normAutofit/>
          </a:bodyPr>
          <a:lstStyle/>
          <a:p>
            <a:r>
              <a:rPr lang="fr-FR" sz="7500" b="1" u="sng" dirty="0">
                <a:solidFill>
                  <a:srgbClr val="002060"/>
                </a:solidFill>
                <a:effectLst>
                  <a:outerShdw blurRad="38100" dist="38100" dir="2700000" algn="tl">
                    <a:srgbClr val="000000">
                      <a:alpha val="43137"/>
                    </a:srgbClr>
                  </a:outerShdw>
                </a:effectLst>
              </a:rPr>
              <a:t>La Corse</a:t>
            </a:r>
          </a:p>
          <a:p>
            <a:endParaRPr lang="fr-FR" sz="7500" b="1" dirty="0">
              <a:solidFill>
                <a:srgbClr val="F2F2F2"/>
              </a:solidFill>
              <a:effectLst>
                <a:outerShdw blurRad="38100" dist="38100" dir="2700000" algn="tl">
                  <a:srgbClr val="000000">
                    <a:alpha val="43137"/>
                  </a:srgbClr>
                </a:outerShdw>
              </a:effectLst>
            </a:endParaRPr>
          </a:p>
          <a:p>
            <a:r>
              <a:rPr lang="fr-FR" sz="2400" b="1" i="1" u="sng" dirty="0">
                <a:solidFill>
                  <a:schemeClr val="bg1"/>
                </a:solidFill>
                <a:effectLst>
                  <a:outerShdw blurRad="38100" dist="38100" dir="2700000" algn="tl">
                    <a:srgbClr val="000000">
                      <a:alpha val="43137"/>
                    </a:srgbClr>
                  </a:outerShdw>
                </a:effectLst>
              </a:rPr>
              <a:t>Sujet présenté par Imène et </a:t>
            </a:r>
          </a:p>
          <a:p>
            <a:r>
              <a:rPr lang="fr-FR" sz="2400" b="1" i="1" u="sng" dirty="0" err="1">
                <a:solidFill>
                  <a:schemeClr val="bg1"/>
                </a:solidFill>
                <a:effectLst>
                  <a:outerShdw blurRad="38100" dist="38100" dir="2700000" algn="tl">
                    <a:srgbClr val="000000">
                      <a:alpha val="43137"/>
                    </a:srgbClr>
                  </a:outerShdw>
                </a:effectLst>
              </a:rPr>
              <a:t>Auristelle</a:t>
            </a:r>
            <a:r>
              <a:rPr lang="fr-FR" sz="2400" b="1" i="1" u="sng" dirty="0">
                <a:solidFill>
                  <a:schemeClr val="bg1"/>
                </a:solidFill>
                <a:effectLst>
                  <a:outerShdw blurRad="38100" dist="38100" dir="2700000" algn="tl">
                    <a:srgbClr val="000000">
                      <a:alpha val="43137"/>
                    </a:srgbClr>
                  </a:outerShdw>
                </a:effectLst>
              </a:rPr>
              <a:t>. </a:t>
            </a:r>
          </a:p>
          <a:p>
            <a:endParaRPr lang="fr-FR" sz="2400" b="1" dirty="0">
              <a:solidFill>
                <a:srgbClr val="F2F2F2"/>
              </a:solidFill>
              <a:effectLst>
                <a:outerShdw blurRad="38100" dist="38100" dir="2700000" algn="tl">
                  <a:srgbClr val="000000">
                    <a:alpha val="43137"/>
                  </a:srgbClr>
                </a:outerShdw>
              </a:effectLst>
            </a:endParaRPr>
          </a:p>
          <a:p>
            <a:endParaRPr lang="fr-FR" sz="2400" b="1" dirty="0">
              <a:solidFill>
                <a:srgbClr val="F2F2F2"/>
              </a:solidFill>
              <a:effectLst>
                <a:outerShdw blurRad="38100" dist="38100" dir="2700000" algn="tl">
                  <a:srgbClr val="000000">
                    <a:alpha val="43137"/>
                  </a:srgbClr>
                </a:outerShdw>
              </a:effectLst>
            </a:endParaRPr>
          </a:p>
          <a:p>
            <a:endParaRPr lang="fr-FR" sz="7500" b="1" dirty="0">
              <a:solidFill>
                <a:srgbClr val="F2F2F2"/>
              </a:solidFill>
              <a:effectLst>
                <a:outerShdw blurRad="38100" dist="38100" dir="2700000" algn="tl">
                  <a:srgbClr val="000000">
                    <a:alpha val="43137"/>
                  </a:srgbClr>
                </a:outerShdw>
              </a:effectLst>
            </a:endParaRPr>
          </a:p>
          <a:p>
            <a:endParaRPr lang="fr-FR" sz="7500" b="1" dirty="0">
              <a:solidFill>
                <a:srgbClr val="F2F2F2"/>
              </a:solidFill>
              <a:effectLst>
                <a:outerShdw blurRad="38100" dist="38100" dir="2700000" algn="tl">
                  <a:srgbClr val="000000">
                    <a:alpha val="43137"/>
                  </a:srgbClr>
                </a:outerShdw>
              </a:effectLst>
            </a:endParaRPr>
          </a:p>
        </p:txBody>
      </p:sp>
      <p:pic>
        <p:nvPicPr>
          <p:cNvPr id="4" name="Image 3">
            <a:extLst>
              <a:ext uri="{FF2B5EF4-FFF2-40B4-BE49-F238E27FC236}">
                <a16:creationId xmlns:a16="http://schemas.microsoft.com/office/drawing/2014/main" id="{00490CB5-D541-4A52-9BBB-43B61945DCBA}"/>
              </a:ext>
            </a:extLst>
          </p:cNvPr>
          <p:cNvPicPr>
            <a:picLocks noChangeAspect="1"/>
          </p:cNvPicPr>
          <p:nvPr/>
        </p:nvPicPr>
        <p:blipFill>
          <a:blip r:embed="rId2"/>
          <a:stretch>
            <a:fillRect/>
          </a:stretch>
        </p:blipFill>
        <p:spPr>
          <a:xfrm>
            <a:off x="5178640" y="0"/>
            <a:ext cx="7013360" cy="6858000"/>
          </a:xfrm>
          <a:prstGeom prst="rect">
            <a:avLst/>
          </a:prstGeom>
        </p:spPr>
      </p:pic>
    </p:spTree>
    <p:extLst>
      <p:ext uri="{BB962C8B-B14F-4D97-AF65-F5344CB8AC3E}">
        <p14:creationId xmlns:p14="http://schemas.microsoft.com/office/powerpoint/2010/main" val="11059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A2E0FF2-3A9B-4492-974C-7AAA8D7DE2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83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4C2D85-A03F-40AF-BB28-61BC7535D499}"/>
              </a:ext>
            </a:extLst>
          </p:cNvPr>
          <p:cNvSpPr txBox="1"/>
          <p:nvPr/>
        </p:nvSpPr>
        <p:spPr>
          <a:xfrm>
            <a:off x="0" y="637308"/>
            <a:ext cx="12192000" cy="10802957"/>
          </a:xfrm>
          <a:prstGeom prst="rect">
            <a:avLst/>
          </a:prstGeom>
          <a:noFill/>
        </p:spPr>
        <p:txBody>
          <a:bodyPr wrap="square" rtlCol="0">
            <a:spAutoFit/>
          </a:bodyPr>
          <a:lstStyle/>
          <a:p>
            <a:r>
              <a:rPr lang="fr-FR" sz="4400" dirty="0"/>
              <a:t>                                 </a:t>
            </a:r>
            <a:r>
              <a:rPr lang="fr-FR" sz="4400" u="sng" dirty="0">
                <a:solidFill>
                  <a:srgbClr val="002060"/>
                </a:solidFill>
              </a:rPr>
              <a:t>QUIZZ</a:t>
            </a:r>
            <a:endParaRPr lang="fr-FR" u="sng" dirty="0">
              <a:solidFill>
                <a:srgbClr val="002060"/>
              </a:solidFill>
            </a:endParaRPr>
          </a:p>
          <a:p>
            <a:r>
              <a:rPr lang="fr-FR" sz="4400" dirty="0">
                <a:solidFill>
                  <a:schemeClr val="bg1"/>
                </a:solidFill>
              </a:rPr>
              <a:t>1</a:t>
            </a:r>
            <a:r>
              <a:rPr lang="fr-FR" sz="4400" dirty="0"/>
              <a:t>:Quelle est la date d’anniversaire de Napoléon?</a:t>
            </a:r>
          </a:p>
          <a:p>
            <a:endParaRPr lang="fr-FR" sz="4400" dirty="0"/>
          </a:p>
          <a:p>
            <a:r>
              <a:rPr lang="fr-FR" sz="4400" dirty="0">
                <a:solidFill>
                  <a:schemeClr val="bg1"/>
                </a:solidFill>
              </a:rPr>
              <a:t>2</a:t>
            </a:r>
            <a:r>
              <a:rPr lang="fr-FR" sz="4400" dirty="0"/>
              <a:t>:Cite moi une des gastronomies?</a:t>
            </a:r>
          </a:p>
          <a:p>
            <a:endParaRPr lang="fr-FR" sz="4400" dirty="0"/>
          </a:p>
          <a:p>
            <a:r>
              <a:rPr lang="fr-FR" sz="4400" dirty="0">
                <a:solidFill>
                  <a:schemeClr val="bg1"/>
                </a:solidFill>
              </a:rPr>
              <a:t>3</a:t>
            </a:r>
            <a:r>
              <a:rPr lang="fr-FR" sz="4400" dirty="0"/>
              <a:t>:Quelle est le mont le plus haut?</a:t>
            </a:r>
            <a:endParaRPr lang="fr-FR" sz="3600" dirty="0"/>
          </a:p>
          <a:p>
            <a:endParaRPr lang="fr-FR" sz="3600" dirty="0"/>
          </a:p>
          <a:p>
            <a:r>
              <a:rPr lang="fr-FR" sz="3600" dirty="0" smtClean="0">
                <a:solidFill>
                  <a:schemeClr val="bg1"/>
                </a:solidFill>
              </a:rPr>
              <a:t>4</a:t>
            </a:r>
            <a:r>
              <a:rPr lang="fr-FR" sz="3600" dirty="0" smtClean="0"/>
              <a:t>:</a:t>
            </a:r>
            <a:r>
              <a:rPr lang="fr-FR" sz="4400" dirty="0" smtClean="0"/>
              <a:t>Cite moi sa capitale?</a:t>
            </a:r>
            <a:endParaRPr lang="fr-FR" sz="4400" dirty="0"/>
          </a:p>
          <a:p>
            <a:endParaRPr lang="fr-FR" sz="4400" dirty="0"/>
          </a:p>
          <a:p>
            <a:endParaRPr lang="fr-FR" sz="4400" dirty="0"/>
          </a:p>
          <a:p>
            <a:endParaRPr lang="fr-FR" sz="4400" dirty="0"/>
          </a:p>
          <a:p>
            <a:endParaRPr lang="fr-FR" sz="4400" u="sng" dirty="0"/>
          </a:p>
          <a:p>
            <a:endParaRPr lang="fr-FR" sz="4400" u="sng" dirty="0"/>
          </a:p>
          <a:p>
            <a:endParaRPr lang="fr-FR" sz="4400" u="sng" dirty="0"/>
          </a:p>
          <a:p>
            <a:endParaRPr lang="fr-FR" sz="4400" u="sng" dirty="0"/>
          </a:p>
        </p:txBody>
      </p:sp>
    </p:spTree>
    <p:extLst>
      <p:ext uri="{BB962C8B-B14F-4D97-AF65-F5344CB8AC3E}">
        <p14:creationId xmlns:p14="http://schemas.microsoft.com/office/powerpoint/2010/main" val="341682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12AF6FE-63FA-4066-8035-C4630F00F145}"/>
              </a:ext>
            </a:extLst>
          </p:cNvPr>
          <p:cNvPicPr>
            <a:picLocks noChangeAspect="1"/>
          </p:cNvPicPr>
          <p:nvPr/>
        </p:nvPicPr>
        <p:blipFill>
          <a:blip r:embed="rId2"/>
          <a:stretch>
            <a:fillRect/>
          </a:stretch>
        </p:blipFill>
        <p:spPr>
          <a:xfrm>
            <a:off x="0" y="0"/>
            <a:ext cx="12279085" cy="6858000"/>
          </a:xfrm>
          <a:prstGeom prst="rect">
            <a:avLst/>
          </a:prstGeom>
        </p:spPr>
      </p:pic>
      <p:sp>
        <p:nvSpPr>
          <p:cNvPr id="6" name="ZoneTexte 5">
            <a:extLst>
              <a:ext uri="{FF2B5EF4-FFF2-40B4-BE49-F238E27FC236}">
                <a16:creationId xmlns:a16="http://schemas.microsoft.com/office/drawing/2014/main" id="{CB15D072-21CC-4C2E-81BA-3FB61736B995}"/>
              </a:ext>
            </a:extLst>
          </p:cNvPr>
          <p:cNvSpPr txBox="1"/>
          <p:nvPr/>
        </p:nvSpPr>
        <p:spPr>
          <a:xfrm>
            <a:off x="233266" y="5719666"/>
            <a:ext cx="6820677" cy="584775"/>
          </a:xfrm>
          <a:prstGeom prst="rect">
            <a:avLst/>
          </a:prstGeom>
          <a:noFill/>
        </p:spPr>
        <p:txBody>
          <a:bodyPr wrap="square" rtlCol="0">
            <a:spAutoFit/>
          </a:bodyPr>
          <a:lstStyle/>
          <a:p>
            <a:r>
              <a:rPr lang="fr-FR" dirty="0"/>
              <a:t>      </a:t>
            </a:r>
            <a:r>
              <a:rPr lang="fr-FR" sz="3200" u="sng" dirty="0">
                <a:solidFill>
                  <a:srgbClr val="FFFF00"/>
                </a:solidFill>
              </a:rPr>
              <a:t>MERCI DE M’AVOIR ECOUTER !</a:t>
            </a:r>
            <a:endParaRPr lang="fr-FR" u="sng" dirty="0">
              <a:solidFill>
                <a:srgbClr val="FFFF00"/>
              </a:solidFill>
            </a:endParaRPr>
          </a:p>
        </p:txBody>
      </p:sp>
    </p:spTree>
    <p:extLst>
      <p:ext uri="{BB962C8B-B14F-4D97-AF65-F5344CB8AC3E}">
        <p14:creationId xmlns:p14="http://schemas.microsoft.com/office/powerpoint/2010/main" val="240321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2B3D0-843F-410F-9B90-5F515CFD9E39}"/>
              </a:ext>
            </a:extLst>
          </p:cNvPr>
          <p:cNvSpPr>
            <a:spLocks noChangeArrowheads="1"/>
          </p:cNvSpPr>
          <p:nvPr/>
        </p:nvSpPr>
        <p:spPr bwMode="auto">
          <a:xfrm>
            <a:off x="2743200" y="1442098"/>
            <a:ext cx="66453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1" defTabSz="914400" eaLnBrk="0" fontAlgn="base" hangingPunct="0">
              <a:spcBef>
                <a:spcPct val="0"/>
              </a:spcBef>
              <a:spcAft>
                <a:spcPct val="0"/>
              </a:spcAft>
            </a:pPr>
            <a:r>
              <a:rPr kumimoji="0" lang="fr-FR" altLang="fr-FR" sz="4400" b="0" i="0" u="none" strike="noStrike" cap="none" normalizeH="0" baseline="0" dirty="0">
                <a:ln>
                  <a:noFill/>
                </a:ln>
                <a:solidFill>
                  <a:schemeClr val="tx1"/>
                </a:solidFill>
                <a:effectLst/>
                <a:latin typeface="var(--ytd-video-primary-info-renderer-title-font-family, inherit)"/>
              </a:rPr>
              <a:t>CORSE, l'île de beauté (HD)</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chemeClr val="tx1"/>
                </a:solidFill>
                <a:effectLst/>
              </a:rPr>
              <a:t>1</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764EC196-A5BE-4DB6-ABB8-C7345AE7F2A8}"/>
              </a:ext>
            </a:extLst>
          </p:cNvPr>
          <p:cNvSpPr>
            <a:spLocks noChangeArrowheads="1"/>
          </p:cNvSpPr>
          <p:nvPr/>
        </p:nvSpPr>
        <p:spPr bwMode="auto">
          <a:xfrm>
            <a:off x="2407298" y="2520993"/>
            <a:ext cx="12192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defTabSz="914400" eaLnBrk="0" fontAlgn="base" hangingPunct="0">
              <a:spcBef>
                <a:spcPct val="0"/>
              </a:spcBef>
              <a:spcAft>
                <a:spcPct val="0"/>
              </a:spcAft>
            </a:pPr>
            <a:endParaRPr kumimoji="0" lang="fr-FR" altLang="fr-FR" b="0" i="0" u="none" strike="noStrike" cap="none" normalizeH="0" baseline="0" dirty="0">
              <a:ln>
                <a:noFill/>
              </a:ln>
              <a:solidFill>
                <a:schemeClr val="tx1"/>
              </a:solidFill>
              <a:effectLst/>
              <a:latin typeface="Arial" panose="020B0604020202020204" pitchFamily="34" charset="0"/>
            </a:endParaRPr>
          </a:p>
          <a:p>
            <a:pPr lvl="1" defTabSz="914400" eaLnBrk="0" fontAlgn="base" hangingPunct="0">
              <a:spcBef>
                <a:spcPct val="0"/>
              </a:spcBef>
              <a:spcAft>
                <a:spcPct val="0"/>
              </a:spcAft>
            </a:pP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a:ln>
                  <a:noFill/>
                </a:ln>
                <a:solidFill>
                  <a:schemeClr val="tx1"/>
                </a:solidFill>
                <a:effectLst/>
                <a:latin typeface="Arial" panose="020B0604020202020204" pitchFamily="34" charset="0"/>
              </a:rPr>
              <a:t>     </a:t>
            </a:r>
            <a:endParaRPr kumimoji="0" lang="fr-FR" altLang="fr-FR" b="0" i="0" u="none" strike="noStrike" cap="none" normalizeH="0" baseline="0" dirty="0">
              <a:ln>
                <a:noFill/>
              </a:ln>
              <a:solidFill>
                <a:schemeClr val="tx1"/>
              </a:solidFill>
              <a:effectLst/>
              <a:latin typeface="Arial" panose="020B0604020202020204" pitchFamily="34" charset="0"/>
            </a:endParaRPr>
          </a:p>
          <a:p>
            <a:pPr lvl="1" defTabSz="914400" eaLnBrk="0" fontAlgn="base" hangingPunct="0">
              <a:spcBef>
                <a:spcPct val="0"/>
              </a:spcBef>
              <a:spcAft>
                <a:spcPct val="0"/>
              </a:spcAft>
            </a:pPr>
            <a:r>
              <a:rPr kumimoji="0" lang="fr-FR" altLang="fr-FR" sz="2800" b="0" i="0" u="none" strike="noStrike" cap="none" normalizeH="0" baseline="0" dirty="0" err="1">
                <a:ln>
                  <a:noFill/>
                </a:ln>
                <a:solidFill>
                  <a:schemeClr val="tx1"/>
                </a:solidFill>
                <a:effectLst/>
                <a:latin typeface="Arial" panose="020B0604020202020204" pitchFamily="34" charset="0"/>
                <a:hlinkClick r:id="rId2"/>
              </a:rPr>
              <a:t>Gossuin</a:t>
            </a:r>
            <a:r>
              <a:rPr kumimoji="0" lang="fr-FR" altLang="fr-FR" sz="2800" b="0" i="0" u="none" strike="noStrike" cap="none" normalizeH="0" baseline="0" dirty="0">
                <a:ln>
                  <a:noFill/>
                </a:ln>
                <a:solidFill>
                  <a:schemeClr val="tx1"/>
                </a:solidFill>
                <a:effectLst/>
                <a:latin typeface="Arial" panose="020B0604020202020204" pitchFamily="34" charset="0"/>
                <a:hlinkClick r:id="rId2"/>
              </a:rPr>
              <a:t> Brothers</a:t>
            </a:r>
            <a:r>
              <a:rPr kumimoji="0" lang="fr-FR" altLang="fr-FR" b="0" i="0" u="none" strike="noStrike" cap="none" normalizeH="0" baseline="0" dirty="0">
                <a:ln>
                  <a:noFill/>
                </a:ln>
                <a:solidFill>
                  <a:schemeClr val="tx1"/>
                </a:solidFill>
                <a:effectLst/>
                <a:latin typeface="Arial" panose="020B0604020202020204" pitchFamily="34" charset="0"/>
              </a:rPr>
              <a:t/>
            </a:r>
            <a:br>
              <a:rPr kumimoji="0" lang="fr-FR" altLang="fr-FR" b="0" i="0" u="none" strike="noStrike" cap="none" normalizeH="0" baseline="0" dirty="0">
                <a:ln>
                  <a:noFill/>
                </a:ln>
                <a:solidFill>
                  <a:schemeClr val="tx1"/>
                </a:solidFill>
                <a:effectLst/>
                <a:latin typeface="Arial" panose="020B0604020202020204" pitchFamily="34" charset="0"/>
              </a:rPr>
            </a:br>
            <a:endParaRPr kumimoji="0" lang="fr-FR" altLang="fr-FR" b="0" i="0" u="none" strike="noStrike" cap="none" normalizeH="0" baseline="0" dirty="0">
              <a:ln>
                <a:noFill/>
              </a:ln>
              <a:solidFill>
                <a:schemeClr val="tx1"/>
              </a:solidFill>
              <a:effectLst/>
              <a:latin typeface="Arial" panose="020B0604020202020204" pitchFamily="34" charset="0"/>
            </a:endParaRPr>
          </a:p>
        </p:txBody>
      </p:sp>
      <p:pic>
        <p:nvPicPr>
          <p:cNvPr id="1027" name="Picture 3" descr="https://yt3.ggpht.com/a/AGF-l794eP-YF2_T5hFQ6gQSTT7NvZ-oC4jipE-uDQ=s88-mo-c-c0xffffffff-rj-k-no">
            <a:hlinkClick r:id="rId3"/>
            <a:extLst>
              <a:ext uri="{FF2B5EF4-FFF2-40B4-BE49-F238E27FC236}">
                <a16:creationId xmlns:a16="http://schemas.microsoft.com/office/drawing/2014/main" id="{BD1AD6A2-3AE2-4264-92E2-8F4DD5E53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295" y="3064166"/>
            <a:ext cx="2084354" cy="141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5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A28D3-8BC6-4DF9-833F-65FC60E36710}"/>
              </a:ext>
            </a:extLst>
          </p:cNvPr>
          <p:cNvSpPr>
            <a:spLocks noGrp="1"/>
          </p:cNvSpPr>
          <p:nvPr>
            <p:ph type="title"/>
          </p:nvPr>
        </p:nvSpPr>
        <p:spPr/>
        <p:txBody>
          <a:bodyPr/>
          <a:lstStyle/>
          <a:p>
            <a:endParaRPr lang="fr-FR"/>
          </a:p>
        </p:txBody>
      </p:sp>
      <p:pic>
        <p:nvPicPr>
          <p:cNvPr id="1026" name="Picture 2" descr="Image result for corse">
            <a:extLst>
              <a:ext uri="{FF2B5EF4-FFF2-40B4-BE49-F238E27FC236}">
                <a16:creationId xmlns:a16="http://schemas.microsoft.com/office/drawing/2014/main" id="{F89A3E45-8FE2-469A-AC96-5BCC89E13C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4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Encre 2">
                <a:extLst>
                  <a:ext uri="{FF2B5EF4-FFF2-40B4-BE49-F238E27FC236}">
                    <a16:creationId xmlns:a16="http://schemas.microsoft.com/office/drawing/2014/main" id="{16550DEC-4D61-4EF0-AA84-2BD010ECEF47}"/>
                  </a:ext>
                </a:extLst>
              </p14:cNvPr>
              <p14:cNvContentPartPr/>
              <p14:nvPr/>
            </p14:nvContentPartPr>
            <p14:xfrm>
              <a:off x="1841400" y="3575160"/>
              <a:ext cx="222840" cy="165240"/>
            </p14:xfrm>
          </p:contentPart>
        </mc:Choice>
        <mc:Fallback xmlns="">
          <p:pic>
            <p:nvPicPr>
              <p:cNvPr id="3" name="Encre 2">
                <a:extLst>
                  <a:ext uri="{FF2B5EF4-FFF2-40B4-BE49-F238E27FC236}">
                    <a16:creationId xmlns:a16="http://schemas.microsoft.com/office/drawing/2014/main" id="{16550DEC-4D61-4EF0-AA84-2BD010ECEF47}"/>
                  </a:ext>
                </a:extLst>
              </p:cNvPr>
              <p:cNvPicPr/>
              <p:nvPr/>
            </p:nvPicPr>
            <p:blipFill>
              <a:blip r:embed="rId3"/>
              <a:stretch>
                <a:fillRect/>
              </a:stretch>
            </p:blipFill>
            <p:spPr>
              <a:xfrm>
                <a:off x="1832040" y="3565800"/>
                <a:ext cx="241560" cy="183960"/>
              </a:xfrm>
              <a:prstGeom prst="rect">
                <a:avLst/>
              </a:prstGeom>
            </p:spPr>
          </p:pic>
        </mc:Fallback>
      </mc:AlternateContent>
      <p:sp>
        <p:nvSpPr>
          <p:cNvPr id="4" name="ZoneTexte 3">
            <a:extLst>
              <a:ext uri="{FF2B5EF4-FFF2-40B4-BE49-F238E27FC236}">
                <a16:creationId xmlns:a16="http://schemas.microsoft.com/office/drawing/2014/main" id="{7FEFBE05-80C5-4166-9CBA-BFA738B14906}"/>
              </a:ext>
            </a:extLst>
          </p:cNvPr>
          <p:cNvSpPr txBox="1"/>
          <p:nvPr/>
        </p:nvSpPr>
        <p:spPr>
          <a:xfrm>
            <a:off x="157019" y="73890"/>
            <a:ext cx="12191999" cy="7694414"/>
          </a:xfrm>
          <a:prstGeom prst="rect">
            <a:avLst/>
          </a:prstGeom>
          <a:noFill/>
        </p:spPr>
        <p:txBody>
          <a:bodyPr wrap="square" rtlCol="0">
            <a:spAutoFit/>
          </a:bodyPr>
          <a:lstStyle/>
          <a:p>
            <a:pPr algn="ctr">
              <a:spcBef>
                <a:spcPct val="20000"/>
              </a:spcBef>
              <a:spcAft>
                <a:spcPts val="600"/>
              </a:spcAft>
              <a:buClr>
                <a:schemeClr val="tx1"/>
              </a:buClr>
              <a:buSzPct val="80000"/>
            </a:pPr>
            <a:r>
              <a:rPr lang="fr-FR" sz="7500" b="1" u="sng" dirty="0">
                <a:solidFill>
                  <a:srgbClr val="002060"/>
                </a:solidFill>
                <a:effectLst>
                  <a:outerShdw blurRad="38100" dist="38100" dir="2700000" algn="tl">
                    <a:srgbClr val="000000">
                      <a:alpha val="43137"/>
                    </a:srgbClr>
                  </a:outerShdw>
                </a:effectLst>
              </a:rPr>
              <a:t>SOMMAIRE</a:t>
            </a:r>
          </a:p>
          <a:p>
            <a:r>
              <a:rPr lang="fr-FR" sz="4400" dirty="0">
                <a:solidFill>
                  <a:schemeClr val="bg1"/>
                </a:solidFill>
              </a:rPr>
              <a:t>1</a:t>
            </a:r>
            <a:r>
              <a:rPr lang="fr-FR" sz="4400" dirty="0"/>
              <a:t>: L’histoire</a:t>
            </a:r>
          </a:p>
          <a:p>
            <a:r>
              <a:rPr lang="fr-FR" sz="4400" dirty="0">
                <a:solidFill>
                  <a:schemeClr val="bg1"/>
                </a:solidFill>
              </a:rPr>
              <a:t>2</a:t>
            </a:r>
            <a:r>
              <a:rPr lang="fr-FR" sz="4400" dirty="0"/>
              <a:t>: La géologie et les reliefs</a:t>
            </a:r>
          </a:p>
          <a:p>
            <a:r>
              <a:rPr lang="fr-FR" sz="4400" dirty="0">
                <a:solidFill>
                  <a:schemeClr val="bg1"/>
                </a:solidFill>
              </a:rPr>
              <a:t>3</a:t>
            </a:r>
            <a:r>
              <a:rPr lang="fr-FR" sz="4400" dirty="0"/>
              <a:t>: Le climat</a:t>
            </a:r>
          </a:p>
          <a:p>
            <a:r>
              <a:rPr lang="fr-FR" sz="4400" dirty="0">
                <a:solidFill>
                  <a:schemeClr val="bg1"/>
                </a:solidFill>
              </a:rPr>
              <a:t>4</a:t>
            </a:r>
            <a:r>
              <a:rPr lang="fr-FR" sz="4400" i="1" dirty="0"/>
              <a:t>: Le lien avec &lt;Napoléon Bonaparte&gt;</a:t>
            </a:r>
          </a:p>
          <a:p>
            <a:r>
              <a:rPr lang="fr-FR" sz="4400" dirty="0">
                <a:solidFill>
                  <a:schemeClr val="bg1"/>
                </a:solidFill>
              </a:rPr>
              <a:t>5</a:t>
            </a:r>
            <a:r>
              <a:rPr lang="fr-FR" sz="4400" i="1" dirty="0"/>
              <a:t>: La gastronomie</a:t>
            </a:r>
          </a:p>
          <a:p>
            <a:r>
              <a:rPr lang="fr-FR" sz="4400" dirty="0">
                <a:solidFill>
                  <a:schemeClr val="bg1"/>
                </a:solidFill>
              </a:rPr>
              <a:t>6</a:t>
            </a:r>
            <a:r>
              <a:rPr lang="fr-FR" sz="4400" i="1" dirty="0"/>
              <a:t>: Les montagnes</a:t>
            </a:r>
          </a:p>
          <a:p>
            <a:r>
              <a:rPr lang="fr-FR" sz="4400" i="1" dirty="0">
                <a:solidFill>
                  <a:schemeClr val="bg1"/>
                </a:solidFill>
              </a:rPr>
              <a:t>7</a:t>
            </a:r>
            <a:r>
              <a:rPr lang="fr-FR" sz="4400" i="1" dirty="0"/>
              <a:t>: Quizz</a:t>
            </a:r>
          </a:p>
          <a:p>
            <a:r>
              <a:rPr lang="fr-FR" sz="4400" i="1" dirty="0">
                <a:solidFill>
                  <a:schemeClr val="bg1"/>
                </a:solidFill>
              </a:rPr>
              <a:t>8</a:t>
            </a:r>
            <a:r>
              <a:rPr lang="fr-FR" sz="4400" i="1" dirty="0"/>
              <a:t>: Une vidéo- </a:t>
            </a:r>
            <a:endParaRPr lang="fr-FR" i="1" dirty="0"/>
          </a:p>
          <a:p>
            <a:endParaRPr lang="fr-FR" i="1" dirty="0"/>
          </a:p>
          <a:p>
            <a:endParaRPr lang="fr-FR" sz="4400" dirty="0"/>
          </a:p>
        </p:txBody>
      </p:sp>
    </p:spTree>
    <p:extLst>
      <p:ext uri="{BB962C8B-B14F-4D97-AF65-F5344CB8AC3E}">
        <p14:creationId xmlns:p14="http://schemas.microsoft.com/office/powerpoint/2010/main" val="243047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C88FE31-1339-41BE-961B-9CCA3DCEFE06}"/>
              </a:ext>
            </a:extLst>
          </p:cNvPr>
          <p:cNvSpPr txBox="1"/>
          <p:nvPr/>
        </p:nvSpPr>
        <p:spPr>
          <a:xfrm>
            <a:off x="0" y="408373"/>
            <a:ext cx="12192000" cy="7417415"/>
          </a:xfrm>
          <a:prstGeom prst="rect">
            <a:avLst/>
          </a:prstGeom>
          <a:noFill/>
        </p:spPr>
        <p:txBody>
          <a:bodyPr wrap="square" rtlCol="0">
            <a:spAutoFit/>
          </a:bodyPr>
          <a:lstStyle/>
          <a:p>
            <a:r>
              <a:rPr lang="fr-FR" dirty="0"/>
              <a:t>                                                                  </a:t>
            </a:r>
            <a:r>
              <a:rPr lang="fr-FR" sz="4400" b="1" u="sng" dirty="0">
                <a:solidFill>
                  <a:srgbClr val="002060"/>
                </a:solidFill>
                <a:effectLst>
                  <a:outerShdw blurRad="38100" dist="38100" dir="2700000" algn="tl">
                    <a:srgbClr val="000000">
                      <a:alpha val="43137"/>
                    </a:srgbClr>
                  </a:outerShdw>
                </a:effectLst>
              </a:rPr>
              <a:t>L’HISTOIRE</a:t>
            </a:r>
          </a:p>
          <a:p>
            <a:endParaRPr lang="fr-FR" dirty="0"/>
          </a:p>
          <a:p>
            <a:r>
              <a:rPr lang="fr-FR" dirty="0"/>
              <a:t> La Corse a été </a:t>
            </a:r>
            <a:r>
              <a:rPr lang="fr-FR" dirty="0">
                <a:solidFill>
                  <a:schemeClr val="bg1"/>
                </a:solidFill>
              </a:rPr>
              <a:t>rattachée à la France par le Traité de Versailles du 15 mai 1768 </a:t>
            </a:r>
            <a:r>
              <a:rPr lang="fr-FR" dirty="0"/>
              <a:t>par lequel la République de Gènes cédait aux Français ses droits sur l'île. La Corse étant contre cet accord (car la République de Gènes ne lui avait pas demandé son avis), elle est réellement conquise par les armes peu de temps après.</a:t>
            </a:r>
          </a:p>
          <a:p>
            <a:r>
              <a:rPr lang="fr-FR" dirty="0"/>
              <a:t>La Corse est la place de naissance de </a:t>
            </a:r>
            <a:r>
              <a:rPr lang="fr-FR" dirty="0">
                <a:solidFill>
                  <a:schemeClr val="bg1"/>
                </a:solidFill>
              </a:rPr>
              <a:t>Napoléon Bonaparte</a:t>
            </a:r>
            <a:r>
              <a:rPr lang="fr-FR" dirty="0"/>
              <a:t>, </a:t>
            </a:r>
            <a:r>
              <a:rPr lang="fr-FR" dirty="0">
                <a:solidFill>
                  <a:schemeClr val="bg1"/>
                </a:solidFill>
              </a:rPr>
              <a:t>le premier empereur </a:t>
            </a:r>
            <a:r>
              <a:rPr lang="fr-FR" dirty="0"/>
              <a:t>de la France.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4247CD89-640C-42E0-9E33-96287D992CEC}"/>
              </a:ext>
            </a:extLst>
          </p:cNvPr>
          <p:cNvPicPr>
            <a:picLocks noChangeAspect="1"/>
          </p:cNvPicPr>
          <p:nvPr/>
        </p:nvPicPr>
        <p:blipFill>
          <a:blip r:embed="rId2"/>
          <a:stretch>
            <a:fillRect/>
          </a:stretch>
        </p:blipFill>
        <p:spPr>
          <a:xfrm>
            <a:off x="0" y="3065908"/>
            <a:ext cx="8369560" cy="3792092"/>
          </a:xfrm>
          <a:prstGeom prst="rect">
            <a:avLst/>
          </a:prstGeom>
        </p:spPr>
      </p:pic>
    </p:spTree>
    <p:extLst>
      <p:ext uri="{BB962C8B-B14F-4D97-AF65-F5344CB8AC3E}">
        <p14:creationId xmlns:p14="http://schemas.microsoft.com/office/powerpoint/2010/main" val="67397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9F3A58-CEFB-40A8-88E6-FC1A8A517817}"/>
              </a:ext>
            </a:extLst>
          </p:cNvPr>
          <p:cNvSpPr txBox="1"/>
          <p:nvPr/>
        </p:nvSpPr>
        <p:spPr>
          <a:xfrm>
            <a:off x="0" y="0"/>
            <a:ext cx="12192000" cy="7232749"/>
          </a:xfrm>
          <a:prstGeom prst="rect">
            <a:avLst/>
          </a:prstGeom>
          <a:noFill/>
        </p:spPr>
        <p:txBody>
          <a:bodyPr wrap="square" rtlCol="0">
            <a:spAutoFit/>
          </a:bodyPr>
          <a:lstStyle/>
          <a:p>
            <a:endParaRPr lang="fr-FR" dirty="0"/>
          </a:p>
          <a:p>
            <a:r>
              <a:rPr lang="fr-FR" dirty="0"/>
              <a:t>                                             </a:t>
            </a:r>
            <a:r>
              <a:rPr lang="fr-FR" sz="4400" b="1" u="sng" dirty="0">
                <a:solidFill>
                  <a:srgbClr val="002060"/>
                </a:solidFill>
                <a:effectLst>
                  <a:outerShdw blurRad="38100" dist="38100" dir="2700000" algn="tl">
                    <a:srgbClr val="000000">
                      <a:alpha val="43137"/>
                    </a:srgbClr>
                  </a:outerShdw>
                </a:effectLst>
              </a:rPr>
              <a:t>La géologie et les reliefs</a:t>
            </a:r>
          </a:p>
          <a:p>
            <a:endParaRPr lang="fr-FR" sz="2400" u="sng" dirty="0"/>
          </a:p>
          <a:p>
            <a:r>
              <a:rPr lang="fr-FR" dirty="0"/>
              <a:t>IL y a une </a:t>
            </a:r>
            <a:r>
              <a:rPr lang="fr-FR" dirty="0">
                <a:solidFill>
                  <a:schemeClr val="bg1"/>
                </a:solidFill>
              </a:rPr>
              <a:t>grande diversité de roches </a:t>
            </a:r>
            <a:r>
              <a:rPr lang="fr-FR" dirty="0"/>
              <a:t>sur le territoire corse. On y trouve du </a:t>
            </a:r>
            <a:r>
              <a:rPr lang="fr-FR" dirty="0">
                <a:solidFill>
                  <a:schemeClr val="bg1"/>
                </a:solidFill>
              </a:rPr>
              <a:t>calcaire</a:t>
            </a:r>
            <a:r>
              <a:rPr lang="fr-FR" dirty="0"/>
              <a:t> (au sud et à l'est), du </a:t>
            </a:r>
            <a:r>
              <a:rPr lang="fr-FR" dirty="0">
                <a:solidFill>
                  <a:schemeClr val="bg1"/>
                </a:solidFill>
              </a:rPr>
              <a:t>granite</a:t>
            </a:r>
            <a:r>
              <a:rPr lang="fr-FR" dirty="0"/>
              <a:t> (au sud et à l'ouest) et du </a:t>
            </a:r>
            <a:r>
              <a:rPr lang="fr-FR" dirty="0">
                <a:solidFill>
                  <a:schemeClr val="bg1"/>
                </a:solidFill>
              </a:rPr>
              <a:t>schiste</a:t>
            </a:r>
            <a:r>
              <a:rPr lang="fr-FR" dirty="0"/>
              <a:t> (au centre-est). La Corse abrite aussi une </a:t>
            </a:r>
            <a:r>
              <a:rPr lang="fr-FR" dirty="0">
                <a:solidFill>
                  <a:schemeClr val="bg1"/>
                </a:solidFill>
              </a:rPr>
              <a:t>multitude de petites baies</a:t>
            </a:r>
            <a:r>
              <a:rPr lang="fr-FR" dirty="0"/>
              <a:t>, la plus célèbre d'entre elles étant celle de Propriano (</a:t>
            </a:r>
            <a:r>
              <a:rPr lang="fr-FR" dirty="0" err="1"/>
              <a:t>Propriane</a:t>
            </a:r>
            <a:r>
              <a:rPr lang="fr-FR" dirty="0"/>
              <a:t> en français),</a:t>
            </a:r>
            <a:r>
              <a:rPr lang="fr-FR" dirty="0">
                <a:solidFill>
                  <a:schemeClr val="bg1"/>
                </a:solidFill>
              </a:rPr>
              <a:t> L’île de beauté</a:t>
            </a:r>
            <a:r>
              <a:rPr lang="fr-FR" dirty="0"/>
              <a:t> a une histoire géologique extrêmement complexe qui est constitué d’une Corse ancienne, la </a:t>
            </a:r>
            <a:r>
              <a:rPr lang="fr-FR" dirty="0">
                <a:solidFill>
                  <a:schemeClr val="bg1"/>
                </a:solidFill>
              </a:rPr>
              <a:t>corse Ajaccienne </a:t>
            </a:r>
            <a:r>
              <a:rPr lang="fr-FR" dirty="0"/>
              <a:t>formé d’une chaîne montagneuse </a:t>
            </a:r>
            <a:r>
              <a:rPr lang="fr-FR" dirty="0">
                <a:solidFill>
                  <a:schemeClr val="bg1"/>
                </a:solidFill>
              </a:rPr>
              <a:t>granitique, </a:t>
            </a:r>
            <a:r>
              <a:rPr lang="fr-FR" dirty="0"/>
              <a:t>et d’une Corse plus récente, la </a:t>
            </a:r>
            <a:r>
              <a:rPr lang="fr-FR" dirty="0">
                <a:solidFill>
                  <a:schemeClr val="bg1"/>
                </a:solidFill>
              </a:rPr>
              <a:t>Corse Bastiaise</a:t>
            </a:r>
            <a:r>
              <a:rPr lang="fr-FR" dirty="0"/>
              <a:t>, qui est entrée en collision avec la corse granitique pour former la Corse d’aujourd’hui.</a:t>
            </a:r>
          </a:p>
          <a:p>
            <a:r>
              <a:rPr lang="fr-FR" dirty="0"/>
              <a:t>Le plus grand mont de l’île est le </a:t>
            </a:r>
            <a:r>
              <a:rPr lang="fr-FR" dirty="0">
                <a:solidFill>
                  <a:schemeClr val="bg1"/>
                </a:solidFill>
              </a:rPr>
              <a:t>Mont Cinto</a:t>
            </a:r>
            <a:r>
              <a:rPr lang="fr-FR" dirty="0"/>
              <a:t> à plus de </a:t>
            </a:r>
            <a:r>
              <a:rPr lang="fr-FR" dirty="0">
                <a:solidFill>
                  <a:schemeClr val="bg1"/>
                </a:solidFill>
              </a:rPr>
              <a:t>2270 mètres </a:t>
            </a:r>
            <a:r>
              <a:rPr lang="fr-FR" dirty="0"/>
              <a:t>de hauts.</a:t>
            </a:r>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r>
              <a:rPr lang="fr-FR" u="sng" dirty="0"/>
              <a:t> </a:t>
            </a:r>
            <a:endParaRPr lang="fr-FR" dirty="0"/>
          </a:p>
        </p:txBody>
      </p:sp>
      <p:pic>
        <p:nvPicPr>
          <p:cNvPr id="3" name="Image 2">
            <a:extLst>
              <a:ext uri="{FF2B5EF4-FFF2-40B4-BE49-F238E27FC236}">
                <a16:creationId xmlns:a16="http://schemas.microsoft.com/office/drawing/2014/main" id="{68C26509-711F-45DC-A2C3-835E66668970}"/>
              </a:ext>
            </a:extLst>
          </p:cNvPr>
          <p:cNvPicPr>
            <a:picLocks noChangeAspect="1"/>
          </p:cNvPicPr>
          <p:nvPr/>
        </p:nvPicPr>
        <p:blipFill>
          <a:blip r:embed="rId2"/>
          <a:stretch>
            <a:fillRect/>
          </a:stretch>
        </p:blipFill>
        <p:spPr>
          <a:xfrm>
            <a:off x="7522036" y="3676650"/>
            <a:ext cx="2107156" cy="3181350"/>
          </a:xfrm>
          <a:prstGeom prst="rect">
            <a:avLst/>
          </a:prstGeom>
        </p:spPr>
      </p:pic>
      <p:pic>
        <p:nvPicPr>
          <p:cNvPr id="4" name="Image 3">
            <a:extLst>
              <a:ext uri="{FF2B5EF4-FFF2-40B4-BE49-F238E27FC236}">
                <a16:creationId xmlns:a16="http://schemas.microsoft.com/office/drawing/2014/main" id="{2D808B70-0811-4B12-BF30-BC0135D80CE7}"/>
              </a:ext>
            </a:extLst>
          </p:cNvPr>
          <p:cNvPicPr>
            <a:picLocks noChangeAspect="1"/>
          </p:cNvPicPr>
          <p:nvPr/>
        </p:nvPicPr>
        <p:blipFill>
          <a:blip r:embed="rId3"/>
          <a:stretch>
            <a:fillRect/>
          </a:stretch>
        </p:blipFill>
        <p:spPr>
          <a:xfrm>
            <a:off x="0" y="3676650"/>
            <a:ext cx="5895975" cy="3181350"/>
          </a:xfrm>
          <a:prstGeom prst="rect">
            <a:avLst/>
          </a:prstGeom>
        </p:spPr>
      </p:pic>
    </p:spTree>
    <p:extLst>
      <p:ext uri="{BB962C8B-B14F-4D97-AF65-F5344CB8AC3E}">
        <p14:creationId xmlns:p14="http://schemas.microsoft.com/office/powerpoint/2010/main" val="21680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C34D8F1-3E52-4500-AF8D-118DEBA72560}"/>
              </a:ext>
            </a:extLst>
          </p:cNvPr>
          <p:cNvSpPr txBox="1"/>
          <p:nvPr/>
        </p:nvSpPr>
        <p:spPr>
          <a:xfrm>
            <a:off x="0" y="160256"/>
            <a:ext cx="12192000" cy="2800767"/>
          </a:xfrm>
          <a:prstGeom prst="rect">
            <a:avLst/>
          </a:prstGeom>
          <a:noFill/>
        </p:spPr>
        <p:txBody>
          <a:bodyPr wrap="square" rtlCol="0">
            <a:spAutoFit/>
          </a:bodyPr>
          <a:lstStyle/>
          <a:p>
            <a:r>
              <a:rPr lang="fr-FR" dirty="0"/>
              <a:t>                                                              </a:t>
            </a:r>
            <a:r>
              <a:rPr lang="fr-FR" sz="4400" b="1" u="sng" dirty="0">
                <a:solidFill>
                  <a:srgbClr val="002060"/>
                </a:solidFill>
                <a:effectLst>
                  <a:outerShdw blurRad="38100" dist="38100" dir="2700000" algn="tl">
                    <a:srgbClr val="000000">
                      <a:alpha val="43137"/>
                    </a:srgbClr>
                  </a:outerShdw>
                </a:effectLst>
              </a:rPr>
              <a:t>LE CLIMAT</a:t>
            </a:r>
          </a:p>
          <a:p>
            <a:endParaRPr lang="fr-FR" sz="2400" u="sng" dirty="0"/>
          </a:p>
          <a:p>
            <a:r>
              <a:rPr lang="fr-FR" dirty="0"/>
              <a:t>Si le littoral subit un </a:t>
            </a:r>
            <a:r>
              <a:rPr lang="fr-FR" dirty="0">
                <a:solidFill>
                  <a:schemeClr val="bg1"/>
                </a:solidFill>
              </a:rPr>
              <a:t>climat méditerranéen </a:t>
            </a:r>
            <a:r>
              <a:rPr lang="fr-FR" dirty="0"/>
              <a:t>(été chaud, hiver frais, temps sec), le </a:t>
            </a:r>
            <a:r>
              <a:rPr lang="fr-FR" dirty="0">
                <a:solidFill>
                  <a:schemeClr val="bg1"/>
                </a:solidFill>
              </a:rPr>
              <a:t>climat du centre </a:t>
            </a:r>
            <a:r>
              <a:rPr lang="fr-FR" dirty="0"/>
              <a:t>est plutôt </a:t>
            </a:r>
            <a:r>
              <a:rPr lang="fr-FR" dirty="0">
                <a:solidFill>
                  <a:schemeClr val="bg1"/>
                </a:solidFill>
              </a:rPr>
              <a:t>d'influence montagnard </a:t>
            </a:r>
            <a:r>
              <a:rPr lang="fr-FR" dirty="0"/>
              <a:t>(hiver froid, été frais) du fait de l'altitude. La</a:t>
            </a:r>
            <a:r>
              <a:rPr lang="fr-FR" dirty="0">
                <a:solidFill>
                  <a:schemeClr val="bg1"/>
                </a:solidFill>
              </a:rPr>
              <a:t> partie orientale </a:t>
            </a:r>
            <a:r>
              <a:rPr lang="fr-FR" dirty="0"/>
              <a:t>est beaucoup plus </a:t>
            </a:r>
            <a:r>
              <a:rPr lang="fr-FR" dirty="0">
                <a:solidFill>
                  <a:schemeClr val="bg1"/>
                </a:solidFill>
              </a:rPr>
              <a:t>arrosée</a:t>
            </a:r>
            <a:r>
              <a:rPr lang="fr-FR" dirty="0"/>
              <a:t> par les pluies que la </a:t>
            </a:r>
            <a:r>
              <a:rPr lang="fr-FR" dirty="0">
                <a:solidFill>
                  <a:schemeClr val="bg1"/>
                </a:solidFill>
              </a:rPr>
              <a:t>façade ouest </a:t>
            </a:r>
            <a:r>
              <a:rPr lang="fr-FR" dirty="0"/>
              <a:t>car celle-ci est </a:t>
            </a:r>
            <a:r>
              <a:rPr lang="fr-FR" dirty="0">
                <a:solidFill>
                  <a:schemeClr val="bg1"/>
                </a:solidFill>
              </a:rPr>
              <a:t>protégée par les reliefs du centre</a:t>
            </a:r>
            <a:r>
              <a:rPr lang="fr-FR" dirty="0"/>
              <a:t>. il y fait doux toute l’année et le soleil est souvent présent. Les </a:t>
            </a:r>
            <a:r>
              <a:rPr lang="fr-FR" dirty="0">
                <a:solidFill>
                  <a:schemeClr val="bg1"/>
                </a:solidFill>
              </a:rPr>
              <a:t>étés</a:t>
            </a:r>
            <a:r>
              <a:rPr lang="fr-FR" dirty="0"/>
              <a:t> sont plutôt </a:t>
            </a:r>
            <a:r>
              <a:rPr lang="fr-FR" dirty="0">
                <a:solidFill>
                  <a:schemeClr val="bg1"/>
                </a:solidFill>
              </a:rPr>
              <a:t>chauds et secs </a:t>
            </a:r>
            <a:r>
              <a:rPr lang="fr-FR" dirty="0"/>
              <a:t>avec des températures pouvant avoisiner les </a:t>
            </a:r>
            <a:r>
              <a:rPr lang="fr-FR" dirty="0">
                <a:solidFill>
                  <a:schemeClr val="bg1"/>
                </a:solidFill>
              </a:rPr>
              <a:t>29°C en août</a:t>
            </a:r>
            <a:r>
              <a:rPr lang="fr-FR" dirty="0"/>
              <a:t>, et les </a:t>
            </a:r>
            <a:r>
              <a:rPr lang="fr-FR" dirty="0">
                <a:solidFill>
                  <a:schemeClr val="bg1"/>
                </a:solidFill>
              </a:rPr>
              <a:t>hivers doux </a:t>
            </a:r>
            <a:r>
              <a:rPr lang="fr-FR" dirty="0"/>
              <a:t>et davantage pluvieux avec des températures de l’ordre de </a:t>
            </a:r>
            <a:r>
              <a:rPr lang="fr-FR" dirty="0">
                <a:solidFill>
                  <a:schemeClr val="bg1"/>
                </a:solidFill>
              </a:rPr>
              <a:t>14°C en journée</a:t>
            </a:r>
            <a:r>
              <a:rPr lang="fr-FR" dirty="0"/>
              <a:t>.</a:t>
            </a:r>
            <a:endParaRPr lang="fr-FR" u="sng" dirty="0"/>
          </a:p>
        </p:txBody>
      </p:sp>
      <p:pic>
        <p:nvPicPr>
          <p:cNvPr id="1026" name="Picture 2" descr="Image result for le climat en corse">
            <a:extLst>
              <a:ext uri="{FF2B5EF4-FFF2-40B4-BE49-F238E27FC236}">
                <a16:creationId xmlns:a16="http://schemas.microsoft.com/office/drawing/2014/main" id="{CF7B0497-EB89-47DE-9039-06149D178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642" y="3310576"/>
            <a:ext cx="6363092" cy="301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4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F8FF2EE-A8B7-44B5-85CF-9B514FF3433F}"/>
              </a:ext>
            </a:extLst>
          </p:cNvPr>
          <p:cNvSpPr txBox="1"/>
          <p:nvPr/>
        </p:nvSpPr>
        <p:spPr>
          <a:xfrm>
            <a:off x="0" y="452487"/>
            <a:ext cx="12192000" cy="369332"/>
          </a:xfrm>
          <a:prstGeom prst="rect">
            <a:avLst/>
          </a:prstGeom>
          <a:noFill/>
        </p:spPr>
        <p:txBody>
          <a:bodyPr wrap="square" rtlCol="0">
            <a:spAutoFit/>
          </a:bodyPr>
          <a:lstStyle/>
          <a:p>
            <a:r>
              <a:rPr lang="fr-FR" dirty="0"/>
              <a:t>                                                          </a:t>
            </a:r>
          </a:p>
        </p:txBody>
      </p:sp>
      <p:sp>
        <p:nvSpPr>
          <p:cNvPr id="7" name="ZoneTexte 6">
            <a:extLst>
              <a:ext uri="{FF2B5EF4-FFF2-40B4-BE49-F238E27FC236}">
                <a16:creationId xmlns:a16="http://schemas.microsoft.com/office/drawing/2014/main" id="{EE92B71C-9BD6-496B-B8CE-3307E4145D2E}"/>
              </a:ext>
            </a:extLst>
          </p:cNvPr>
          <p:cNvSpPr txBox="1"/>
          <p:nvPr/>
        </p:nvSpPr>
        <p:spPr>
          <a:xfrm>
            <a:off x="67658" y="397664"/>
            <a:ext cx="12284364" cy="2554545"/>
          </a:xfrm>
          <a:prstGeom prst="rect">
            <a:avLst/>
          </a:prstGeom>
          <a:noFill/>
        </p:spPr>
        <p:txBody>
          <a:bodyPr wrap="square" rtlCol="0">
            <a:spAutoFit/>
          </a:bodyPr>
          <a:lstStyle/>
          <a:p>
            <a:r>
              <a:rPr lang="fr-FR" dirty="0"/>
              <a:t>                                         </a:t>
            </a:r>
            <a:r>
              <a:rPr lang="fr-FR" sz="4400" b="1" u="sng" dirty="0">
                <a:solidFill>
                  <a:srgbClr val="002060"/>
                </a:solidFill>
                <a:effectLst>
                  <a:outerShdw blurRad="38100" dist="38100" dir="2700000" algn="tl">
                    <a:srgbClr val="000000">
                      <a:alpha val="43137"/>
                    </a:srgbClr>
                  </a:outerShdw>
                </a:effectLst>
              </a:rPr>
              <a:t>Le lien avec Napoléon</a:t>
            </a:r>
          </a:p>
          <a:p>
            <a:endParaRPr lang="fr-FR" sz="4400" u="sng" dirty="0"/>
          </a:p>
          <a:p>
            <a:r>
              <a:rPr lang="fr-FR" dirty="0"/>
              <a:t>Qui dit Corse, dit bien évidemment Napoléon Bonaparte</a:t>
            </a:r>
            <a:r>
              <a:rPr lang="fr-FR" dirty="0">
                <a:solidFill>
                  <a:schemeClr val="bg1"/>
                </a:solidFill>
              </a:rPr>
              <a:t>. Tous les 15 août</a:t>
            </a:r>
            <a:r>
              <a:rPr lang="fr-FR" dirty="0"/>
              <a:t>, on célèbre l'Assomption mais surtout </a:t>
            </a:r>
            <a:r>
              <a:rPr lang="fr-FR" dirty="0">
                <a:solidFill>
                  <a:schemeClr val="bg1"/>
                </a:solidFill>
              </a:rPr>
              <a:t>l'anniversaire de Bonaparte</a:t>
            </a:r>
            <a:r>
              <a:rPr lang="fr-FR" dirty="0"/>
              <a:t>. </a:t>
            </a:r>
            <a:r>
              <a:rPr lang="fr-FR" dirty="0">
                <a:solidFill>
                  <a:schemeClr val="bg1"/>
                </a:solidFill>
              </a:rPr>
              <a:t>A Ajaccio, ville de naissance de l’empereur</a:t>
            </a:r>
            <a:r>
              <a:rPr lang="fr-FR" dirty="0"/>
              <a:t>, plus de 200 participants en costume d’époque commémorent l’événement à grand renfort de reconstitutions militaires, de défilés, de parades et de spectacles en célébrant </a:t>
            </a:r>
            <a:r>
              <a:rPr lang="fr-FR" dirty="0">
                <a:solidFill>
                  <a:schemeClr val="bg1"/>
                </a:solidFill>
              </a:rPr>
              <a:t>son 250 -ème anniversaires</a:t>
            </a:r>
            <a:r>
              <a:rPr lang="fr-FR" dirty="0"/>
              <a:t>. </a:t>
            </a:r>
            <a:endParaRPr lang="fr-FR" u="sng" dirty="0"/>
          </a:p>
        </p:txBody>
      </p:sp>
      <p:pic>
        <p:nvPicPr>
          <p:cNvPr id="8" name="Image 7">
            <a:extLst>
              <a:ext uri="{FF2B5EF4-FFF2-40B4-BE49-F238E27FC236}">
                <a16:creationId xmlns:a16="http://schemas.microsoft.com/office/drawing/2014/main" id="{B2E64274-F13F-4A50-97BC-908439808610}"/>
              </a:ext>
            </a:extLst>
          </p:cNvPr>
          <p:cNvPicPr>
            <a:picLocks noChangeAspect="1"/>
          </p:cNvPicPr>
          <p:nvPr/>
        </p:nvPicPr>
        <p:blipFill>
          <a:blip r:embed="rId2"/>
          <a:stretch>
            <a:fillRect/>
          </a:stretch>
        </p:blipFill>
        <p:spPr>
          <a:xfrm>
            <a:off x="8201891" y="2715492"/>
            <a:ext cx="3990109" cy="4142508"/>
          </a:xfrm>
          <a:prstGeom prst="rect">
            <a:avLst/>
          </a:prstGeom>
        </p:spPr>
      </p:pic>
      <p:pic>
        <p:nvPicPr>
          <p:cNvPr id="3" name="Image 2">
            <a:extLst>
              <a:ext uri="{FF2B5EF4-FFF2-40B4-BE49-F238E27FC236}">
                <a16:creationId xmlns:a16="http://schemas.microsoft.com/office/drawing/2014/main" id="{60C45EDB-BFBA-43DF-9A83-7F7FC6CA4BB6}"/>
              </a:ext>
            </a:extLst>
          </p:cNvPr>
          <p:cNvPicPr>
            <a:picLocks noChangeAspect="1"/>
          </p:cNvPicPr>
          <p:nvPr/>
        </p:nvPicPr>
        <p:blipFill>
          <a:blip r:embed="rId3"/>
          <a:stretch>
            <a:fillRect/>
          </a:stretch>
        </p:blipFill>
        <p:spPr>
          <a:xfrm>
            <a:off x="0" y="3172691"/>
            <a:ext cx="5874327" cy="3685309"/>
          </a:xfrm>
          <a:prstGeom prst="rect">
            <a:avLst/>
          </a:prstGeom>
        </p:spPr>
      </p:pic>
      <p:sp>
        <p:nvSpPr>
          <p:cNvPr id="4" name="Rectangle 3"/>
          <p:cNvSpPr/>
          <p:nvPr/>
        </p:nvSpPr>
        <p:spPr>
          <a:xfrm>
            <a:off x="3322548" y="3517135"/>
            <a:ext cx="1444467" cy="1200329"/>
          </a:xfrm>
          <a:prstGeom prst="rect">
            <a:avLst/>
          </a:prstGeom>
        </p:spPr>
        <p:txBody>
          <a:bodyPr wrap="square">
            <a:spAutoFit/>
          </a:bodyPr>
          <a:lstStyle/>
          <a:p>
            <a:pPr lvl="1"/>
            <a:r>
              <a:rPr lang="fr-FR" sz="2400" dirty="0">
                <a:solidFill>
                  <a:schemeClr val="bg1">
                    <a:lumMod val="95000"/>
                    <a:lumOff val="5000"/>
                  </a:schemeClr>
                </a:solidFill>
                <a:latin typeface="arial" panose="020B0604020202020204" pitchFamily="34" charset="0"/>
              </a:rPr>
              <a:t>15 août 1769</a:t>
            </a:r>
            <a:endParaRPr lang="fr-FR" sz="2400" dirty="0">
              <a:solidFill>
                <a:schemeClr val="bg1">
                  <a:lumMod val="95000"/>
                  <a:lumOff val="5000"/>
                </a:schemeClr>
              </a:solidFill>
            </a:endParaRPr>
          </a:p>
        </p:txBody>
      </p:sp>
    </p:spTree>
    <p:extLst>
      <p:ext uri="{BB962C8B-B14F-4D97-AF65-F5344CB8AC3E}">
        <p14:creationId xmlns:p14="http://schemas.microsoft.com/office/powerpoint/2010/main" val="27211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423268F-C0E5-4BDB-B7AF-C07345CC9EDC}"/>
              </a:ext>
            </a:extLst>
          </p:cNvPr>
          <p:cNvSpPr txBox="1"/>
          <p:nvPr/>
        </p:nvSpPr>
        <p:spPr>
          <a:xfrm>
            <a:off x="0" y="1"/>
            <a:ext cx="12263439" cy="6647974"/>
          </a:xfrm>
          <a:prstGeom prst="rect">
            <a:avLst/>
          </a:prstGeom>
          <a:noFill/>
        </p:spPr>
        <p:txBody>
          <a:bodyPr wrap="square" rtlCol="0">
            <a:spAutoFit/>
          </a:bodyPr>
          <a:lstStyle/>
          <a:p>
            <a:r>
              <a:rPr lang="fr-FR" sz="4400" b="1" dirty="0"/>
              <a:t>                   </a:t>
            </a:r>
            <a:r>
              <a:rPr lang="fr-FR" sz="4400" b="1" u="sng" dirty="0">
                <a:solidFill>
                  <a:srgbClr val="002060"/>
                </a:solidFill>
                <a:effectLst>
                  <a:outerShdw blurRad="38100" dist="38100" dir="2700000" algn="tl">
                    <a:srgbClr val="000000">
                      <a:alpha val="43137"/>
                    </a:srgbClr>
                  </a:outerShdw>
                </a:effectLst>
              </a:rPr>
              <a:t>LA GASTRONOMIE</a:t>
            </a:r>
          </a:p>
          <a:p>
            <a:r>
              <a:rPr lang="fr-FR" sz="4400" dirty="0"/>
              <a:t/>
            </a:r>
            <a:br>
              <a:rPr lang="fr-FR" sz="4400" dirty="0"/>
            </a:br>
            <a:r>
              <a:rPr lang="fr-FR" b="1" dirty="0">
                <a:solidFill>
                  <a:schemeClr val="bg1"/>
                </a:solidFill>
              </a:rPr>
              <a:t>LA CHARCUTERIE</a:t>
            </a:r>
            <a:r>
              <a:rPr lang="fr-FR" b="1" dirty="0"/>
              <a:t>: </a:t>
            </a:r>
            <a:r>
              <a:rPr lang="fr-FR" dirty="0"/>
              <a:t>La charcuterie, </a:t>
            </a:r>
            <a:r>
              <a:rPr lang="fr-FR" dirty="0">
                <a:solidFill>
                  <a:schemeClr val="bg1"/>
                </a:solidFill>
              </a:rPr>
              <a:t>élément phare de la gastronomie </a:t>
            </a:r>
            <a:r>
              <a:rPr lang="fr-FR" dirty="0"/>
              <a:t>corse, tire son renom des cochons locaux. En effet, ceux-ci sont élevés en semi-liberté et se nourrissent d’aliments provenant du maquis, ce qui confère à la viande un goût unique, subtil et parfumé, ainsi qu’une qualité indéniable. Les producteurs produisent dans l’intérieur de l’île le PANZETTA, le LONZO, la coppa ou encore le célèbre FIGATELLIS etc.., délicieuse saucisse à base de foie de porcs</a:t>
            </a:r>
            <a:r>
              <a:rPr lang="fr-FR" sz="4400" dirty="0"/>
              <a:t/>
            </a:r>
            <a:br>
              <a:rPr lang="fr-FR" sz="4400" dirty="0"/>
            </a:br>
            <a:r>
              <a:rPr lang="fr-FR" b="1" dirty="0">
                <a:solidFill>
                  <a:schemeClr val="bg1"/>
                </a:solidFill>
              </a:rPr>
              <a:t>Les bières </a:t>
            </a:r>
            <a:r>
              <a:rPr lang="fr-FR" b="1" dirty="0"/>
              <a:t>:</a:t>
            </a:r>
            <a:r>
              <a:rPr lang="fr-FR" sz="4400" dirty="0"/>
              <a:t/>
            </a:r>
            <a:br>
              <a:rPr lang="fr-FR" sz="4400" dirty="0"/>
            </a:br>
            <a:r>
              <a:rPr lang="fr-FR" dirty="0"/>
              <a:t>La plus </a:t>
            </a:r>
            <a:r>
              <a:rPr lang="fr-FR" dirty="0">
                <a:solidFill>
                  <a:schemeClr val="bg1"/>
                </a:solidFill>
              </a:rPr>
              <a:t>connue des bières </a:t>
            </a:r>
            <a:r>
              <a:rPr lang="fr-FR" dirty="0"/>
              <a:t>en Corse est </a:t>
            </a:r>
            <a:r>
              <a:rPr lang="fr-FR" dirty="0">
                <a:solidFill>
                  <a:schemeClr val="bg1"/>
                </a:solidFill>
              </a:rPr>
              <a:t>la Pietra </a:t>
            </a:r>
            <a:r>
              <a:rPr lang="fr-FR" dirty="0"/>
              <a:t>(ambrée, 6 degrés d’alcool) qui est produite à base de farine de châtaigne. Il existe aussi deux autres bières, blondes cette fois-ci : la Serena (5 degrés d’alcool) et la Colomba. On les trouve aisément sur l’île, en bouteille ou sous pression dans les cafés.</a:t>
            </a:r>
          </a:p>
          <a:p>
            <a:endParaRPr lang="fr-FR" sz="4400" dirty="0"/>
          </a:p>
          <a:p>
            <a:r>
              <a:rPr lang="fr-FR" sz="4400" dirty="0"/>
              <a:t/>
            </a:r>
            <a:br>
              <a:rPr lang="fr-FR" sz="4400" dirty="0"/>
            </a:br>
            <a:r>
              <a:rPr lang="fr-FR" sz="4400" dirty="0"/>
              <a:t>                                       </a:t>
            </a:r>
            <a:br>
              <a:rPr lang="fr-FR" sz="4400" dirty="0"/>
            </a:br>
            <a:endParaRPr lang="fr-FR" sz="4400" u="sng" dirty="0"/>
          </a:p>
        </p:txBody>
      </p:sp>
      <p:pic>
        <p:nvPicPr>
          <p:cNvPr id="6" name="Image 5">
            <a:extLst>
              <a:ext uri="{FF2B5EF4-FFF2-40B4-BE49-F238E27FC236}">
                <a16:creationId xmlns:a16="http://schemas.microsoft.com/office/drawing/2014/main" id="{8D5DB7E9-B20C-4234-8FEE-9755D33CEF45}"/>
              </a:ext>
            </a:extLst>
          </p:cNvPr>
          <p:cNvPicPr>
            <a:picLocks noChangeAspect="1"/>
          </p:cNvPicPr>
          <p:nvPr/>
        </p:nvPicPr>
        <p:blipFill>
          <a:blip r:embed="rId2"/>
          <a:stretch>
            <a:fillRect/>
          </a:stretch>
        </p:blipFill>
        <p:spPr>
          <a:xfrm>
            <a:off x="314033" y="4254824"/>
            <a:ext cx="6024563" cy="2381250"/>
          </a:xfrm>
          <a:prstGeom prst="rect">
            <a:avLst/>
          </a:prstGeom>
        </p:spPr>
      </p:pic>
      <p:pic>
        <p:nvPicPr>
          <p:cNvPr id="7" name="Image 6">
            <a:extLst>
              <a:ext uri="{FF2B5EF4-FFF2-40B4-BE49-F238E27FC236}">
                <a16:creationId xmlns:a16="http://schemas.microsoft.com/office/drawing/2014/main" id="{1B31C55F-6746-4AAF-A2E2-936F69F1EED1}"/>
              </a:ext>
            </a:extLst>
          </p:cNvPr>
          <p:cNvPicPr>
            <a:picLocks noChangeAspect="1"/>
          </p:cNvPicPr>
          <p:nvPr/>
        </p:nvPicPr>
        <p:blipFill>
          <a:blip r:embed="rId3"/>
          <a:stretch>
            <a:fillRect/>
          </a:stretch>
        </p:blipFill>
        <p:spPr>
          <a:xfrm>
            <a:off x="7242101" y="4176560"/>
            <a:ext cx="4117831" cy="2537778"/>
          </a:xfrm>
          <a:prstGeom prst="rect">
            <a:avLst/>
          </a:prstGeom>
        </p:spPr>
      </p:pic>
    </p:spTree>
    <p:extLst>
      <p:ext uri="{BB962C8B-B14F-4D97-AF65-F5344CB8AC3E}">
        <p14:creationId xmlns:p14="http://schemas.microsoft.com/office/powerpoint/2010/main" val="181111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13A36FB-3D62-4F11-A914-8BE77BE241C3}"/>
              </a:ext>
            </a:extLst>
          </p:cNvPr>
          <p:cNvSpPr txBox="1"/>
          <p:nvPr/>
        </p:nvSpPr>
        <p:spPr>
          <a:xfrm>
            <a:off x="-1" y="228648"/>
            <a:ext cx="12372108" cy="9756517"/>
          </a:xfrm>
          <a:prstGeom prst="rect">
            <a:avLst/>
          </a:prstGeom>
          <a:noFill/>
        </p:spPr>
        <p:txBody>
          <a:bodyPr wrap="square" rtlCol="0">
            <a:spAutoFit/>
          </a:bodyPr>
          <a:lstStyle/>
          <a:p>
            <a:r>
              <a:rPr lang="fr-FR" dirty="0"/>
              <a:t>                                                  </a:t>
            </a:r>
            <a:r>
              <a:rPr lang="fr-FR" sz="4400" b="1" u="sng" dirty="0">
                <a:solidFill>
                  <a:srgbClr val="002060"/>
                </a:solidFill>
                <a:effectLst>
                  <a:outerShdw blurRad="38100" dist="38100" dir="2700000" algn="tl">
                    <a:srgbClr val="000000">
                      <a:alpha val="43137"/>
                    </a:srgbClr>
                  </a:outerShdw>
                </a:effectLst>
              </a:rPr>
              <a:t>LES MONTAGNES</a:t>
            </a:r>
          </a:p>
          <a:p>
            <a:endParaRPr lang="fr-FR" sz="4400" b="1" u="sng" dirty="0">
              <a:solidFill>
                <a:srgbClr val="002060"/>
              </a:solidFill>
              <a:effectLst>
                <a:outerShdw blurRad="38100" dist="38100" dir="2700000" algn="tl">
                  <a:srgbClr val="000000">
                    <a:alpha val="43137"/>
                  </a:srgbClr>
                </a:outerShdw>
              </a:effectLst>
            </a:endParaRPr>
          </a:p>
          <a:p>
            <a:r>
              <a:rPr lang="fr-FR" u="sng" dirty="0"/>
              <a:t>Le Monte Rotondo </a:t>
            </a:r>
            <a:r>
              <a:rPr lang="fr-FR" dirty="0">
                <a:solidFill>
                  <a:schemeClr val="bg1"/>
                </a:solidFill>
              </a:rPr>
              <a:t>est un sommet s'élevant à 2 622 m d'altitude</a:t>
            </a:r>
            <a:r>
              <a:rPr lang="fr-FR" dirty="0"/>
              <a:t>. Il est le point culminant </a:t>
            </a:r>
            <a:r>
              <a:rPr lang="fr-FR" dirty="0">
                <a:solidFill>
                  <a:schemeClr val="bg1"/>
                </a:solidFill>
              </a:rPr>
              <a:t>du deuxième plus haut massif de Corse</a:t>
            </a:r>
            <a:r>
              <a:rPr lang="fr-FR" dirty="0"/>
              <a:t>. Il se situe </a:t>
            </a:r>
            <a:r>
              <a:rPr lang="fr-FR" dirty="0">
                <a:solidFill>
                  <a:schemeClr val="bg1"/>
                </a:solidFill>
              </a:rPr>
              <a:t>au centre de l'île </a:t>
            </a:r>
            <a:r>
              <a:rPr lang="fr-FR" dirty="0"/>
              <a:t>entre les pièves de </a:t>
            </a:r>
            <a:r>
              <a:rPr lang="fr-FR" dirty="0" err="1"/>
              <a:t>Talcini</a:t>
            </a:r>
            <a:r>
              <a:rPr lang="fr-FR" dirty="0"/>
              <a:t>, Venaco, Rogna et </a:t>
            </a:r>
            <a:r>
              <a:rPr lang="fr-FR" dirty="0" err="1"/>
              <a:t>Sorroinsù</a:t>
            </a:r>
            <a:r>
              <a:rPr lang="fr-FR" dirty="0"/>
              <a:t>. Le sommet surplombe entre autres le lac de </a:t>
            </a:r>
            <a:r>
              <a:rPr lang="fr-FR" dirty="0" err="1"/>
              <a:t>Bettaniella</a:t>
            </a:r>
            <a:r>
              <a:rPr lang="fr-FR" dirty="0"/>
              <a:t>, le lac de l'Oriente et le lac de </a:t>
            </a:r>
            <a:r>
              <a:rPr lang="fr-FR" dirty="0" err="1"/>
              <a:t>Galiera</a:t>
            </a:r>
            <a:r>
              <a:rPr lang="fr-FR" dirty="0"/>
              <a:t>.</a:t>
            </a:r>
          </a:p>
          <a:p>
            <a:endParaRPr lang="fr-FR" dirty="0"/>
          </a:p>
          <a:p>
            <a:r>
              <a:rPr lang="fr-FR" u="sng" dirty="0"/>
              <a:t>Les aiguilles de </a:t>
            </a:r>
            <a:r>
              <a:rPr lang="fr-FR" u="sng" dirty="0" err="1"/>
              <a:t>Bavella</a:t>
            </a:r>
            <a:r>
              <a:rPr lang="fr-FR" u="sng" dirty="0"/>
              <a:t> </a:t>
            </a:r>
            <a:r>
              <a:rPr lang="fr-FR" dirty="0"/>
              <a:t>dominent le col du même nom </a:t>
            </a:r>
            <a:r>
              <a:rPr lang="fr-FR" dirty="0">
                <a:solidFill>
                  <a:schemeClr val="bg1"/>
                </a:solidFill>
              </a:rPr>
              <a:t>à 1 218 m</a:t>
            </a:r>
            <a:r>
              <a:rPr lang="fr-FR" dirty="0"/>
              <a:t>, </a:t>
            </a:r>
            <a:r>
              <a:rPr lang="fr-FR" dirty="0">
                <a:solidFill>
                  <a:schemeClr val="bg1"/>
                </a:solidFill>
              </a:rPr>
              <a:t>reliant l'Alta Rocca à la côte est de la Corse</a:t>
            </a:r>
            <a:r>
              <a:rPr lang="fr-FR" dirty="0"/>
              <a:t>. Le massif est moins élevé </a:t>
            </a:r>
            <a:r>
              <a:rPr lang="fr-FR" dirty="0">
                <a:solidFill>
                  <a:schemeClr val="bg1"/>
                </a:solidFill>
              </a:rPr>
              <a:t>et pourtant bien plus fréquenté </a:t>
            </a:r>
            <a:r>
              <a:rPr lang="fr-FR" dirty="0"/>
              <a:t>que celui des aiguilles de Popolasca. </a:t>
            </a:r>
            <a:r>
              <a:rPr lang="fr-FR" dirty="0">
                <a:solidFill>
                  <a:schemeClr val="bg1"/>
                </a:solidFill>
              </a:rPr>
              <a:t>Le site se caractérise par des pics déchiquetés</a:t>
            </a:r>
            <a:r>
              <a:rPr lang="fr-FR" dirty="0"/>
              <a:t>, de grandes </a:t>
            </a:r>
            <a:r>
              <a:rPr lang="fr-FR" dirty="0">
                <a:solidFill>
                  <a:schemeClr val="bg1"/>
                </a:solidFill>
              </a:rPr>
              <a:t>murailles rocheuses et des pins </a:t>
            </a:r>
            <a:r>
              <a:rPr lang="fr-FR" dirty="0"/>
              <a:t>tordus par le vent</a:t>
            </a:r>
          </a:p>
          <a:p>
            <a:endParaRPr lang="fr-FR" sz="4400" u="sng" dirty="0"/>
          </a:p>
          <a:p>
            <a:endParaRPr lang="fr-FR" sz="4400" u="sng" dirty="0"/>
          </a:p>
          <a:p>
            <a:endParaRPr lang="fr-FR" sz="4400" u="sng" dirty="0"/>
          </a:p>
          <a:p>
            <a:endParaRPr lang="fr-FR" sz="4400" u="sng" dirty="0"/>
          </a:p>
          <a:p>
            <a:endParaRPr lang="fr-FR" sz="4400" u="sng" dirty="0"/>
          </a:p>
          <a:p>
            <a:endParaRPr lang="fr-FR" sz="4400" u="sng" dirty="0"/>
          </a:p>
          <a:p>
            <a:endParaRPr lang="fr-FR" sz="4400" u="sng" dirty="0"/>
          </a:p>
          <a:p>
            <a:endParaRPr lang="fr-FR" sz="4400" u="sng" dirty="0"/>
          </a:p>
          <a:p>
            <a:endParaRPr lang="fr-FR" sz="4400" u="sng" dirty="0"/>
          </a:p>
          <a:p>
            <a:endParaRPr lang="fr-FR" u="sng" dirty="0"/>
          </a:p>
        </p:txBody>
      </p:sp>
      <p:pic>
        <p:nvPicPr>
          <p:cNvPr id="3" name="Image 2">
            <a:extLst>
              <a:ext uri="{FF2B5EF4-FFF2-40B4-BE49-F238E27FC236}">
                <a16:creationId xmlns:a16="http://schemas.microsoft.com/office/drawing/2014/main" id="{9268F83C-E3F8-4E5E-8BAE-0201DA94868D}"/>
              </a:ext>
            </a:extLst>
          </p:cNvPr>
          <p:cNvPicPr>
            <a:picLocks noChangeAspect="1"/>
          </p:cNvPicPr>
          <p:nvPr/>
        </p:nvPicPr>
        <p:blipFill>
          <a:blip r:embed="rId2"/>
          <a:stretch>
            <a:fillRect/>
          </a:stretch>
        </p:blipFill>
        <p:spPr>
          <a:xfrm>
            <a:off x="589652" y="3742467"/>
            <a:ext cx="3982344" cy="2933529"/>
          </a:xfrm>
          <a:prstGeom prst="rect">
            <a:avLst/>
          </a:prstGeom>
        </p:spPr>
      </p:pic>
      <p:pic>
        <p:nvPicPr>
          <p:cNvPr id="4" name="Image 3">
            <a:extLst>
              <a:ext uri="{FF2B5EF4-FFF2-40B4-BE49-F238E27FC236}">
                <a16:creationId xmlns:a16="http://schemas.microsoft.com/office/drawing/2014/main" id="{691093F3-DD84-4C11-B1EA-C64C6344BC4F}"/>
              </a:ext>
            </a:extLst>
          </p:cNvPr>
          <p:cNvPicPr>
            <a:picLocks noChangeAspect="1"/>
          </p:cNvPicPr>
          <p:nvPr/>
        </p:nvPicPr>
        <p:blipFill>
          <a:blip r:embed="rId3"/>
          <a:stretch>
            <a:fillRect/>
          </a:stretch>
        </p:blipFill>
        <p:spPr>
          <a:xfrm>
            <a:off x="5382696" y="3742467"/>
            <a:ext cx="6121949" cy="2938536"/>
          </a:xfrm>
          <a:prstGeom prst="rect">
            <a:avLst/>
          </a:prstGeom>
        </p:spPr>
      </p:pic>
    </p:spTree>
    <p:extLst>
      <p:ext uri="{BB962C8B-B14F-4D97-AF65-F5344CB8AC3E}">
        <p14:creationId xmlns:p14="http://schemas.microsoft.com/office/powerpoint/2010/main" val="7856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1379</TotalTime>
  <Words>491</Words>
  <Application>Microsoft Office PowerPoint</Application>
  <PresentationFormat>Grand écran</PresentationFormat>
  <Paragraphs>99</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Arial</vt:lpstr>
      <vt:lpstr>Calibri</vt:lpstr>
      <vt:lpstr>Century Gothic</vt:lpstr>
      <vt:lpstr>var(--ytd-video-primary-info-renderer-title-font-family, inherit)</vt:lpstr>
      <vt:lpstr>Wingdings 3</vt:lpstr>
      <vt:lpstr>Secteur</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Bilel Khennoussi</dc:creator>
  <cp:lastModifiedBy>khennoussi khennoussi</cp:lastModifiedBy>
  <cp:revision>54</cp:revision>
  <dcterms:created xsi:type="dcterms:W3CDTF">2019-05-22T12:09:47Z</dcterms:created>
  <dcterms:modified xsi:type="dcterms:W3CDTF">2019-06-28T06:16:05Z</dcterms:modified>
</cp:coreProperties>
</file>