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60" r:id="rId2"/>
    <p:sldId id="268" r:id="rId3"/>
    <p:sldId id="259" r:id="rId4"/>
    <p:sldId id="258" r:id="rId5"/>
    <p:sldId id="261" r:id="rId6"/>
    <p:sldId id="262" r:id="rId7"/>
    <p:sldId id="264" r:id="rId8"/>
    <p:sldId id="265" r:id="rId9"/>
    <p:sldId id="269" r:id="rId10"/>
    <p:sldId id="270" r:id="rId11"/>
    <p:sldId id="266" r:id="rId12"/>
    <p:sldId id="272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36" autoAdjust="0"/>
    <p:restoredTop sz="94660"/>
  </p:normalViewPr>
  <p:slideViewPr>
    <p:cSldViewPr>
      <p:cViewPr varScale="1">
        <p:scale>
          <a:sx n="72" d="100"/>
          <a:sy n="72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F743D-2D4C-4A2C-A7B9-6CA1AF99603C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6D217-989B-4B52-BAFF-D237BDE689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  <p:sndAc>
      <p:stSnd>
        <p:snd r:embed="rId1" name="drumroll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342B75-CB52-47ED-965D-320556F33EE9}" type="datetimeFigureOut">
              <a:rPr lang="fr-FR" smtClean="0"/>
              <a:pPr/>
              <a:t>16/03/2022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150A96-A7C8-4819-B20B-6649E979F5B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  <p:sndAc>
      <p:stSnd>
        <p:snd r:embed="rId13" name="drumroll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zgele5U9Sc" TargetMode="Externa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FrankRuehl" pitchFamily="34" charset="-79"/>
                <a:ea typeface="BatangChe" pitchFamily="49" charset="-127"/>
                <a:cs typeface="FrankRuehl" pitchFamily="34" charset="-79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FrankRuehl" pitchFamily="34" charset="-79"/>
                <a:ea typeface="BatangChe" pitchFamily="49" charset="-127"/>
                <a:cs typeface="FrankRuehl" pitchFamily="34" charset="-79"/>
              </a:rPr>
              <a:t>LE FOOTBALL AMERICAIN</a:t>
            </a:r>
            <a:endParaRPr lang="fr-FR" dirty="0"/>
          </a:p>
        </p:txBody>
      </p:sp>
      <p:pic>
        <p:nvPicPr>
          <p:cNvPr id="5" name="Picture 3" descr="C:\Users\Administrateur\Desktop\drapeau america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00438"/>
            <a:ext cx="3655118" cy="2255195"/>
          </a:xfrm>
          <a:prstGeom prst="rect">
            <a:avLst/>
          </a:prstGeom>
          <a:noFill/>
        </p:spPr>
      </p:pic>
      <p:pic>
        <p:nvPicPr>
          <p:cNvPr id="6" name="Picture 2" descr="C:\Users\Administrateur\Desktop\Football americain 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 bwMode="auto">
          <a:xfrm>
            <a:off x="5429256" y="3205130"/>
            <a:ext cx="2714644" cy="3009951"/>
          </a:xfrm>
          <a:prstGeom prst="rect">
            <a:avLst/>
          </a:prstGeom>
          <a:noFill/>
        </p:spPr>
      </p:pic>
      <p:sp>
        <p:nvSpPr>
          <p:cNvPr id="7" name="Étoile à 5 branches 6"/>
          <p:cNvSpPr/>
          <p:nvPr/>
        </p:nvSpPr>
        <p:spPr>
          <a:xfrm>
            <a:off x="5214942" y="2500306"/>
            <a:ext cx="500066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6715140" y="2000240"/>
            <a:ext cx="428628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7929586" y="2643182"/>
            <a:ext cx="500066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00" y="928670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4857752" y="857232"/>
            <a:ext cx="38576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Les positions défense:</a:t>
            </a:r>
          </a:p>
          <a:p>
            <a:endParaRPr lang="fr-FR" sz="1600" b="1" dirty="0" smtClean="0">
              <a:solidFill>
                <a:srgbClr val="FF0000"/>
              </a:solidFill>
            </a:endParaRPr>
          </a:p>
          <a:p>
            <a:r>
              <a:rPr lang="fr-FR" sz="1600" dirty="0" smtClean="0"/>
              <a:t>   - La </a:t>
            </a:r>
            <a:r>
              <a:rPr lang="fr-FR" sz="1600" b="1" dirty="0" smtClean="0"/>
              <a:t>ligne défensive</a:t>
            </a:r>
            <a:r>
              <a:rPr lang="fr-FR" sz="1600" dirty="0" smtClean="0"/>
              <a:t> : c'est une ligne de quatre joueurs situés en face de la ligne offensive et ils sont les joueurs les plus imposants en défense. Ils ont pour but d'empêcher le </a:t>
            </a:r>
            <a:r>
              <a:rPr lang="fr-FR" sz="1600" i="1" dirty="0" err="1" smtClean="0"/>
              <a:t>quarterback</a:t>
            </a:r>
            <a:r>
              <a:rPr lang="fr-FR" sz="1600" dirty="0" smtClean="0"/>
              <a:t> de passer le ballon ainsi que d'arrêter la progression des courses.</a:t>
            </a:r>
          </a:p>
          <a:p>
            <a:endParaRPr lang="fr-FR" sz="1600" dirty="0" smtClean="0"/>
          </a:p>
          <a:p>
            <a:r>
              <a:rPr lang="fr-FR" sz="1600" dirty="0" smtClean="0"/>
              <a:t>Les </a:t>
            </a:r>
            <a:r>
              <a:rPr lang="fr-FR" sz="1600" b="1" i="1" dirty="0" err="1" smtClean="0"/>
              <a:t>linebackers</a:t>
            </a:r>
            <a:r>
              <a:rPr lang="fr-FR" sz="1600" dirty="0" smtClean="0"/>
              <a:t> : au nombre de trois sur le terrain, ils servent d'intermédiaire entre la ligne défensive et les </a:t>
            </a:r>
            <a:r>
              <a:rPr lang="fr-FR" sz="1600" i="1" dirty="0" err="1" smtClean="0"/>
              <a:t>defensive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backs</a:t>
            </a:r>
            <a:r>
              <a:rPr lang="fr-FR" sz="1600" dirty="0" smtClean="0"/>
              <a:t>.</a:t>
            </a:r>
          </a:p>
          <a:p>
            <a:endParaRPr lang="fr-FR" sz="1600" dirty="0" smtClean="0"/>
          </a:p>
          <a:p>
            <a:r>
              <a:rPr lang="fr-FR" sz="1600" dirty="0" smtClean="0"/>
              <a:t>Les </a:t>
            </a:r>
            <a:r>
              <a:rPr lang="fr-FR" sz="1600" b="1" i="1" dirty="0" err="1" smtClean="0"/>
              <a:t>defensive</a:t>
            </a:r>
            <a:r>
              <a:rPr lang="fr-FR" sz="1600" b="1" i="1" dirty="0" smtClean="0"/>
              <a:t> </a:t>
            </a:r>
            <a:r>
              <a:rPr lang="fr-FR" sz="1600" b="1" i="1" dirty="0" err="1" smtClean="0"/>
              <a:t>backs</a:t>
            </a:r>
            <a:r>
              <a:rPr lang="fr-FR" sz="1600" dirty="0" smtClean="0"/>
              <a:t> : composé de quatre joueurs, deux </a:t>
            </a:r>
            <a:r>
              <a:rPr lang="fr-FR" sz="1600" b="1" i="1" dirty="0" err="1" smtClean="0"/>
              <a:t>cornerbacks</a:t>
            </a:r>
            <a:r>
              <a:rPr lang="fr-FR" sz="1600" dirty="0" smtClean="0"/>
              <a:t> et deux </a:t>
            </a:r>
            <a:r>
              <a:rPr lang="fr-FR" sz="1600" b="1" i="1" dirty="0" err="1" smtClean="0"/>
              <a:t>safeties</a:t>
            </a:r>
            <a:r>
              <a:rPr lang="fr-FR" sz="1600" dirty="0" smtClean="0"/>
              <a:t>. Ils doivent contrer les receveurs en les empêchant d'attraper le ballon, mais servent également de dernier recours si jamais une passe en attaque est réussie ou une longue course a lieue.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7158" y="1285860"/>
            <a:ext cx="4143404" cy="4786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C:\Users\Administrateur\Desktop\Football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98760"/>
            <a:ext cx="4357718" cy="51877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solidFill>
                  <a:srgbClr val="00B050"/>
                </a:solidFill>
              </a:rPr>
              <a:t>C/ </a:t>
            </a:r>
            <a:r>
              <a:rPr lang="fr-FR" sz="4000" b="1" u="sng" dirty="0" smtClean="0">
                <a:solidFill>
                  <a:srgbClr val="00B050"/>
                </a:solidFill>
              </a:rPr>
              <a:t>L’EQUIPEMENT</a:t>
            </a:r>
            <a:endParaRPr lang="fr-FR" sz="4000" b="1" u="sng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Administrateur\Desktop\équipement football america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787" y="1626622"/>
            <a:ext cx="4318651" cy="4659898"/>
          </a:xfrm>
          <a:prstGeom prst="rect">
            <a:avLst/>
          </a:prstGeom>
          <a:noFill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1700" dirty="0" smtClean="0"/>
              <a:t>Le football américain est souvent considéré comme un sport violent, car il y a beaucoup de contact et le risque de blessures est élevé.</a:t>
            </a:r>
          </a:p>
          <a:p>
            <a:pPr>
              <a:buNone/>
            </a:pPr>
            <a:r>
              <a:rPr lang="fr-FR" sz="1700" dirty="0" smtClean="0"/>
              <a:t>    Les joueurs doivent donc porter un équipement de protection assez complet pour diminuer les risques. </a:t>
            </a:r>
          </a:p>
          <a:p>
            <a:pPr>
              <a:buNone/>
            </a:pPr>
            <a:r>
              <a:rPr lang="fr-FR" sz="1700" i="1" dirty="0" smtClean="0"/>
              <a:t>Cet équipement comprend</a:t>
            </a:r>
            <a:r>
              <a:rPr lang="fr-FR" sz="1700" dirty="0" smtClean="0"/>
              <a:t> :</a:t>
            </a:r>
          </a:p>
          <a:p>
            <a:pPr lvl="1">
              <a:buFont typeface="Wingdings" pitchFamily="2" charset="2"/>
              <a:buChar char="v"/>
            </a:pPr>
            <a:r>
              <a:rPr lang="fr-FR" sz="1700" dirty="0" smtClean="0"/>
              <a:t> Un casque avec une grille</a:t>
            </a:r>
          </a:p>
          <a:p>
            <a:pPr lvl="1">
              <a:buFont typeface="Wingdings" pitchFamily="2" charset="2"/>
              <a:buChar char="v"/>
            </a:pPr>
            <a:r>
              <a:rPr lang="fr-FR" sz="1700" dirty="0" smtClean="0"/>
              <a:t> Un protège-dents</a:t>
            </a:r>
          </a:p>
          <a:p>
            <a:pPr lvl="1">
              <a:buFont typeface="Wingdings" pitchFamily="2" charset="2"/>
              <a:buChar char="v"/>
            </a:pPr>
            <a:r>
              <a:rPr lang="fr-FR" sz="1700" dirty="0" smtClean="0"/>
              <a:t> Des épaulières </a:t>
            </a:r>
          </a:p>
          <a:p>
            <a:pPr lvl="1">
              <a:buFont typeface="Wingdings" pitchFamily="2" charset="2"/>
              <a:buChar char="v"/>
            </a:pPr>
            <a:r>
              <a:rPr lang="fr-FR" sz="1700" dirty="0" smtClean="0"/>
              <a:t> Les hanches</a:t>
            </a:r>
          </a:p>
          <a:p>
            <a:pPr lvl="1">
              <a:buFont typeface="Wingdings" pitchFamily="2" charset="2"/>
              <a:buChar char="v"/>
            </a:pPr>
            <a:r>
              <a:rPr lang="fr-FR" sz="1700" dirty="0" smtClean="0"/>
              <a:t> Le coccyx</a:t>
            </a:r>
          </a:p>
          <a:p>
            <a:pPr lvl="1">
              <a:buFont typeface="Wingdings" pitchFamily="2" charset="2"/>
              <a:buChar char="v"/>
            </a:pPr>
            <a:r>
              <a:rPr lang="fr-FR" sz="1700" smtClean="0"/>
              <a:t> Protèges cuisses </a:t>
            </a:r>
            <a:r>
              <a:rPr lang="fr-FR" sz="1700" dirty="0" smtClean="0"/>
              <a:t>et les genoux</a:t>
            </a:r>
          </a:p>
          <a:p>
            <a:pPr lvl="1">
              <a:buFont typeface="Wingdings" pitchFamily="2" charset="2"/>
              <a:buChar char="v"/>
            </a:pPr>
            <a:r>
              <a:rPr lang="fr-FR" sz="1700" dirty="0" smtClean="0"/>
              <a:t>Un maillot avec un numéro et des pantalons de nylon et d'élasthanne</a:t>
            </a:r>
          </a:p>
          <a:p>
            <a:pPr lvl="1">
              <a:buFont typeface="Wingdings" pitchFamily="2" charset="2"/>
              <a:buChar char="v"/>
            </a:pPr>
            <a:r>
              <a:rPr lang="fr-FR" sz="1700" dirty="0" smtClean="0"/>
              <a:t>Des crampons</a:t>
            </a:r>
          </a:p>
          <a:p>
            <a:endParaRPr lang="fr-FR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zgele5U9S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77426" y="980728"/>
            <a:ext cx="8064896" cy="453650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919983" y="5805264"/>
            <a:ext cx="3179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https://youtu.be/Zzgele5U9Sc</a:t>
            </a:r>
          </a:p>
        </p:txBody>
      </p:sp>
    </p:spTree>
  </p:cSld>
  <p:clrMapOvr>
    <a:masterClrMapping/>
  </p:clrMapOvr>
  <p:transition>
    <p:dissolv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44" y="3143248"/>
            <a:ext cx="92869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000" b="1" i="1" u="sng" dirty="0" smtClean="0">
                <a:solidFill>
                  <a:srgbClr val="FF0000"/>
                </a:solidFill>
              </a:rPr>
              <a:t>MERCI POUR VOTRE ATTENTION</a:t>
            </a:r>
            <a:r>
              <a:rPr lang="fr-FR" sz="4000" b="1" i="1" dirty="0" smtClean="0">
                <a:solidFill>
                  <a:srgbClr val="FF0000"/>
                </a:solidFill>
              </a:rPr>
              <a:t> 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FrankRuehl" pitchFamily="34" charset="-79"/>
                <a:ea typeface="BatangChe" pitchFamily="49" charset="-127"/>
                <a:cs typeface="FrankRuehl" pitchFamily="34" charset="-79"/>
              </a:rPr>
              <a:t>TABLE DES MATIERES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I/ </a:t>
            </a:r>
            <a:r>
              <a:rPr lang="fr-FR" sz="1600" b="1" dirty="0" smtClean="0">
                <a:solidFill>
                  <a:srgbClr val="FF0000"/>
                </a:solidFill>
              </a:rPr>
              <a:t>QU’EST-CE QUE LE FOOTBALL AMERICAIN?</a:t>
            </a:r>
          </a:p>
          <a:p>
            <a:pPr>
              <a:buNone/>
            </a:pPr>
            <a:r>
              <a:rPr lang="fr-FR" sz="1600" dirty="0" smtClean="0"/>
              <a:t>               A/ DEFINITION</a:t>
            </a:r>
          </a:p>
          <a:p>
            <a:pPr>
              <a:buNone/>
            </a:pPr>
            <a:r>
              <a:rPr lang="fr-FR" sz="1600" dirty="0" smtClean="0"/>
              <a:t>               B/ LES ORIGINES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sz="1600" b="1" dirty="0" smtClean="0">
                <a:solidFill>
                  <a:srgbClr val="FF0000"/>
                </a:solidFill>
              </a:rPr>
              <a:t>II/ LE DEROULEMENT DE LA PARTIE</a:t>
            </a:r>
          </a:p>
          <a:p>
            <a:pPr>
              <a:buNone/>
            </a:pPr>
            <a:endParaRPr lang="fr-FR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                </a:t>
            </a:r>
            <a:r>
              <a:rPr lang="fr-FR" sz="1600" dirty="0" smtClean="0"/>
              <a:t>A/LES REGLES DU JEU</a:t>
            </a:r>
          </a:p>
          <a:p>
            <a:pPr>
              <a:buNone/>
            </a:pPr>
            <a:r>
              <a:rPr lang="fr-FR" sz="1600" dirty="0" smtClean="0"/>
              <a:t>                B/ LES DIFFERENTES POSITIONS SUR LE TERRAIN</a:t>
            </a:r>
          </a:p>
          <a:p>
            <a:pPr>
              <a:buNone/>
            </a:pPr>
            <a:r>
              <a:rPr lang="fr-FR" sz="1600" dirty="0" smtClean="0"/>
              <a:t>               C/ L’EQUIPEMENT</a:t>
            </a:r>
          </a:p>
          <a:p>
            <a:endParaRPr lang="fr-FR" sz="1800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428596" y="2786058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I/ </a:t>
            </a:r>
            <a:r>
              <a:rPr lang="fr-FR" b="1" u="sng" dirty="0" smtClean="0">
                <a:solidFill>
                  <a:srgbClr val="FF0000"/>
                </a:solidFill>
              </a:rPr>
              <a:t>QU’EST-CE QUE LE FOOTBALL AMERICAIN?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b="1" u="sng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01281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00B050"/>
                </a:solidFill>
              </a:rPr>
              <a:t>A/ </a:t>
            </a:r>
            <a:r>
              <a:rPr lang="fr-FR" sz="4000" u="sng" dirty="0">
                <a:solidFill>
                  <a:srgbClr val="00B050"/>
                </a:solidFill>
              </a:rPr>
              <a:t>DEFINITION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428596" y="1428736"/>
            <a:ext cx="4114800" cy="46910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57752" y="1428736"/>
            <a:ext cx="4000528" cy="4643470"/>
          </a:xfrm>
        </p:spPr>
        <p:txBody>
          <a:bodyPr>
            <a:normAutofit/>
          </a:bodyPr>
          <a:lstStyle/>
          <a:p>
            <a:pPr algn="just"/>
            <a:endParaRPr lang="fr-FR" sz="1600" dirty="0" smtClean="0"/>
          </a:p>
          <a:p>
            <a:pPr algn="just"/>
            <a:r>
              <a:rPr lang="fr-FR" sz="1600" dirty="0" smtClean="0"/>
              <a:t> Le football américain est </a:t>
            </a:r>
            <a:r>
              <a:rPr lang="fr-FR" sz="1600" b="1" i="1" dirty="0" smtClean="0"/>
              <a:t>un sport collectif opposant deux équipes de onze joueurs. </a:t>
            </a:r>
            <a:r>
              <a:rPr lang="fr-FR" sz="1600" dirty="0" smtClean="0"/>
              <a:t>C’est un jeu de rapidité et de physique.</a:t>
            </a:r>
          </a:p>
          <a:p>
            <a:pPr algn="just">
              <a:buNone/>
            </a:pPr>
            <a:r>
              <a:rPr lang="fr-FR" sz="1600" dirty="0" smtClean="0"/>
              <a:t> </a:t>
            </a:r>
          </a:p>
          <a:p>
            <a:pPr algn="just"/>
            <a:r>
              <a:rPr lang="fr-FR" sz="1600" dirty="0" smtClean="0"/>
              <a:t>Le match se joue sur un terrain rectangulaire </a:t>
            </a:r>
            <a:r>
              <a:rPr lang="fr-FR" sz="1600" dirty="0"/>
              <a:t>avec </a:t>
            </a:r>
            <a:r>
              <a:rPr lang="fr-FR" sz="1600" b="1" i="1" dirty="0"/>
              <a:t>un ballon de forme </a:t>
            </a:r>
            <a:r>
              <a:rPr lang="fr-FR" sz="1600" b="1" i="1" dirty="0" smtClean="0"/>
              <a:t>ovale. Le but du jeu est de marquer des points en amenant le ballon dans la zone de but adverse.</a:t>
            </a:r>
          </a:p>
          <a:p>
            <a:pPr algn="just"/>
            <a:endParaRPr lang="fr-FR" sz="1600" b="1" i="1" dirty="0" smtClean="0"/>
          </a:p>
          <a:p>
            <a:pPr algn="just"/>
            <a:r>
              <a:rPr lang="fr-FR" sz="1600" b="1" i="1" dirty="0" smtClean="0"/>
              <a:t>Chaque année a lieu la plus grande compétition de football américain appelée Super </a:t>
            </a:r>
            <a:r>
              <a:rPr lang="fr-FR" sz="1600" b="1" i="1" dirty="0" err="1" smtClean="0"/>
              <a:t>ball</a:t>
            </a:r>
            <a:endParaRPr lang="fr-FR" sz="1600" b="1" i="1" dirty="0" smtClean="0"/>
          </a:p>
          <a:p>
            <a:pPr algn="just"/>
            <a:endParaRPr lang="fr-FR" sz="1600" dirty="0" smtClean="0"/>
          </a:p>
        </p:txBody>
      </p:sp>
      <p:pic>
        <p:nvPicPr>
          <p:cNvPr id="2051" name="Picture 3" descr="C:\Users\Administrateur\Desktop\340px-JaguarsBucs2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736"/>
            <a:ext cx="4143404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B/ </a:t>
            </a:r>
            <a:r>
              <a:rPr lang="fr-FR" sz="4000" b="1" u="sng" dirty="0" smtClean="0">
                <a:solidFill>
                  <a:srgbClr val="00B050"/>
                </a:solidFill>
              </a:rPr>
              <a:t>LES ORIGINES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6314" y="1571612"/>
            <a:ext cx="3900486" cy="464347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sz="2100" dirty="0" smtClean="0"/>
              <a:t>Le </a:t>
            </a:r>
            <a:r>
              <a:rPr lang="fr-FR" sz="2100" dirty="0"/>
              <a:t>football américain </a:t>
            </a:r>
            <a:r>
              <a:rPr lang="fr-FR" sz="2100" b="1" i="1" dirty="0" smtClean="0"/>
              <a:t>est un mélange du Football association et </a:t>
            </a:r>
            <a:r>
              <a:rPr lang="fr-FR" sz="2100" b="1" i="1" dirty="0"/>
              <a:t>du </a:t>
            </a:r>
            <a:r>
              <a:rPr lang="fr-FR" sz="2100" b="1" i="1" dirty="0" smtClean="0"/>
              <a:t>rugby</a:t>
            </a:r>
            <a:r>
              <a:rPr lang="fr-FR" sz="2100" b="1" dirty="0" smtClean="0"/>
              <a:t>, originaires d’Angleterre</a:t>
            </a:r>
            <a:r>
              <a:rPr lang="fr-FR" sz="2100" dirty="0" smtClean="0"/>
              <a:t>. Ils sont </a:t>
            </a:r>
            <a:r>
              <a:rPr lang="fr-FR" sz="2100" dirty="0"/>
              <a:t>introduits </a:t>
            </a:r>
            <a:r>
              <a:rPr lang="fr-FR" sz="2100" dirty="0" smtClean="0"/>
              <a:t>dans plusieurs</a:t>
            </a:r>
            <a:r>
              <a:rPr lang="fr-FR" sz="2100" dirty="0"/>
              <a:t> universités </a:t>
            </a:r>
            <a:r>
              <a:rPr lang="fr-FR" sz="2100" dirty="0" smtClean="0"/>
              <a:t>américaines en 1961 pour le Football association et en en 1964 pour le Rugby.</a:t>
            </a:r>
          </a:p>
          <a:p>
            <a:pPr>
              <a:buNone/>
            </a:pPr>
            <a:endParaRPr lang="fr-FR" sz="2100" dirty="0" smtClean="0"/>
          </a:p>
          <a:p>
            <a:pPr>
              <a:buFont typeface="Wingdings" pitchFamily="2" charset="2"/>
              <a:buChar char="§"/>
            </a:pPr>
            <a:r>
              <a:rPr lang="fr-FR" sz="2100" dirty="0" smtClean="0"/>
              <a:t>Le Football américain a officiellement </a:t>
            </a:r>
            <a:r>
              <a:rPr lang="fr-FR" sz="2100" b="1" i="1" dirty="0" smtClean="0"/>
              <a:t>vu le jour aux Etats- Unis en 1878</a:t>
            </a:r>
            <a:r>
              <a:rPr lang="fr-FR" sz="2100" dirty="0" smtClean="0"/>
              <a:t>, </a:t>
            </a:r>
            <a:r>
              <a:rPr lang="fr-FR" sz="2100" b="1" dirty="0" smtClean="0"/>
              <a:t>lorsque Walter camp </a:t>
            </a:r>
            <a:r>
              <a:rPr lang="fr-FR" sz="2100" dirty="0" smtClean="0"/>
              <a:t>a proposé Les premières règles de ce sport.</a:t>
            </a:r>
          </a:p>
          <a:p>
            <a:pPr>
              <a:buNone/>
            </a:pPr>
            <a:endParaRPr lang="fr-FR" sz="2100" dirty="0" smtClean="0"/>
          </a:p>
          <a:p>
            <a:pPr>
              <a:buFont typeface="Wingdings" pitchFamily="2" charset="2"/>
              <a:buChar char="§"/>
            </a:pPr>
            <a:r>
              <a:rPr lang="fr-FR" sz="2100" dirty="0" smtClean="0"/>
              <a:t>En 1890 , les </a:t>
            </a:r>
            <a:r>
              <a:rPr lang="fr-FR" sz="2100" dirty="0"/>
              <a:t>premières équipes professionnelles de football </a:t>
            </a:r>
            <a:r>
              <a:rPr lang="fr-FR" sz="2100" dirty="0" smtClean="0"/>
              <a:t>américain sont formée,  </a:t>
            </a:r>
            <a:r>
              <a:rPr lang="fr-FR" sz="2100" dirty="0"/>
              <a:t>c'est-à-dire </a:t>
            </a:r>
            <a:r>
              <a:rPr lang="fr-FR" sz="2100" dirty="0" smtClean="0"/>
              <a:t>avec des </a:t>
            </a:r>
            <a:r>
              <a:rPr lang="fr-FR" sz="2100" dirty="0"/>
              <a:t>joueurs qui sont payés pour jouer ce sport. </a:t>
            </a:r>
          </a:p>
        </p:txBody>
      </p:sp>
      <p:pic>
        <p:nvPicPr>
          <p:cNvPr id="3074" name="Picture 2" descr="C:\Users\Administrateur\Desktop\drapeau americain.jpg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642910" y="1928802"/>
            <a:ext cx="3962400" cy="42291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 idx="4294967295"/>
          </p:nvPr>
        </p:nvSpPr>
        <p:spPr>
          <a:xfrm>
            <a:off x="428596" y="2857496"/>
            <a:ext cx="7851775" cy="18288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II/ </a:t>
            </a:r>
            <a:r>
              <a:rPr lang="fr-FR" b="1" u="sng" dirty="0" smtClean="0">
                <a:solidFill>
                  <a:srgbClr val="FF0000"/>
                </a:solidFill>
                <a:latin typeface="+mn-lt"/>
              </a:rPr>
              <a:t>LE DEROULEMENT DE LA PARTIE</a:t>
            </a:r>
            <a:endParaRPr lang="fr-FR" b="1" u="sng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rgbClr val="00B050"/>
                </a:solidFill>
              </a:rPr>
              <a:t>A/</a:t>
            </a:r>
            <a:r>
              <a:rPr lang="fr-FR" sz="4000" b="1" u="sng" dirty="0" smtClean="0">
                <a:solidFill>
                  <a:srgbClr val="00B050"/>
                </a:solidFill>
              </a:rPr>
              <a:t>LES REGLES DU JEU</a:t>
            </a:r>
            <a:endParaRPr lang="fr-FR" sz="4000" b="1" u="sng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Administrateur\Desktop\Terrain football americain.jpg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28802"/>
            <a:ext cx="4038600" cy="4357718"/>
          </a:xfrm>
          <a:prstGeom prst="rect">
            <a:avLst/>
          </a:prstGeom>
          <a:noFill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1600" dirty="0" smtClean="0"/>
              <a:t>Une partie de football </a:t>
            </a:r>
            <a:r>
              <a:rPr lang="fr-FR" sz="1600" b="1" i="1" dirty="0" smtClean="0"/>
              <a:t>américain dure 60 minutes, divisées en 4 quart-temps de 15 minutes. </a:t>
            </a:r>
            <a:r>
              <a:rPr lang="fr-FR" sz="1600" dirty="0" smtClean="0"/>
              <a:t>Elle se joue sur </a:t>
            </a:r>
            <a:r>
              <a:rPr lang="fr-FR" sz="1600" b="1" i="1" dirty="0" smtClean="0"/>
              <a:t>un terrain de 120 yard qui correspond à  109 mètres</a:t>
            </a:r>
            <a:r>
              <a:rPr lang="fr-FR" sz="1600" dirty="0" smtClean="0"/>
              <a:t>, avec deux zones de but à chaque extrémité du terrain.</a:t>
            </a:r>
          </a:p>
          <a:p>
            <a:endParaRPr lang="fr-FR" sz="1600" dirty="0" smtClean="0"/>
          </a:p>
          <a:p>
            <a:r>
              <a:rPr lang="fr-FR" sz="1600" b="1" i="1" dirty="0" smtClean="0"/>
              <a:t>Chaque équipe est constituée de 11 joueurs</a:t>
            </a:r>
            <a:r>
              <a:rPr lang="fr-FR" sz="1600" dirty="0" smtClean="0"/>
              <a:t>. Les joueurs doivent courir sans se faire attraper, en  passant la balle à leurs coéquipiers jusqu’à la zone adverse. Ils n’ont pas le droit de faire des geste violents (se donner des coups).</a:t>
            </a:r>
          </a:p>
          <a:p>
            <a:endParaRPr lang="fr-FR" sz="1600" dirty="0" smtClean="0"/>
          </a:p>
          <a:p>
            <a:r>
              <a:rPr lang="fr-FR" sz="1600" dirty="0" smtClean="0"/>
              <a:t>La partie commence par </a:t>
            </a:r>
            <a:r>
              <a:rPr lang="fr-FR" sz="1600" b="1" i="1" dirty="0" smtClean="0"/>
              <a:t>un </a:t>
            </a:r>
            <a:r>
              <a:rPr lang="fr-FR" sz="1600" b="1" i="1" dirty="0" err="1" smtClean="0"/>
              <a:t>kickoff</a:t>
            </a:r>
            <a:r>
              <a:rPr lang="fr-FR" sz="1600" i="1" dirty="0" smtClean="0"/>
              <a:t> </a:t>
            </a:r>
            <a:r>
              <a:rPr lang="fr-FR" sz="1600" dirty="0" smtClean="0"/>
              <a:t>, qui consiste à botter le ballon à l'équipe adverse.</a:t>
            </a:r>
          </a:p>
          <a:p>
            <a:endParaRPr lang="fr-FR" sz="1600" dirty="0" smtClean="0"/>
          </a:p>
          <a:p>
            <a:endParaRPr lang="fr-FR" sz="1600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428604"/>
            <a:ext cx="742955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i="1" dirty="0" smtClean="0"/>
              <a:t> </a:t>
            </a:r>
            <a:r>
              <a:rPr lang="fr-FR" sz="1600" i="1" dirty="0" smtClean="0"/>
              <a:t> </a:t>
            </a:r>
            <a:r>
              <a:rPr lang="fr-FR" sz="1600" b="1" i="1" dirty="0" smtClean="0"/>
              <a:t>il existe différentes façons d'inscrire des points:</a:t>
            </a:r>
          </a:p>
          <a:p>
            <a:endParaRPr lang="fr-FR" sz="1600" b="1" dirty="0" smtClean="0"/>
          </a:p>
          <a:p>
            <a:pPr lvl="2">
              <a:buFont typeface="Wingdings" pitchFamily="2" charset="2"/>
              <a:buChar char="ü"/>
            </a:pPr>
            <a:r>
              <a:rPr lang="fr-FR" sz="1600" dirty="0" smtClean="0"/>
              <a:t>   Marquer </a:t>
            </a:r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un </a:t>
            </a:r>
            <a:r>
              <a:rPr lang="fr-FR" sz="1600" b="1" i="1" dirty="0" err="1" smtClean="0">
                <a:solidFill>
                  <a:schemeClr val="accent2">
                    <a:lumMod val="75000"/>
                  </a:schemeClr>
                </a:solidFill>
              </a:rPr>
              <a:t>touchdown</a:t>
            </a:r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 </a:t>
            </a:r>
            <a:r>
              <a:rPr lang="fr-FR" sz="1600" dirty="0" smtClean="0"/>
              <a:t> c’est à dire avancer le ballon</a:t>
            </a:r>
          </a:p>
          <a:p>
            <a:pPr lvl="2"/>
            <a:r>
              <a:rPr lang="fr-FR" sz="1600" dirty="0" smtClean="0"/>
              <a:t>jusqu'à la zone des buts adverse.</a:t>
            </a:r>
          </a:p>
          <a:p>
            <a:pPr lvl="2">
              <a:buFont typeface="Wingdings" pitchFamily="2" charset="2"/>
              <a:buChar char="ü"/>
            </a:pPr>
            <a:r>
              <a:rPr lang="fr-FR" sz="1600" dirty="0" smtClean="0"/>
              <a:t>     Marquer </a:t>
            </a:r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un </a:t>
            </a:r>
            <a:r>
              <a:rPr lang="fr-FR" sz="1600" b="1" i="1" dirty="0" err="1" smtClean="0">
                <a:solidFill>
                  <a:schemeClr val="accent2">
                    <a:lumMod val="75000"/>
                  </a:schemeClr>
                </a:solidFill>
              </a:rPr>
              <a:t>field</a:t>
            </a:r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 goal </a:t>
            </a:r>
            <a:r>
              <a:rPr lang="fr-FR" sz="1600" dirty="0" smtClean="0"/>
              <a:t> c’est-à-dire  botter le ballon entre deux poteaux situés dans la zone des buts adverse.</a:t>
            </a:r>
          </a:p>
          <a:p>
            <a:pPr lvl="2">
              <a:buFont typeface="Wingdings" pitchFamily="2" charset="2"/>
              <a:buChar char="ü"/>
            </a:pPr>
            <a:r>
              <a:rPr lang="fr-FR" sz="1600" dirty="0" smtClean="0"/>
              <a:t>     Marquer </a:t>
            </a:r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un </a:t>
            </a:r>
            <a:r>
              <a:rPr lang="fr-FR" sz="1600" b="1" i="1" dirty="0" err="1" smtClean="0">
                <a:solidFill>
                  <a:schemeClr val="accent2">
                    <a:lumMod val="75000"/>
                  </a:schemeClr>
                </a:solidFill>
              </a:rPr>
              <a:t>safety</a:t>
            </a:r>
            <a:r>
              <a:rPr lang="fr-FR" sz="1600" i="1" dirty="0" smtClean="0"/>
              <a:t> </a:t>
            </a:r>
            <a:r>
              <a:rPr lang="fr-FR" sz="1600" dirty="0" smtClean="0"/>
              <a:t> c’est-à-dire plaquer le joueur portant le ballon qui est dans sa propre zone des buts.</a:t>
            </a:r>
          </a:p>
          <a:p>
            <a:pPr lvl="2">
              <a:buFont typeface="Wingdings" pitchFamily="2" charset="2"/>
              <a:buChar char="ü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  </a:t>
            </a:r>
            <a:r>
              <a:rPr lang="fr-FR" sz="1600" b="1" i="1" dirty="0" smtClean="0"/>
              <a:t>Il existe 2 types d’équipes:</a:t>
            </a:r>
          </a:p>
          <a:p>
            <a:endParaRPr lang="fr-FR" sz="1600" b="1" i="1" dirty="0" smtClean="0"/>
          </a:p>
          <a:p>
            <a:pPr lvl="2">
              <a:buFont typeface="Wingdings" pitchFamily="2" charset="2"/>
              <a:buChar char="ü"/>
            </a:pPr>
            <a:r>
              <a:rPr lang="fr-FR" sz="1600" b="1" i="1" dirty="0" smtClean="0"/>
              <a:t>     </a:t>
            </a:r>
            <a:r>
              <a:rPr lang="fr-FR" sz="1600" dirty="0" smtClean="0"/>
              <a:t> </a:t>
            </a:r>
            <a:r>
              <a:rPr lang="fr-FR" sz="1600" b="1" i="1" dirty="0" smtClean="0">
                <a:solidFill>
                  <a:srgbClr val="FF0000"/>
                </a:solidFill>
              </a:rPr>
              <a:t>L'équipe en attaque: </a:t>
            </a:r>
            <a:r>
              <a:rPr lang="fr-FR" sz="1600" dirty="0" smtClean="0"/>
              <a:t>doit avancer le ballon le plus loin possible en gagnant du terrain et peut marquer des points, soit par un </a:t>
            </a:r>
            <a:r>
              <a:rPr lang="fr-FR" sz="1600" i="1" dirty="0" err="1" smtClean="0">
                <a:solidFill>
                  <a:schemeClr val="accent1">
                    <a:lumMod val="75000"/>
                  </a:schemeClr>
                </a:solidFill>
              </a:rPr>
              <a:t>touchdown</a:t>
            </a:r>
            <a:r>
              <a:rPr lang="fr-FR" sz="1600" dirty="0" smtClean="0"/>
              <a:t> en atteignant la zone des buts adverse ou un </a:t>
            </a:r>
            <a:r>
              <a:rPr lang="fr-FR" sz="1600" dirty="0" err="1" smtClean="0">
                <a:solidFill>
                  <a:schemeClr val="accent1">
                    <a:lumMod val="75000"/>
                  </a:schemeClr>
                </a:solidFill>
              </a:rPr>
              <a:t>field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goal</a:t>
            </a:r>
            <a:r>
              <a:rPr lang="fr-FR" sz="1600" dirty="0" smtClean="0"/>
              <a:t> en bottant le ballon entre les poteaux adverses</a:t>
            </a:r>
            <a:r>
              <a:rPr lang="fr-FR" sz="1600" b="1" i="1" dirty="0" smtClean="0"/>
              <a:t> .</a:t>
            </a:r>
          </a:p>
          <a:p>
            <a:pPr lvl="2">
              <a:buFont typeface="Wingdings" pitchFamily="2" charset="2"/>
              <a:buChar char="ü"/>
            </a:pPr>
            <a:r>
              <a:rPr lang="fr-FR" sz="1600" b="1" i="1" dirty="0" smtClean="0"/>
              <a:t>      </a:t>
            </a:r>
            <a:r>
              <a:rPr lang="fr-FR" sz="1600" b="1" i="1" dirty="0" smtClean="0">
                <a:solidFill>
                  <a:srgbClr val="FF0000"/>
                </a:solidFill>
              </a:rPr>
              <a:t>L’équipe en défense: </a:t>
            </a:r>
            <a:r>
              <a:rPr lang="fr-FR" sz="1600" i="1" dirty="0" smtClean="0"/>
              <a:t>doit</a:t>
            </a:r>
            <a:r>
              <a:rPr lang="fr-FR" sz="1600" b="1" i="1" dirty="0" smtClean="0">
                <a:solidFill>
                  <a:srgbClr val="FF0000"/>
                </a:solidFill>
              </a:rPr>
              <a:t> </a:t>
            </a:r>
            <a:r>
              <a:rPr lang="fr-FR" sz="1600" dirty="0" smtClean="0"/>
              <a:t>empêcher à l’équipe en attaque de marquer.</a:t>
            </a:r>
          </a:p>
          <a:p>
            <a:pPr lvl="2"/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1600" b="1" i="1" dirty="0" smtClean="0"/>
              <a:t> </a:t>
            </a:r>
            <a:r>
              <a:rPr lang="fr-FR" sz="1600" b="1" dirty="0" smtClean="0"/>
              <a:t>L'équipe gagnante est celle qui a inscrit le plus de points à la fin de la partie. En cas d'égalité, selon les différentes ligues, une période supplémentaire peut être jouée pour départager les deux équipes</a:t>
            </a:r>
            <a:r>
              <a:rPr lang="fr-FR" sz="1600" dirty="0" smtClean="0"/>
              <a:t>.</a:t>
            </a:r>
            <a:endParaRPr lang="fr-FR" sz="1600" b="1" i="1" dirty="0" smtClean="0"/>
          </a:p>
          <a:p>
            <a:pPr>
              <a:buNone/>
            </a:pPr>
            <a:r>
              <a:rPr lang="fr-FR" sz="1600" i="1" dirty="0" smtClean="0"/>
              <a:t>      </a:t>
            </a:r>
          </a:p>
          <a:p>
            <a:pPr>
              <a:buNone/>
            </a:pPr>
            <a:r>
              <a:rPr lang="fr-FR" sz="1600" i="1" dirty="0" smtClean="0"/>
              <a:t>                   </a:t>
            </a: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900" dirty="0" smtClean="0">
                <a:solidFill>
                  <a:srgbClr val="00B050"/>
                </a:solidFill>
              </a:rPr>
              <a:t>B</a:t>
            </a:r>
            <a:r>
              <a:rPr lang="fr-FR" sz="3900" b="1" u="sng" dirty="0" smtClean="0">
                <a:solidFill>
                  <a:srgbClr val="00B050"/>
                </a:solidFill>
              </a:rPr>
              <a:t>/ LES DIFFERENTES POSITIONS SUR LE TERRAIN</a:t>
            </a:r>
            <a:endParaRPr lang="fr-FR" sz="3900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857364"/>
            <a:ext cx="8258204" cy="5000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600" dirty="0" smtClean="0"/>
              <a:t>Chaque joueur occupe une position dans le terrain selon qu’il est attaquant ou défenseur</a:t>
            </a: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solidFill>
                  <a:srgbClr val="FF0000"/>
                </a:solidFill>
              </a:rPr>
              <a:t>Les positions en attaque:</a:t>
            </a:r>
          </a:p>
          <a:p>
            <a:pPr>
              <a:buNone/>
            </a:pPr>
            <a:r>
              <a:rPr lang="fr-FR" sz="1600" dirty="0" smtClean="0"/>
              <a:t>        - Le </a:t>
            </a:r>
            <a:r>
              <a:rPr lang="fr-FR" sz="1600" b="1" i="1" dirty="0" err="1" smtClean="0"/>
              <a:t>quarterback</a:t>
            </a:r>
            <a:r>
              <a:rPr lang="fr-FR" sz="1600" dirty="0" smtClean="0"/>
              <a:t> : c'est le capitaine de l'équipe en attaque et généralement le joueur le plus connu de l'équipe. Il est celui qui fait les passes et il peut également tenter des courses.</a:t>
            </a:r>
          </a:p>
          <a:p>
            <a:pPr>
              <a:buNone/>
            </a:pPr>
            <a:r>
              <a:rPr lang="fr-FR" sz="1600" dirty="0" smtClean="0"/>
              <a:t>      -  Le </a:t>
            </a:r>
            <a:r>
              <a:rPr lang="fr-FR" sz="1600" b="1" i="1" dirty="0" err="1" smtClean="0"/>
              <a:t>wide</a:t>
            </a:r>
            <a:r>
              <a:rPr lang="fr-FR" sz="1600" b="1" i="1" dirty="0" smtClean="0"/>
              <a:t> </a:t>
            </a:r>
            <a:r>
              <a:rPr lang="fr-FR" sz="1600" b="1" i="1" dirty="0" err="1" smtClean="0"/>
              <a:t>receiver</a:t>
            </a:r>
            <a:r>
              <a:rPr lang="fr-FR" sz="1600" dirty="0" smtClean="0"/>
              <a:t> : ils sont généralement deux ou trois sur le terrain. Ils reçoivent les longues passes du </a:t>
            </a:r>
            <a:r>
              <a:rPr lang="fr-FR" sz="1600" i="1" dirty="0" err="1" smtClean="0"/>
              <a:t>quarterback</a:t>
            </a:r>
            <a:r>
              <a:rPr lang="fr-FR" sz="1600" dirty="0" smtClean="0"/>
              <a:t> et doivent avancer le ballon le plus loin possible une fois qu'ils l'ont attrapé.</a:t>
            </a:r>
          </a:p>
          <a:p>
            <a:pPr>
              <a:buNone/>
            </a:pPr>
            <a:r>
              <a:rPr lang="fr-FR" sz="1600" dirty="0" smtClean="0"/>
              <a:t>     - Le </a:t>
            </a:r>
            <a:r>
              <a:rPr lang="fr-FR" sz="1600" b="1" i="1" dirty="0" smtClean="0"/>
              <a:t>running back</a:t>
            </a:r>
            <a:r>
              <a:rPr lang="fr-FR" sz="1600" dirty="0" smtClean="0"/>
              <a:t> : utilisé pour les jeux de course, il reçoit directement le ballon des mains du </a:t>
            </a:r>
            <a:r>
              <a:rPr lang="fr-FR" sz="1600" i="1" dirty="0" err="1" smtClean="0"/>
              <a:t>quarterback</a:t>
            </a:r>
            <a:r>
              <a:rPr lang="fr-FR" sz="1600" dirty="0" smtClean="0"/>
              <a:t> et doit avancer avec le ballon le plus loin possible. Ils peuvent également recevoir des passes du </a:t>
            </a:r>
            <a:r>
              <a:rPr lang="fr-FR" sz="1600" i="1" dirty="0" err="1" smtClean="0"/>
              <a:t>quarterback</a:t>
            </a:r>
            <a:r>
              <a:rPr lang="fr-FR" sz="1600" dirty="0" smtClean="0"/>
              <a:t>.</a:t>
            </a:r>
          </a:p>
          <a:p>
            <a:pPr>
              <a:buNone/>
            </a:pPr>
            <a:r>
              <a:rPr lang="fr-FR" sz="1600" dirty="0" smtClean="0"/>
              <a:t>    -    Le </a:t>
            </a:r>
            <a:r>
              <a:rPr lang="fr-FR" sz="1600" b="1" i="1" dirty="0" err="1" smtClean="0"/>
              <a:t>tight</a:t>
            </a:r>
            <a:r>
              <a:rPr lang="fr-FR" sz="1600" b="1" i="1" dirty="0" smtClean="0"/>
              <a:t> end</a:t>
            </a:r>
            <a:r>
              <a:rPr lang="fr-FR" sz="1600" dirty="0" smtClean="0"/>
              <a:t> : au nombre d'un ou deux sur le terrain, ils sont plus grands et imposants que les </a:t>
            </a:r>
            <a:r>
              <a:rPr lang="fr-FR" sz="1600" i="1" dirty="0" err="1" smtClean="0"/>
              <a:t>wide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receivers</a:t>
            </a:r>
            <a:r>
              <a:rPr lang="fr-FR" sz="1600" dirty="0" smtClean="0"/>
              <a:t>. Ils peuvent servir de receveur, mais peuvent également servir de renfort à ligne offensive en servant de bloqueur.</a:t>
            </a:r>
          </a:p>
          <a:p>
            <a:pPr>
              <a:buNone/>
            </a:pPr>
            <a:r>
              <a:rPr lang="fr-FR" sz="1600" dirty="0" smtClean="0"/>
              <a:t>   - La </a:t>
            </a:r>
            <a:r>
              <a:rPr lang="fr-FR" sz="1600" b="1" dirty="0" smtClean="0"/>
              <a:t>ligne offensive</a:t>
            </a:r>
            <a:r>
              <a:rPr lang="fr-FR" sz="1600" dirty="0" smtClean="0"/>
              <a:t> : c'est une ligne composée de cinq joueurs très grands et imposants, qui ont pour tâche de protéger le </a:t>
            </a:r>
            <a:r>
              <a:rPr lang="fr-FR" sz="1600" i="1" dirty="0" err="1" smtClean="0"/>
              <a:t>quarterback</a:t>
            </a:r>
            <a:r>
              <a:rPr lang="fr-FR" sz="1600" dirty="0" smtClean="0"/>
              <a:t> des défenseurs adverses lors des jeux de passes et de créer des ouvertures pour le </a:t>
            </a:r>
            <a:r>
              <a:rPr lang="fr-FR" sz="1600" i="1" dirty="0" smtClean="0"/>
              <a:t>running back</a:t>
            </a:r>
            <a:r>
              <a:rPr lang="fr-FR" sz="1600" dirty="0" smtClean="0"/>
              <a:t> lors des jeux de course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endParaRPr lang="fr-FR" sz="1600" dirty="0" smtClean="0"/>
          </a:p>
          <a:p>
            <a:endParaRPr lang="fr-FR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4604131</TotalTime>
  <Words>229</Words>
  <Application>Microsoft Office PowerPoint</Application>
  <PresentationFormat>Affichage à l'écran (4:3)</PresentationFormat>
  <Paragraphs>87</Paragraphs>
  <Slides>13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 LE FOOTBALL AMERICAIN</vt:lpstr>
      <vt:lpstr>TABLE DES MATIERES</vt:lpstr>
      <vt:lpstr>I/ QU’EST-CE QUE LE FOOTBALL AMERICAIN?</vt:lpstr>
      <vt:lpstr>A/ DEFINITION</vt:lpstr>
      <vt:lpstr>B/ LES ORIGINES</vt:lpstr>
      <vt:lpstr>II/ LE DEROULEMENT DE LA PARTIE</vt:lpstr>
      <vt:lpstr>A/LES REGLES DU JEU</vt:lpstr>
      <vt:lpstr>Diapositive 8</vt:lpstr>
      <vt:lpstr>B/ LES DIFFERENTES POSITIONS SUR LE TERRAIN</vt:lpstr>
      <vt:lpstr>Diapositive 10</vt:lpstr>
      <vt:lpstr>C/ L’EQUIPEMENT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FOOTBALL AMERICAIN</dc:title>
  <dc:creator>DELL</dc:creator>
  <cp:lastModifiedBy>DELL</cp:lastModifiedBy>
  <cp:revision>16</cp:revision>
  <dcterms:created xsi:type="dcterms:W3CDTF">2013-06-03T23:07:57Z</dcterms:created>
  <dcterms:modified xsi:type="dcterms:W3CDTF">2022-03-16T18:32:34Z</dcterms:modified>
</cp:coreProperties>
</file>