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60" r:id="rId5"/>
    <p:sldId id="259" r:id="rId6"/>
    <p:sldId id="261" r:id="rId7"/>
    <p:sldId id="262" r:id="rId8"/>
    <p:sldId id="263" r:id="rId9"/>
    <p:sldId id="269" r:id="rId10"/>
    <p:sldId id="270" r:id="rId11"/>
    <p:sldId id="264" r:id="rId12"/>
    <p:sldId id="265" r:id="rId13"/>
    <p:sldId id="266" r:id="rId14"/>
    <p:sldId id="267" r:id="rId15"/>
    <p:sldId id="272" r:id="rId16"/>
    <p:sldId id="268" r:id="rId17"/>
  </p:sldIdLst>
  <p:sldSz cx="9144000" cy="6858000" type="screen4x3"/>
  <p:notesSz cx="6888163" cy="100203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94650" autoAdjust="0"/>
  </p:normalViewPr>
  <p:slideViewPr>
    <p:cSldViewPr>
      <p:cViewPr varScale="1">
        <p:scale>
          <a:sx n="58" d="100"/>
          <a:sy n="58" d="100"/>
        </p:scale>
        <p:origin x="-125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fr-FR" dirty="0"/>
          </a:p>
        </p:txBody>
      </p:sp>
      <p:sp>
        <p:nvSpPr>
          <p:cNvPr id="3" name="Espace réservé de la date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367E3A2E-0E72-42D7-9BAA-F11F66793630}" type="datetimeFigureOut">
              <a:rPr lang="fr-FR" smtClean="0"/>
              <a:pPr/>
              <a:t>19/03/2017</a:t>
            </a:fld>
            <a:endParaRPr lang="fr-FR" dirty="0"/>
          </a:p>
        </p:txBody>
      </p:sp>
      <p:sp>
        <p:nvSpPr>
          <p:cNvPr id="4" name="Espace réservé de l'image des diapositives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fr-FR" dirty="0"/>
          </a:p>
        </p:txBody>
      </p:sp>
      <p:sp>
        <p:nvSpPr>
          <p:cNvPr id="5" name="Espace réservé des commentaires 4"/>
          <p:cNvSpPr>
            <a:spLocks noGrp="1"/>
          </p:cNvSpPr>
          <p:nvPr>
            <p:ph type="body" sz="quarter" idx="3"/>
          </p:nvPr>
        </p:nvSpPr>
        <p:spPr>
          <a:xfrm>
            <a:off x="688817" y="4759643"/>
            <a:ext cx="5510530" cy="4509135"/>
          </a:xfrm>
          <a:prstGeom prst="rect">
            <a:avLst/>
          </a:prstGeom>
        </p:spPr>
        <p:txBody>
          <a:bodyPr vert="horz" lIns="96616" tIns="48308" rIns="96616" bIns="48308"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fr-FR" dirty="0"/>
          </a:p>
        </p:txBody>
      </p:sp>
      <p:sp>
        <p:nvSpPr>
          <p:cNvPr id="7" name="Espace réservé du numéro de diapositive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1F1631F8-2F8A-4B45-8440-1B394C936ACA}" type="slidenum">
              <a:rPr lang="fr-FR" smtClean="0"/>
              <a:pPr/>
              <a:t>‹N°›</a:t>
            </a:fld>
            <a:endParaRPr lang="fr-F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F1631F8-2F8A-4B45-8440-1B394C936ACA}" type="slidenum">
              <a:rPr lang="fr-FR" smtClean="0"/>
              <a:pPr/>
              <a:t>2</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F1631F8-2F8A-4B45-8440-1B394C936ACA}" type="slidenum">
              <a:rPr lang="fr-FR" smtClean="0"/>
              <a:pPr/>
              <a:t>3</a:t>
            </a:fld>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F1631F8-2F8A-4B45-8440-1B394C936ACA}" type="slidenum">
              <a:rPr lang="fr-FR" smtClean="0"/>
              <a:pPr/>
              <a:t>8</a:t>
            </a:fld>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F1631F8-2F8A-4B45-8440-1B394C936ACA}" type="slidenum">
              <a:rPr lang="fr-FR" smtClean="0"/>
              <a:pPr/>
              <a:t>9</a:t>
            </a:fld>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F1631F8-2F8A-4B45-8440-1B394C936ACA}" type="slidenum">
              <a:rPr lang="fr-FR" smtClean="0"/>
              <a:pPr/>
              <a:t>10</a:t>
            </a:fld>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F1631F8-2F8A-4B45-8440-1B394C936ACA}" type="slidenum">
              <a:rPr lang="fr-FR" smtClean="0"/>
              <a:pPr/>
              <a:t>11</a:t>
            </a:fld>
            <a:endParaRPr lang="fr-F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F1631F8-2F8A-4B45-8440-1B394C936ACA}" type="slidenum">
              <a:rPr lang="fr-FR" smtClean="0"/>
              <a:pPr/>
              <a:t>12</a:t>
            </a:fld>
            <a:endParaRPr lang="fr-F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F1631F8-2F8A-4B45-8440-1B394C936ACA}" type="slidenum">
              <a:rPr lang="fr-FR" smtClean="0"/>
              <a:pPr/>
              <a:t>13</a:t>
            </a:fld>
            <a:endParaRPr 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F1631F8-2F8A-4B45-8440-1B394C936ACA}" type="slidenum">
              <a:rPr lang="fr-FR" smtClean="0"/>
              <a:pPr/>
              <a:t>14</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F917C5B8-FEC0-4F21-AB05-3CEE81776685}" type="datetimeFigureOut">
              <a:rPr lang="fr-FR" smtClean="0"/>
              <a:pPr/>
              <a:t>19/03/2017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620DBF7-846D-40EF-8CB1-13C355E61E7E}" type="slidenum">
              <a:rPr lang="fr-FR" smtClean="0"/>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917C5B8-FEC0-4F21-AB05-3CEE81776685}" type="datetimeFigureOut">
              <a:rPr lang="fr-FR" smtClean="0"/>
              <a:pPr/>
              <a:t>19/03/2017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620DBF7-846D-40EF-8CB1-13C355E61E7E}"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917C5B8-FEC0-4F21-AB05-3CEE81776685}" type="datetimeFigureOut">
              <a:rPr lang="fr-FR" smtClean="0"/>
              <a:pPr/>
              <a:t>19/03/2017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620DBF7-846D-40EF-8CB1-13C355E61E7E}"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917C5B8-FEC0-4F21-AB05-3CEE81776685}" type="datetimeFigureOut">
              <a:rPr lang="fr-FR" smtClean="0"/>
              <a:pPr/>
              <a:t>19/03/2017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620DBF7-846D-40EF-8CB1-13C355E61E7E}"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917C5B8-FEC0-4F21-AB05-3CEE81776685}" type="datetimeFigureOut">
              <a:rPr lang="fr-FR" smtClean="0"/>
              <a:pPr/>
              <a:t>19/03/2017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620DBF7-846D-40EF-8CB1-13C355E61E7E}"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917C5B8-FEC0-4F21-AB05-3CEE81776685}" type="datetimeFigureOut">
              <a:rPr lang="fr-FR" smtClean="0"/>
              <a:pPr/>
              <a:t>19/03/2017</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620DBF7-846D-40EF-8CB1-13C355E61E7E}"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917C5B8-FEC0-4F21-AB05-3CEE81776685}" type="datetimeFigureOut">
              <a:rPr lang="fr-FR" smtClean="0"/>
              <a:pPr/>
              <a:t>19/03/2017</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5620DBF7-846D-40EF-8CB1-13C355E61E7E}"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F917C5B8-FEC0-4F21-AB05-3CEE81776685}" type="datetimeFigureOut">
              <a:rPr lang="fr-FR" smtClean="0"/>
              <a:pPr/>
              <a:t>19/03/2017</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5620DBF7-846D-40EF-8CB1-13C355E61E7E}"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917C5B8-FEC0-4F21-AB05-3CEE81776685}" type="datetimeFigureOut">
              <a:rPr lang="fr-FR" smtClean="0"/>
              <a:pPr/>
              <a:t>19/03/2017</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5620DBF7-846D-40EF-8CB1-13C355E61E7E}"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917C5B8-FEC0-4F21-AB05-3CEE81776685}" type="datetimeFigureOut">
              <a:rPr lang="fr-FR" smtClean="0"/>
              <a:pPr/>
              <a:t>19/03/2017</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620DBF7-846D-40EF-8CB1-13C355E61E7E}"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917C5B8-FEC0-4F21-AB05-3CEE81776685}" type="datetimeFigureOut">
              <a:rPr lang="fr-FR" smtClean="0"/>
              <a:pPr/>
              <a:t>19/03/2017</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620DBF7-846D-40EF-8CB1-13C355E61E7E}"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17C5B8-FEC0-4F21-AB05-3CEE81776685}" type="datetimeFigureOut">
              <a:rPr lang="fr-FR" smtClean="0"/>
              <a:pPr/>
              <a:t>19/03/2017</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20DBF7-846D-40EF-8CB1-13C355E61E7E}"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audio" Target="file:///C:\Users\vtreh_000\Downloads\Flower%20of%20Scotland%20-Lone%20Piper-%20Bagpipes..mp3"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ZoneTexte 3"/>
          <p:cNvSpPr txBox="1"/>
          <p:nvPr/>
        </p:nvSpPr>
        <p:spPr>
          <a:xfrm>
            <a:off x="1071538" y="1071546"/>
            <a:ext cx="7215238" cy="55092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8800" dirty="0" smtClean="0">
                <a:solidFill>
                  <a:schemeClr val="tx1"/>
                </a:solidFill>
              </a:rPr>
              <a:t> ECOSSE</a:t>
            </a:r>
          </a:p>
          <a:p>
            <a:pPr algn="ctr"/>
            <a:endParaRPr lang="fr-FR" sz="8800" dirty="0" smtClean="0">
              <a:solidFill>
                <a:schemeClr val="tx1"/>
              </a:solidFill>
            </a:endParaRPr>
          </a:p>
          <a:p>
            <a:pPr algn="ctr"/>
            <a:endParaRPr lang="fr-FR" sz="8800" dirty="0" smtClean="0">
              <a:solidFill>
                <a:schemeClr val="tx1"/>
              </a:solidFill>
            </a:endParaRPr>
          </a:p>
          <a:p>
            <a:pPr algn="ctr"/>
            <a:endParaRPr lang="fr-FR" sz="8800" dirty="0">
              <a:solidFill>
                <a:schemeClr val="tx1"/>
              </a:solidFill>
            </a:endParaRPr>
          </a:p>
        </p:txBody>
      </p:sp>
      <p:pic>
        <p:nvPicPr>
          <p:cNvPr id="3074" name="Picture 2" descr="C:\Users\vtreh_000\Desktop\SCOLAIRE\bastien\ecusson.png"/>
          <p:cNvPicPr>
            <a:picLocks noChangeAspect="1" noChangeArrowheads="1"/>
          </p:cNvPicPr>
          <p:nvPr/>
        </p:nvPicPr>
        <p:blipFill>
          <a:blip r:embed="rId2" cstate="print"/>
          <a:srcRect/>
          <a:stretch>
            <a:fillRect/>
          </a:stretch>
        </p:blipFill>
        <p:spPr bwMode="auto">
          <a:xfrm>
            <a:off x="3357554" y="2285992"/>
            <a:ext cx="2952757" cy="344248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ZoneTexte 6"/>
          <p:cNvSpPr txBox="1"/>
          <p:nvPr/>
        </p:nvSpPr>
        <p:spPr>
          <a:xfrm>
            <a:off x="571472" y="285728"/>
            <a:ext cx="8001056" cy="6001643"/>
          </a:xfrm>
          <a:prstGeom prst="rect">
            <a:avLst/>
          </a:prstGeom>
          <a:noFill/>
        </p:spPr>
        <p:txBody>
          <a:bodyPr wrap="square" rtlCol="0">
            <a:spAutoFit/>
          </a:bodyPr>
          <a:lstStyle/>
          <a:p>
            <a:endParaRPr lang="fr-FR" dirty="0" smtClean="0"/>
          </a:p>
          <a:p>
            <a:r>
              <a:rPr lang="fr-FR" dirty="0" smtClean="0"/>
              <a:t>LE VIADUC DE GLENFINNAN: </a:t>
            </a:r>
          </a:p>
          <a:p>
            <a:r>
              <a:rPr lang="fr-FR" sz="2000" dirty="0" smtClean="0"/>
              <a:t>Le </a:t>
            </a:r>
            <a:r>
              <a:rPr lang="fr-FR" sz="2000" b="1" dirty="0" smtClean="0"/>
              <a:t>viaduc de </a:t>
            </a:r>
            <a:r>
              <a:rPr lang="fr-FR" sz="2000" b="1" dirty="0" err="1" smtClean="0"/>
              <a:t>Glenfinnan</a:t>
            </a:r>
            <a:r>
              <a:rPr lang="fr-FR" sz="2000" dirty="0" smtClean="0"/>
              <a:t> est un viaduc sur lequel circule le chemin de fer. Il a été construit entre 1897 et 1901.</a:t>
            </a:r>
          </a:p>
          <a:p>
            <a:r>
              <a:rPr lang="fr-FR" sz="2000" dirty="0" smtClean="0"/>
              <a:t>Le viaduc apparait dans plusieurs films comme Harry Potter.</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r>
              <a:rPr lang="fr-FR" dirty="0" smtClean="0">
                <a:solidFill>
                  <a:schemeClr val="bg1"/>
                </a:solidFill>
              </a:rPr>
              <a:t> </a:t>
            </a:r>
          </a:p>
          <a:p>
            <a:endParaRPr lang="fr-FR" dirty="0">
              <a:solidFill>
                <a:schemeClr val="bg1"/>
              </a:solidFill>
            </a:endParaRPr>
          </a:p>
          <a:p>
            <a:endParaRPr lang="fr-FR" dirty="0" smtClean="0">
              <a:solidFill>
                <a:schemeClr val="bg1"/>
              </a:solidFill>
            </a:endParaRPr>
          </a:p>
          <a:p>
            <a:endParaRPr lang="fr-FR" dirty="0">
              <a:solidFill>
                <a:schemeClr val="bg1"/>
              </a:solidFill>
            </a:endParaRPr>
          </a:p>
          <a:p>
            <a:endParaRPr lang="fr-FR" dirty="0">
              <a:solidFill>
                <a:schemeClr val="bg1"/>
              </a:solidFill>
            </a:endParaRPr>
          </a:p>
        </p:txBody>
      </p:sp>
      <p:pic>
        <p:nvPicPr>
          <p:cNvPr id="2050" name="Picture 2"/>
          <p:cNvPicPr>
            <a:picLocks noChangeAspect="1" noChangeArrowheads="1"/>
          </p:cNvPicPr>
          <p:nvPr/>
        </p:nvPicPr>
        <p:blipFill>
          <a:blip r:embed="rId3" cstate="print"/>
          <a:srcRect/>
          <a:stretch>
            <a:fillRect/>
          </a:stretch>
        </p:blipFill>
        <p:spPr bwMode="auto">
          <a:xfrm>
            <a:off x="1428728" y="1928802"/>
            <a:ext cx="5486400" cy="4114800"/>
          </a:xfrm>
          <a:prstGeom prst="rect">
            <a:avLst/>
          </a:prstGeom>
          <a:noFill/>
          <a:ln w="9525">
            <a:noFill/>
            <a:miter lim="800000"/>
            <a:headEnd/>
            <a:tailEnd/>
          </a:ln>
          <a:effectLst/>
        </p:spPr>
      </p:pic>
    </p:spTree>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14290"/>
            <a:ext cx="8229600" cy="1143000"/>
          </a:xfrm>
        </p:spPr>
        <p:txBody>
          <a:bodyPr>
            <a:normAutofit/>
          </a:bodyPr>
          <a:lstStyle/>
          <a:p>
            <a:r>
              <a:rPr lang="fr-FR" sz="3600" dirty="0" smtClean="0"/>
              <a:t>Célébrités, Traditions et Spécialités</a:t>
            </a:r>
            <a:endParaRPr lang="fr-FR" sz="3600" dirty="0"/>
          </a:p>
        </p:txBody>
      </p:sp>
      <p:sp>
        <p:nvSpPr>
          <p:cNvPr id="6" name="Espace réservé du contenu 2"/>
          <p:cNvSpPr>
            <a:spLocks noGrp="1"/>
          </p:cNvSpPr>
          <p:nvPr>
            <p:ph idx="1"/>
          </p:nvPr>
        </p:nvSpPr>
        <p:spPr>
          <a:xfrm>
            <a:off x="457200" y="1285860"/>
            <a:ext cx="8229600" cy="4840303"/>
          </a:xfrm>
        </p:spPr>
        <p:txBody>
          <a:bodyPr>
            <a:normAutofit/>
          </a:bodyPr>
          <a:lstStyle/>
          <a:p>
            <a:r>
              <a:rPr lang="fr-FR" dirty="0" smtClean="0"/>
              <a:t>Célébrités : </a:t>
            </a:r>
          </a:p>
          <a:p>
            <a:pPr>
              <a:buNone/>
            </a:pPr>
            <a:r>
              <a:rPr lang="fr-FR" sz="2000" dirty="0" smtClean="0"/>
              <a:t>GRAHAM BELL : inventeur du téléphone.</a:t>
            </a:r>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buNone/>
            </a:pPr>
            <a:r>
              <a:rPr lang="fr-FR" sz="2000" dirty="0" smtClean="0"/>
              <a:t>ANDY MURRAY : Tennisman. </a:t>
            </a:r>
          </a:p>
        </p:txBody>
      </p:sp>
      <p:pic>
        <p:nvPicPr>
          <p:cNvPr id="7170" name="Picture 2" descr="C:\Users\vtreh_000\Desktop\SCOLAIRE\bastien\andy-murray-us-open_3345890.jpg"/>
          <p:cNvPicPr>
            <a:picLocks noChangeAspect="1" noChangeArrowheads="1"/>
          </p:cNvPicPr>
          <p:nvPr/>
        </p:nvPicPr>
        <p:blipFill>
          <a:blip r:embed="rId3" cstate="print"/>
          <a:srcRect/>
          <a:stretch>
            <a:fillRect/>
          </a:stretch>
        </p:blipFill>
        <p:spPr bwMode="auto">
          <a:xfrm>
            <a:off x="2428860" y="4786322"/>
            <a:ext cx="2341563" cy="1316037"/>
          </a:xfrm>
          <a:prstGeom prst="rect">
            <a:avLst/>
          </a:prstGeom>
          <a:noFill/>
        </p:spPr>
      </p:pic>
      <p:pic>
        <p:nvPicPr>
          <p:cNvPr id="7171" name="Picture 3" descr="C:\Users\vtreh_000\Desktop\SCOLAIRE\bastien\Alexander_Graham_Bell.jpg"/>
          <p:cNvPicPr>
            <a:picLocks noChangeAspect="1" noChangeArrowheads="1"/>
          </p:cNvPicPr>
          <p:nvPr/>
        </p:nvPicPr>
        <p:blipFill>
          <a:blip r:embed="rId4" cstate="print"/>
          <a:srcRect/>
          <a:stretch>
            <a:fillRect/>
          </a:stretch>
        </p:blipFill>
        <p:spPr bwMode="auto">
          <a:xfrm>
            <a:off x="5572132" y="1785926"/>
            <a:ext cx="1714512" cy="2228730"/>
          </a:xfrm>
          <a:prstGeom prst="rect">
            <a:avLst/>
          </a:prstGeom>
          <a:noFill/>
        </p:spPr>
      </p:pic>
    </p:spTree>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contenu 2"/>
          <p:cNvSpPr>
            <a:spLocks noGrp="1"/>
          </p:cNvSpPr>
          <p:nvPr>
            <p:ph idx="1"/>
          </p:nvPr>
        </p:nvSpPr>
        <p:spPr>
          <a:xfrm>
            <a:off x="457200" y="357166"/>
            <a:ext cx="8229600" cy="5768997"/>
          </a:xfrm>
        </p:spPr>
        <p:txBody>
          <a:bodyPr>
            <a:normAutofit/>
          </a:bodyPr>
          <a:lstStyle/>
          <a:p>
            <a:r>
              <a:rPr lang="fr-FR" dirty="0" smtClean="0"/>
              <a:t>Traditions : </a:t>
            </a:r>
          </a:p>
          <a:p>
            <a:r>
              <a:rPr lang="fr-FR" sz="2000" dirty="0" smtClean="0"/>
              <a:t>Le tartan (étoffe de laine faite avec des bandes de couleurs entrecroisées) était un symbole des clans (familles) écossaises. Le kilt est venu plus tard au XVII siècle. C’est une jupe (portée par les hommes) faite en tissu écossais.</a:t>
            </a:r>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r>
              <a:rPr lang="fr-FR" sz="2000" dirty="0" smtClean="0"/>
              <a:t>Cornemuse : instrument à vent traditionnel (en France nous avons le biniou) </a:t>
            </a:r>
          </a:p>
        </p:txBody>
      </p:sp>
      <p:pic>
        <p:nvPicPr>
          <p:cNvPr id="8194" name="Picture 2" descr="C:\Users\vtreh_000\Desktop\SCOLAIRE\bastien\colourful-tartan-selection.jpg"/>
          <p:cNvPicPr>
            <a:picLocks noChangeAspect="1" noChangeArrowheads="1"/>
          </p:cNvPicPr>
          <p:nvPr/>
        </p:nvPicPr>
        <p:blipFill>
          <a:blip r:embed="rId3" cstate="print"/>
          <a:srcRect/>
          <a:stretch>
            <a:fillRect/>
          </a:stretch>
        </p:blipFill>
        <p:spPr bwMode="auto">
          <a:xfrm>
            <a:off x="785786" y="2285992"/>
            <a:ext cx="2928938" cy="1981915"/>
          </a:xfrm>
          <a:prstGeom prst="rect">
            <a:avLst/>
          </a:prstGeom>
          <a:noFill/>
        </p:spPr>
      </p:pic>
      <p:pic>
        <p:nvPicPr>
          <p:cNvPr id="8195" name="Picture 3" descr="C:\Users\vtreh_000\Desktop\SCOLAIRE\bastien\kilts-red-green-closeup-pipe-band.jpg"/>
          <p:cNvPicPr>
            <a:picLocks noChangeAspect="1" noChangeArrowheads="1"/>
          </p:cNvPicPr>
          <p:nvPr/>
        </p:nvPicPr>
        <p:blipFill>
          <a:blip r:embed="rId4" cstate="print"/>
          <a:srcRect/>
          <a:stretch>
            <a:fillRect/>
          </a:stretch>
        </p:blipFill>
        <p:spPr bwMode="auto">
          <a:xfrm>
            <a:off x="4500562" y="2000240"/>
            <a:ext cx="3500442" cy="2333628"/>
          </a:xfrm>
          <a:prstGeom prst="rect">
            <a:avLst/>
          </a:prstGeom>
          <a:noFill/>
        </p:spPr>
      </p:pic>
      <p:pic>
        <p:nvPicPr>
          <p:cNvPr id="8196" name="Picture 4" descr="C:\Users\vtreh_000\Desktop\SCOLAIRE\bastien\Bagpipe.jpg"/>
          <p:cNvPicPr>
            <a:picLocks noChangeAspect="1" noChangeArrowheads="1"/>
          </p:cNvPicPr>
          <p:nvPr/>
        </p:nvPicPr>
        <p:blipFill>
          <a:blip r:embed="rId5" cstate="print"/>
          <a:srcRect/>
          <a:stretch>
            <a:fillRect/>
          </a:stretch>
        </p:blipFill>
        <p:spPr bwMode="auto">
          <a:xfrm>
            <a:off x="2428860" y="4714884"/>
            <a:ext cx="3214710" cy="1983935"/>
          </a:xfrm>
          <a:prstGeom prst="rect">
            <a:avLst/>
          </a:prstGeom>
          <a:noFill/>
        </p:spPr>
      </p:pic>
    </p:spTree>
  </p:cSld>
  <p:clrMapOvr>
    <a:masterClrMapping/>
  </p:clrMapOvr>
  <p:transition spd="slow">
    <p:pull dir="l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contenu 2"/>
          <p:cNvSpPr>
            <a:spLocks noGrp="1"/>
          </p:cNvSpPr>
          <p:nvPr>
            <p:ph idx="1"/>
          </p:nvPr>
        </p:nvSpPr>
        <p:spPr>
          <a:xfrm>
            <a:off x="457200" y="357166"/>
            <a:ext cx="8229600" cy="5768997"/>
          </a:xfrm>
        </p:spPr>
        <p:txBody>
          <a:bodyPr>
            <a:normAutofit/>
          </a:bodyPr>
          <a:lstStyle/>
          <a:p>
            <a:r>
              <a:rPr lang="fr-FR" sz="2000" dirty="0" smtClean="0"/>
              <a:t>Highland </a:t>
            </a:r>
            <a:r>
              <a:rPr lang="fr-FR" sz="2000" dirty="0" err="1" smtClean="0"/>
              <a:t>Games</a:t>
            </a:r>
            <a:r>
              <a:rPr lang="fr-FR" sz="2000" dirty="0" smtClean="0"/>
              <a:t> :</a:t>
            </a:r>
          </a:p>
          <a:p>
            <a:pPr>
              <a:buNone/>
            </a:pPr>
            <a:r>
              <a:rPr lang="fr-FR" sz="2000" dirty="0" smtClean="0"/>
              <a:t>Fête avec des épreuves sportives (jeter de troncs</a:t>
            </a:r>
          </a:p>
          <a:p>
            <a:pPr>
              <a:buNone/>
            </a:pPr>
            <a:r>
              <a:rPr lang="fr-FR" sz="2000" dirty="0" smtClean="0"/>
              <a:t> d’arbres) et concours de musiques et de danses </a:t>
            </a:r>
          </a:p>
          <a:p>
            <a:pPr>
              <a:buNone/>
            </a:pPr>
            <a:r>
              <a:rPr lang="fr-FR" sz="2000" dirty="0" smtClean="0"/>
              <a:t>traditionnelles.</a:t>
            </a:r>
          </a:p>
          <a:p>
            <a:endParaRPr lang="fr-FR" sz="2000" dirty="0" smtClean="0"/>
          </a:p>
          <a:p>
            <a:endParaRPr lang="fr-FR" sz="2000" dirty="0" smtClean="0"/>
          </a:p>
          <a:p>
            <a:pPr>
              <a:buNone/>
            </a:pPr>
            <a:endParaRPr lang="fr-FR" sz="2000" dirty="0" smtClean="0"/>
          </a:p>
          <a:p>
            <a:r>
              <a:rPr lang="fr-FR" sz="2000" dirty="0" smtClean="0"/>
              <a:t>Les Légendes : </a:t>
            </a:r>
          </a:p>
          <a:p>
            <a:pPr>
              <a:buNone/>
            </a:pPr>
            <a:r>
              <a:rPr lang="fr-FR" sz="2000" dirty="0" smtClean="0"/>
              <a:t>1)En Ecosse, on dit qu’il y a </a:t>
            </a:r>
            <a:r>
              <a:rPr lang="fr-FR" sz="2000" dirty="0" err="1" smtClean="0"/>
              <a:t>autants</a:t>
            </a:r>
            <a:r>
              <a:rPr lang="fr-FR" sz="2000" dirty="0" smtClean="0"/>
              <a:t> de fantômes</a:t>
            </a:r>
          </a:p>
          <a:p>
            <a:pPr>
              <a:buNone/>
            </a:pPr>
            <a:r>
              <a:rPr lang="fr-FR" sz="2000" dirty="0" smtClean="0"/>
              <a:t> que de châteaux.</a:t>
            </a:r>
          </a:p>
          <a:p>
            <a:pPr>
              <a:buNone/>
            </a:pPr>
            <a:r>
              <a:rPr lang="fr-FR" sz="2000" dirty="0" smtClean="0"/>
              <a:t>2) </a:t>
            </a:r>
            <a:r>
              <a:rPr lang="fr-FR" sz="2000" dirty="0" err="1" smtClean="0"/>
              <a:t>Nessie</a:t>
            </a:r>
            <a:r>
              <a:rPr lang="fr-FR" sz="2000" dirty="0" smtClean="0"/>
              <a:t> : le monstre du Loch Ness. On raconte que dans le Loch Ness, il y a un dinosaure appelé </a:t>
            </a:r>
            <a:r>
              <a:rPr lang="fr-FR" sz="2000" dirty="0" err="1" smtClean="0"/>
              <a:t>Nessie</a:t>
            </a:r>
            <a:r>
              <a:rPr lang="fr-FR" sz="2000" dirty="0" smtClean="0"/>
              <a:t>.</a:t>
            </a:r>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p:txBody>
      </p:sp>
      <p:pic>
        <p:nvPicPr>
          <p:cNvPr id="9219" name="Picture 3" descr="C:\Users\vtreh_000\Desktop\SCOLAIRE\bastien\highland-games-cta-footer.jpg"/>
          <p:cNvPicPr>
            <a:picLocks noChangeAspect="1" noChangeArrowheads="1"/>
          </p:cNvPicPr>
          <p:nvPr/>
        </p:nvPicPr>
        <p:blipFill>
          <a:blip r:embed="rId3" cstate="print"/>
          <a:srcRect/>
          <a:stretch>
            <a:fillRect/>
          </a:stretch>
        </p:blipFill>
        <p:spPr bwMode="auto">
          <a:xfrm>
            <a:off x="5929322" y="785794"/>
            <a:ext cx="2571768" cy="2501396"/>
          </a:xfrm>
          <a:prstGeom prst="rect">
            <a:avLst/>
          </a:prstGeom>
          <a:noFill/>
        </p:spPr>
      </p:pic>
      <p:pic>
        <p:nvPicPr>
          <p:cNvPr id="9220" name="Picture 4" descr="C:\Users\vtreh_000\Desktop\SCOLAIRE\bastien\fibreglass-nessie-model-loch-ness.jpg"/>
          <p:cNvPicPr>
            <a:picLocks noChangeAspect="1" noChangeArrowheads="1"/>
          </p:cNvPicPr>
          <p:nvPr/>
        </p:nvPicPr>
        <p:blipFill>
          <a:blip r:embed="rId4" cstate="print"/>
          <a:srcRect/>
          <a:stretch>
            <a:fillRect/>
          </a:stretch>
        </p:blipFill>
        <p:spPr bwMode="auto">
          <a:xfrm>
            <a:off x="4500562" y="4429131"/>
            <a:ext cx="3357586" cy="2238391"/>
          </a:xfrm>
          <a:prstGeom prst="rect">
            <a:avLst/>
          </a:prstGeom>
          <a:noFill/>
        </p:spPr>
      </p:pic>
    </p:spTree>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contenu 2"/>
          <p:cNvSpPr>
            <a:spLocks noGrp="1"/>
          </p:cNvSpPr>
          <p:nvPr>
            <p:ph idx="1"/>
          </p:nvPr>
        </p:nvSpPr>
        <p:spPr>
          <a:xfrm>
            <a:off x="457200" y="357166"/>
            <a:ext cx="8229600" cy="5768997"/>
          </a:xfrm>
        </p:spPr>
        <p:txBody>
          <a:bodyPr>
            <a:normAutofit/>
          </a:bodyPr>
          <a:lstStyle/>
          <a:p>
            <a:r>
              <a:rPr lang="fr-FR" dirty="0" smtClean="0"/>
              <a:t>Spécialités : </a:t>
            </a:r>
            <a:endParaRPr lang="fr-FR" sz="2000" dirty="0" smtClean="0"/>
          </a:p>
          <a:p>
            <a:r>
              <a:rPr lang="fr-FR" sz="2000" dirty="0" smtClean="0"/>
              <a:t>Le Haggis: </a:t>
            </a:r>
          </a:p>
          <a:p>
            <a:pPr>
              <a:buNone/>
            </a:pPr>
            <a:r>
              <a:rPr lang="fr-FR" sz="2000" dirty="0" smtClean="0"/>
              <a:t>Estomac de brebis farcie avec des rognons et des tripes.</a:t>
            </a:r>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r>
              <a:rPr lang="fr-FR" sz="2000" dirty="0" smtClean="0"/>
              <a:t>Les scones et </a:t>
            </a:r>
            <a:r>
              <a:rPr lang="fr-FR" sz="2000" dirty="0" err="1" smtClean="0"/>
              <a:t>shortbreads</a:t>
            </a:r>
            <a:endParaRPr lang="fr-FR" sz="2000" dirty="0" smtClean="0"/>
          </a:p>
          <a:p>
            <a:pPr>
              <a:buNone/>
            </a:pPr>
            <a:r>
              <a:rPr lang="fr-FR" sz="2000" dirty="0" smtClean="0"/>
              <a:t>Les scones sont des petits pains qui peuvent être nature ou faits avec des raisins secs, des pépites de chocolat…</a:t>
            </a:r>
          </a:p>
          <a:p>
            <a:pPr>
              <a:buNone/>
            </a:pPr>
            <a:r>
              <a:rPr lang="fr-FR" sz="2000" dirty="0" smtClean="0"/>
              <a:t>Les </a:t>
            </a:r>
            <a:r>
              <a:rPr lang="fr-FR" sz="2000" dirty="0" err="1" smtClean="0"/>
              <a:t>shortbreads</a:t>
            </a:r>
            <a:r>
              <a:rPr lang="fr-FR" sz="2000" dirty="0" smtClean="0"/>
              <a:t> sont des petits biscuits sablés contenant beaucoup de beurre</a:t>
            </a:r>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p:txBody>
      </p:sp>
      <p:pic>
        <p:nvPicPr>
          <p:cNvPr id="10242" name="Picture 2" descr="C:\Users\vtreh_000\Desktop\SCOLAIRE\bastien\_75904921_154311347.jpg"/>
          <p:cNvPicPr>
            <a:picLocks noChangeAspect="1" noChangeArrowheads="1"/>
          </p:cNvPicPr>
          <p:nvPr/>
        </p:nvPicPr>
        <p:blipFill>
          <a:blip r:embed="rId3" cstate="print"/>
          <a:srcRect/>
          <a:stretch>
            <a:fillRect/>
          </a:stretch>
        </p:blipFill>
        <p:spPr bwMode="auto">
          <a:xfrm>
            <a:off x="1428750" y="1662113"/>
            <a:ext cx="3143249" cy="1766887"/>
          </a:xfrm>
          <a:prstGeom prst="rect">
            <a:avLst/>
          </a:prstGeom>
          <a:noFill/>
        </p:spPr>
      </p:pic>
      <p:pic>
        <p:nvPicPr>
          <p:cNvPr id="10243" name="Picture 3" descr="C:\Users\vtreh_000\Desktop\SCOLAIRE\bastien\orange-scones-12.jpg"/>
          <p:cNvPicPr>
            <a:picLocks noChangeAspect="1" noChangeArrowheads="1"/>
          </p:cNvPicPr>
          <p:nvPr/>
        </p:nvPicPr>
        <p:blipFill>
          <a:blip r:embed="rId4" cstate="print"/>
          <a:srcRect/>
          <a:stretch>
            <a:fillRect/>
          </a:stretch>
        </p:blipFill>
        <p:spPr bwMode="auto">
          <a:xfrm>
            <a:off x="1000100" y="4929198"/>
            <a:ext cx="1785950" cy="1785950"/>
          </a:xfrm>
          <a:prstGeom prst="rect">
            <a:avLst/>
          </a:prstGeom>
          <a:noFill/>
        </p:spPr>
      </p:pic>
      <p:pic>
        <p:nvPicPr>
          <p:cNvPr id="10244" name="Picture 4" descr="C:\Users\vtreh_000\Desktop\SCOLAIRE\bastien\shortbread_1290_16x9.jpg"/>
          <p:cNvPicPr>
            <a:picLocks noChangeAspect="1" noChangeArrowheads="1"/>
          </p:cNvPicPr>
          <p:nvPr/>
        </p:nvPicPr>
        <p:blipFill>
          <a:blip r:embed="rId5" cstate="print"/>
          <a:srcRect/>
          <a:stretch>
            <a:fillRect/>
          </a:stretch>
        </p:blipFill>
        <p:spPr bwMode="auto">
          <a:xfrm>
            <a:off x="4857752" y="4857760"/>
            <a:ext cx="3071834" cy="1756185"/>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3568" y="692696"/>
            <a:ext cx="8229600" cy="4525963"/>
          </a:xfrm>
        </p:spPr>
        <p:txBody>
          <a:bodyPr>
            <a:normAutofit/>
          </a:bodyPr>
          <a:lstStyle/>
          <a:p>
            <a:pPr>
              <a:buNone/>
            </a:pPr>
            <a:r>
              <a:rPr lang="fr-FR" sz="2000" dirty="0" smtClean="0"/>
              <a:t>Combien y a-t-il d’habitant en Ecosse ?</a:t>
            </a:r>
          </a:p>
          <a:p>
            <a:pPr>
              <a:buNone/>
            </a:pPr>
            <a:r>
              <a:rPr lang="fr-FR" sz="2000" dirty="0" smtClean="0"/>
              <a:t>Quel est le nom du tennisman écossais ?</a:t>
            </a:r>
          </a:p>
          <a:p>
            <a:pPr>
              <a:buNone/>
            </a:pPr>
            <a:r>
              <a:rPr lang="fr-FR" sz="2000" dirty="0" smtClean="0"/>
              <a:t>Quelle est la superficie de l’ Ecosse ?</a:t>
            </a:r>
          </a:p>
          <a:p>
            <a:pPr>
              <a:buNone/>
            </a:pPr>
            <a:r>
              <a:rPr lang="fr-FR" sz="2000" dirty="0" smtClean="0"/>
              <a:t>Comment s’appelle le monstre du Loch Ness ?</a:t>
            </a:r>
          </a:p>
          <a:p>
            <a:pPr>
              <a:buNone/>
            </a:pPr>
            <a:r>
              <a:rPr lang="fr-FR" sz="2000" dirty="0" smtClean="0"/>
              <a:t>Quelle est la tenue traditionnelle d’Ecosse ?</a:t>
            </a:r>
          </a:p>
          <a:p>
            <a:pPr>
              <a:buNone/>
            </a:pPr>
            <a:r>
              <a:rPr lang="fr-FR" sz="2000" dirty="0" smtClean="0"/>
              <a:t>Dans quel film est le pont </a:t>
            </a:r>
            <a:r>
              <a:rPr lang="fr-FR" sz="2000" dirty="0" err="1" smtClean="0"/>
              <a:t>Glenfinnan</a:t>
            </a:r>
            <a:r>
              <a:rPr lang="fr-FR" sz="2000" dirty="0" smtClean="0"/>
              <a:t> ?</a:t>
            </a:r>
          </a:p>
          <a:p>
            <a:pPr>
              <a:buNone/>
            </a:pPr>
            <a:r>
              <a:rPr lang="fr-FR" sz="2000" dirty="0" smtClean="0"/>
              <a:t>A votre avis quelle spécialité allons  nous vous faire goûter ? </a:t>
            </a:r>
          </a:p>
          <a:p>
            <a:pPr>
              <a:buNone/>
            </a:pPr>
            <a:r>
              <a:rPr lang="fr-FR" sz="2000" dirty="0" smtClean="0"/>
              <a:t> </a:t>
            </a:r>
          </a:p>
          <a:p>
            <a:pPr>
              <a:buNone/>
            </a:pPr>
            <a:endParaRPr lang="fr-FR" sz="2000" dirty="0"/>
          </a:p>
        </p:txBody>
      </p:sp>
    </p:spTree>
  </p:cSld>
  <p:clrMapOvr>
    <a:masterClrMapping/>
  </p:clrMapOvr>
  <p:transition spd="slow">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1472" y="928670"/>
            <a:ext cx="8229600" cy="4525963"/>
          </a:xfrm>
        </p:spPr>
        <p:txBody>
          <a:bodyPr>
            <a:normAutofit lnSpcReduction="10000"/>
          </a:bodyPr>
          <a:lstStyle/>
          <a:p>
            <a:pPr algn="ctr">
              <a:buNone/>
            </a:pPr>
            <a:endParaRPr lang="fr-FR" sz="4800" dirty="0" smtClean="0"/>
          </a:p>
          <a:p>
            <a:pPr algn="ctr">
              <a:buNone/>
            </a:pPr>
            <a:endParaRPr lang="fr-FR" sz="4800" dirty="0" smtClean="0"/>
          </a:p>
          <a:p>
            <a:pPr algn="ctr">
              <a:buNone/>
            </a:pPr>
            <a:r>
              <a:rPr lang="fr-FR" sz="4800" dirty="0" smtClean="0"/>
              <a:t>MERCI DE NOUS AVOIR ECOUTE</a:t>
            </a:r>
          </a:p>
          <a:p>
            <a:pPr algn="ctr">
              <a:buNone/>
            </a:pPr>
            <a:r>
              <a:rPr lang="en-US" sz="4800" dirty="0" smtClean="0"/>
              <a:t/>
            </a:r>
            <a:br>
              <a:rPr lang="en-US" sz="4800" dirty="0" smtClean="0"/>
            </a:br>
            <a:r>
              <a:rPr lang="en-US" sz="4800" dirty="0" err="1" smtClean="0"/>
              <a:t>tapadh</a:t>
            </a:r>
            <a:r>
              <a:rPr lang="en-US" sz="4800" dirty="0" smtClean="0"/>
              <a:t> </a:t>
            </a:r>
            <a:r>
              <a:rPr lang="en-US" sz="4800" dirty="0" err="1" smtClean="0"/>
              <a:t>leat</a:t>
            </a:r>
            <a:r>
              <a:rPr lang="en-US" sz="4800" dirty="0" smtClean="0"/>
              <a:t> </a:t>
            </a:r>
            <a:r>
              <a:rPr lang="en-US" sz="4800" dirty="0" err="1" smtClean="0"/>
              <a:t>airson</a:t>
            </a:r>
            <a:r>
              <a:rPr lang="en-US" sz="4800" dirty="0" smtClean="0"/>
              <a:t> a </a:t>
            </a:r>
            <a:r>
              <a:rPr lang="en-US" sz="4800" dirty="0" err="1" smtClean="0"/>
              <a:t>bhith</a:t>
            </a:r>
            <a:r>
              <a:rPr lang="en-US" sz="4800" dirty="0" smtClean="0"/>
              <a:t> </a:t>
            </a:r>
            <a:r>
              <a:rPr lang="en-US" sz="4800" dirty="0" err="1" smtClean="0"/>
              <a:t>ag</a:t>
            </a:r>
            <a:r>
              <a:rPr lang="en-US" sz="4800" dirty="0" smtClean="0"/>
              <a:t> </a:t>
            </a:r>
            <a:r>
              <a:rPr lang="en-US" sz="4800" dirty="0" err="1" smtClean="0"/>
              <a:t>èisteachd</a:t>
            </a:r>
            <a:endParaRPr lang="fr-FR" sz="4800" dirty="0"/>
          </a:p>
        </p:txBody>
      </p:sp>
    </p:spTree>
  </p:cSld>
  <p:clrMapOvr>
    <a:masterClrMapping/>
  </p:clrMapOvr>
  <p:transition spd="slow">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14290"/>
            <a:ext cx="8229600" cy="1143000"/>
          </a:xfrm>
        </p:spPr>
        <p:txBody>
          <a:bodyPr>
            <a:normAutofit/>
          </a:bodyPr>
          <a:lstStyle/>
          <a:p>
            <a:r>
              <a:rPr lang="fr-FR" sz="3600" dirty="0" smtClean="0"/>
              <a:t>Fiche d’ identit</a:t>
            </a:r>
            <a:r>
              <a:rPr lang="fr-FR" sz="3600" dirty="0"/>
              <a:t>é</a:t>
            </a:r>
          </a:p>
        </p:txBody>
      </p:sp>
      <p:sp>
        <p:nvSpPr>
          <p:cNvPr id="7" name="ZoneTexte 6"/>
          <p:cNvSpPr txBox="1"/>
          <p:nvPr/>
        </p:nvSpPr>
        <p:spPr>
          <a:xfrm>
            <a:off x="142844" y="1071546"/>
            <a:ext cx="8001056" cy="6801862"/>
          </a:xfrm>
          <a:prstGeom prst="rect">
            <a:avLst/>
          </a:prstGeom>
          <a:noFill/>
        </p:spPr>
        <p:txBody>
          <a:bodyPr wrap="square" rtlCol="0">
            <a:spAutoFit/>
          </a:bodyPr>
          <a:lstStyle/>
          <a:p>
            <a:endParaRPr lang="fr-FR" dirty="0" smtClean="0"/>
          </a:p>
          <a:p>
            <a:r>
              <a:rPr lang="fr-FR" dirty="0" smtClean="0"/>
              <a:t>L’ Ecosse (Scotland pays  des scots) est au nord de l’Europe.</a:t>
            </a:r>
          </a:p>
          <a:p>
            <a:endParaRPr lang="fr-FR" dirty="0" smtClean="0"/>
          </a:p>
          <a:p>
            <a:endParaRPr lang="fr-FR" dirty="0" smtClean="0"/>
          </a:p>
          <a:p>
            <a:r>
              <a:rPr lang="fr-FR" dirty="0" smtClean="0"/>
              <a:t>Superficie : 78 772 km²</a:t>
            </a:r>
          </a:p>
          <a:p>
            <a:endParaRPr lang="fr-FR" dirty="0" smtClean="0"/>
          </a:p>
          <a:p>
            <a:endParaRPr lang="fr-FR" sz="2000" dirty="0" smtClean="0"/>
          </a:p>
          <a:p>
            <a:r>
              <a:rPr lang="fr-FR" sz="2000" dirty="0" smtClean="0"/>
              <a:t>Capitale: Edimbourg</a:t>
            </a:r>
            <a:endParaRPr lang="fr-FR" dirty="0" smtClean="0"/>
          </a:p>
          <a:p>
            <a:endParaRPr lang="fr-FR" dirty="0"/>
          </a:p>
          <a:p>
            <a:endParaRPr lang="fr-FR" dirty="0" smtClean="0"/>
          </a:p>
          <a:p>
            <a:r>
              <a:rPr lang="fr-FR" dirty="0" smtClean="0"/>
              <a:t>Population: 5 ,3 millions d’ habitants</a:t>
            </a:r>
          </a:p>
          <a:p>
            <a:endParaRPr lang="fr-FR" dirty="0"/>
          </a:p>
          <a:p>
            <a:endParaRPr lang="fr-FR" dirty="0" smtClean="0"/>
          </a:p>
          <a:p>
            <a:r>
              <a:rPr lang="fr-FR" dirty="0" smtClean="0"/>
              <a:t>Langue Nationale :   anglais (gaélique)</a:t>
            </a:r>
          </a:p>
          <a:p>
            <a:endParaRPr lang="fr-FR" dirty="0" smtClean="0"/>
          </a:p>
          <a:p>
            <a:r>
              <a:rPr lang="fr-FR" dirty="0" smtClean="0"/>
              <a:t>Hymne Nationale : il n’y a aucune hymne officielle mais en sport c’ est </a:t>
            </a:r>
            <a:r>
              <a:rPr lang="fr-FR" dirty="0" err="1" smtClean="0"/>
              <a:t>Flower</a:t>
            </a:r>
            <a:r>
              <a:rPr lang="fr-FR" dirty="0" smtClean="0"/>
              <a:t> of Scotland qui est utilisée. </a:t>
            </a:r>
          </a:p>
          <a:p>
            <a:endParaRPr lang="fr-FR" dirty="0" smtClean="0"/>
          </a:p>
          <a:p>
            <a:endParaRPr lang="fr-FR" dirty="0" smtClean="0"/>
          </a:p>
          <a:p>
            <a:r>
              <a:rPr lang="fr-FR" dirty="0" smtClean="0">
                <a:solidFill>
                  <a:schemeClr val="bg1"/>
                </a:solidFill>
              </a:rPr>
              <a:t> </a:t>
            </a:r>
          </a:p>
          <a:p>
            <a:endParaRPr lang="fr-FR" dirty="0">
              <a:solidFill>
                <a:schemeClr val="bg1"/>
              </a:solidFill>
            </a:endParaRPr>
          </a:p>
          <a:p>
            <a:endParaRPr lang="fr-FR" dirty="0" smtClean="0">
              <a:solidFill>
                <a:schemeClr val="bg1"/>
              </a:solidFill>
            </a:endParaRPr>
          </a:p>
          <a:p>
            <a:endParaRPr lang="fr-FR" dirty="0">
              <a:solidFill>
                <a:schemeClr val="bg1"/>
              </a:solidFill>
            </a:endParaRPr>
          </a:p>
          <a:p>
            <a:endParaRPr lang="fr-FR" dirty="0">
              <a:solidFill>
                <a:schemeClr val="bg1"/>
              </a:solidFill>
            </a:endParaRPr>
          </a:p>
        </p:txBody>
      </p:sp>
      <p:pic>
        <p:nvPicPr>
          <p:cNvPr id="4" name="Flower of Scotland -Lone Piper- Bagpipes..mp3">
            <a:hlinkClick r:id="" action="ppaction://media"/>
          </p:cNvPr>
          <p:cNvPicPr>
            <a:picLocks noRot="1" noChangeAspect="1"/>
          </p:cNvPicPr>
          <p:nvPr>
            <a:audioFile r:link="rId1"/>
          </p:nvPr>
        </p:nvPicPr>
        <p:blipFill>
          <a:blip r:embed="rId4" cstate="print"/>
          <a:stretch>
            <a:fillRect/>
          </a:stretch>
        </p:blipFill>
        <p:spPr>
          <a:xfrm>
            <a:off x="8143900" y="571480"/>
            <a:ext cx="304800" cy="304800"/>
          </a:xfrm>
          <a:prstGeom prst="rect">
            <a:avLst/>
          </a:prstGeom>
        </p:spPr>
      </p:pic>
    </p:spTree>
  </p:cSld>
  <p:clrMapOvr>
    <a:masterClrMapping/>
  </p:clrMapOvr>
  <p:transition spd="slow">
    <p:dissolv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2295"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14290"/>
            <a:ext cx="8229600" cy="1143000"/>
          </a:xfrm>
        </p:spPr>
        <p:txBody>
          <a:bodyPr>
            <a:normAutofit/>
          </a:bodyPr>
          <a:lstStyle/>
          <a:p>
            <a:r>
              <a:rPr lang="fr-FR" sz="3600" dirty="0" smtClean="0"/>
              <a:t>Fiche d’ identit</a:t>
            </a:r>
            <a:r>
              <a:rPr lang="fr-FR" sz="3600" dirty="0"/>
              <a:t>é</a:t>
            </a:r>
          </a:p>
        </p:txBody>
      </p:sp>
      <p:sp>
        <p:nvSpPr>
          <p:cNvPr id="7" name="ZoneTexte 6"/>
          <p:cNvSpPr txBox="1"/>
          <p:nvPr/>
        </p:nvSpPr>
        <p:spPr>
          <a:xfrm>
            <a:off x="142844" y="1071546"/>
            <a:ext cx="8001056" cy="5355312"/>
          </a:xfrm>
          <a:prstGeom prst="rect">
            <a:avLst/>
          </a:prstGeom>
          <a:noFill/>
        </p:spPr>
        <p:txBody>
          <a:bodyPr wrap="square" rtlCol="0">
            <a:spAutoFit/>
          </a:bodyPr>
          <a:lstStyle/>
          <a:p>
            <a:endParaRPr lang="fr-FR" dirty="0" smtClean="0"/>
          </a:p>
          <a:p>
            <a:r>
              <a:rPr lang="fr-FR" dirty="0" smtClean="0"/>
              <a:t>Monnaie : livre sterling</a:t>
            </a:r>
          </a:p>
          <a:p>
            <a:endParaRPr lang="fr-FR" dirty="0" smtClean="0"/>
          </a:p>
          <a:p>
            <a:endParaRPr lang="fr-FR" dirty="0" smtClean="0"/>
          </a:p>
          <a:p>
            <a:endParaRPr lang="fr-FR" dirty="0" smtClean="0"/>
          </a:p>
          <a:p>
            <a:endParaRPr lang="fr-FR" dirty="0" smtClean="0"/>
          </a:p>
          <a:p>
            <a:endParaRPr lang="fr-FR" dirty="0" smtClean="0"/>
          </a:p>
          <a:p>
            <a:endParaRPr lang="fr-FR" dirty="0" smtClean="0"/>
          </a:p>
          <a:p>
            <a:r>
              <a:rPr lang="fr-FR" dirty="0" smtClean="0"/>
              <a:t>Emblème :  le chardon</a:t>
            </a:r>
          </a:p>
          <a:p>
            <a:endParaRPr lang="fr-FR" dirty="0" smtClean="0"/>
          </a:p>
          <a:p>
            <a:endParaRPr lang="fr-FR" dirty="0" smtClean="0"/>
          </a:p>
          <a:p>
            <a:endParaRPr lang="fr-FR" dirty="0" smtClean="0"/>
          </a:p>
          <a:p>
            <a:r>
              <a:rPr lang="fr-FR" dirty="0" smtClean="0"/>
              <a:t>Drapeau : </a:t>
            </a:r>
            <a:endParaRPr lang="fr-FR" dirty="0"/>
          </a:p>
          <a:p>
            <a:endParaRPr lang="fr-FR" dirty="0" smtClean="0"/>
          </a:p>
          <a:p>
            <a:r>
              <a:rPr lang="fr-FR" dirty="0" smtClean="0">
                <a:solidFill>
                  <a:schemeClr val="bg1"/>
                </a:solidFill>
              </a:rPr>
              <a:t> </a:t>
            </a:r>
          </a:p>
          <a:p>
            <a:endParaRPr lang="fr-FR" dirty="0">
              <a:solidFill>
                <a:schemeClr val="bg1"/>
              </a:solidFill>
            </a:endParaRPr>
          </a:p>
          <a:p>
            <a:endParaRPr lang="fr-FR" dirty="0" smtClean="0">
              <a:solidFill>
                <a:schemeClr val="bg1"/>
              </a:solidFill>
            </a:endParaRPr>
          </a:p>
          <a:p>
            <a:endParaRPr lang="fr-FR" dirty="0">
              <a:solidFill>
                <a:schemeClr val="bg1"/>
              </a:solidFill>
            </a:endParaRPr>
          </a:p>
          <a:p>
            <a:endParaRPr lang="fr-FR" dirty="0">
              <a:solidFill>
                <a:schemeClr val="bg1"/>
              </a:solidFill>
            </a:endParaRPr>
          </a:p>
        </p:txBody>
      </p:sp>
      <p:pic>
        <p:nvPicPr>
          <p:cNvPr id="1027" name="Picture 3" descr="C:\Users\vtreh_000\Desktop\SCOLAIRE\bastien\drapeau-ecosse.jpg"/>
          <p:cNvPicPr>
            <a:picLocks noChangeAspect="1" noChangeArrowheads="1"/>
          </p:cNvPicPr>
          <p:nvPr/>
        </p:nvPicPr>
        <p:blipFill>
          <a:blip r:embed="rId3" cstate="print"/>
          <a:srcRect/>
          <a:stretch>
            <a:fillRect/>
          </a:stretch>
        </p:blipFill>
        <p:spPr bwMode="auto">
          <a:xfrm>
            <a:off x="1643042" y="4714884"/>
            <a:ext cx="2357454" cy="1399913"/>
          </a:xfrm>
          <a:prstGeom prst="rect">
            <a:avLst/>
          </a:prstGeom>
          <a:noFill/>
        </p:spPr>
      </p:pic>
      <p:pic>
        <p:nvPicPr>
          <p:cNvPr id="2050" name="Picture 2" descr="C:\Users\vtreh_000\Desktop\SCOLAIRE\bastien\billet.jpg"/>
          <p:cNvPicPr>
            <a:picLocks noChangeAspect="1" noChangeArrowheads="1"/>
          </p:cNvPicPr>
          <p:nvPr/>
        </p:nvPicPr>
        <p:blipFill>
          <a:blip r:embed="rId4" cstate="print"/>
          <a:srcRect/>
          <a:stretch>
            <a:fillRect/>
          </a:stretch>
        </p:blipFill>
        <p:spPr bwMode="auto">
          <a:xfrm>
            <a:off x="2928926" y="1643050"/>
            <a:ext cx="2883473" cy="1509709"/>
          </a:xfrm>
          <a:prstGeom prst="rect">
            <a:avLst/>
          </a:prstGeom>
          <a:noFill/>
        </p:spPr>
      </p:pic>
    </p:spTree>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vtreh_000\Desktop\SCOLAIRE\bastien\ALK-CMverso010.jpg"/>
          <p:cNvPicPr>
            <a:picLocks noChangeAspect="1" noChangeArrowheads="1"/>
          </p:cNvPicPr>
          <p:nvPr/>
        </p:nvPicPr>
        <p:blipFill>
          <a:blip r:embed="rId2" cstate="print"/>
          <a:srcRect/>
          <a:stretch>
            <a:fillRect/>
          </a:stretch>
        </p:blipFill>
        <p:spPr bwMode="auto">
          <a:xfrm>
            <a:off x="2000232" y="142852"/>
            <a:ext cx="5072098" cy="6578446"/>
          </a:xfrm>
          <a:prstGeom prst="rect">
            <a:avLst/>
          </a:prstGeom>
          <a:noFill/>
        </p:spPr>
      </p:pic>
    </p:spTree>
  </p:cSld>
  <p:clrMapOvr>
    <a:masterClrMapping/>
  </p:clrMapOvr>
  <p:transition spd="slow">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normAutofit/>
          </a:bodyPr>
          <a:lstStyle/>
          <a:p>
            <a:r>
              <a:rPr lang="fr-FR" sz="3600" dirty="0" smtClean="0"/>
              <a:t>Paysages, faunes et Climats</a:t>
            </a:r>
            <a:endParaRPr lang="fr-FR" sz="3600" dirty="0"/>
          </a:p>
        </p:txBody>
      </p:sp>
      <p:sp>
        <p:nvSpPr>
          <p:cNvPr id="3" name="Espace réservé du contenu 2"/>
          <p:cNvSpPr>
            <a:spLocks noGrp="1"/>
          </p:cNvSpPr>
          <p:nvPr>
            <p:ph idx="1"/>
          </p:nvPr>
        </p:nvSpPr>
        <p:spPr>
          <a:xfrm>
            <a:off x="428596" y="1071546"/>
            <a:ext cx="8229600" cy="4525963"/>
          </a:xfrm>
        </p:spPr>
        <p:txBody>
          <a:bodyPr/>
          <a:lstStyle/>
          <a:p>
            <a:r>
              <a:rPr lang="fr-FR" dirty="0" smtClean="0"/>
              <a:t>Les paysages : </a:t>
            </a:r>
          </a:p>
          <a:p>
            <a:pPr>
              <a:buNone/>
            </a:pPr>
            <a:r>
              <a:rPr lang="fr-FR" sz="2000" dirty="0" smtClean="0"/>
              <a:t>L’Ecosse a des paysages très différents. Les Lowlands sont fertiles et faits de vallons. </a:t>
            </a:r>
          </a:p>
          <a:p>
            <a:pPr>
              <a:buNone/>
            </a:pPr>
            <a:r>
              <a:rPr lang="fr-FR" sz="2000" dirty="0" smtClean="0"/>
              <a:t>Les côtes écossaises sont peuplées de différents animaux comme des dauphins ( commun, de Risso, le grand dauphin ) , des phoques ( gris, veau marin ) et des oiseaux ( mouettes, macareux ) . </a:t>
            </a:r>
          </a:p>
          <a:p>
            <a:pPr>
              <a:buNone/>
            </a:pPr>
            <a:endParaRPr lang="fr-FR" sz="2000" dirty="0"/>
          </a:p>
        </p:txBody>
      </p:sp>
      <p:pic>
        <p:nvPicPr>
          <p:cNvPr id="4099" name="Picture 3" descr="C:\Users\vtreh_000\Desktop\SCOLAIRE\bastien\Dauphin-de-Risso_107-4-ad.jpg"/>
          <p:cNvPicPr>
            <a:picLocks noChangeAspect="1" noChangeArrowheads="1"/>
          </p:cNvPicPr>
          <p:nvPr/>
        </p:nvPicPr>
        <p:blipFill>
          <a:blip r:embed="rId2" cstate="print"/>
          <a:srcRect/>
          <a:stretch>
            <a:fillRect/>
          </a:stretch>
        </p:blipFill>
        <p:spPr bwMode="auto">
          <a:xfrm>
            <a:off x="142844" y="3286124"/>
            <a:ext cx="2927368" cy="1895471"/>
          </a:xfrm>
          <a:prstGeom prst="rect">
            <a:avLst/>
          </a:prstGeom>
          <a:noFill/>
        </p:spPr>
      </p:pic>
      <p:pic>
        <p:nvPicPr>
          <p:cNvPr id="4100" name="Picture 4" descr="C:\Users\vtreh_000\Desktop\SCOLAIRE\bastien\veau.jpg"/>
          <p:cNvPicPr>
            <a:picLocks noChangeAspect="1" noChangeArrowheads="1"/>
          </p:cNvPicPr>
          <p:nvPr/>
        </p:nvPicPr>
        <p:blipFill>
          <a:blip r:embed="rId3" cstate="print"/>
          <a:srcRect/>
          <a:stretch>
            <a:fillRect/>
          </a:stretch>
        </p:blipFill>
        <p:spPr bwMode="auto">
          <a:xfrm>
            <a:off x="3143240" y="4714884"/>
            <a:ext cx="3357546" cy="1908205"/>
          </a:xfrm>
          <a:prstGeom prst="rect">
            <a:avLst/>
          </a:prstGeom>
          <a:noFill/>
        </p:spPr>
      </p:pic>
      <p:pic>
        <p:nvPicPr>
          <p:cNvPr id="4101" name="Picture 5" descr="C:\Users\vtreh_000\Desktop\SCOLAIRE\bastien\Papageitauche_Fratercula_arctica_02.jpg"/>
          <p:cNvPicPr>
            <a:picLocks noChangeAspect="1" noChangeArrowheads="1"/>
          </p:cNvPicPr>
          <p:nvPr/>
        </p:nvPicPr>
        <p:blipFill>
          <a:blip r:embed="rId4" cstate="print"/>
          <a:srcRect/>
          <a:stretch>
            <a:fillRect/>
          </a:stretch>
        </p:blipFill>
        <p:spPr bwMode="auto">
          <a:xfrm>
            <a:off x="6715140" y="3143248"/>
            <a:ext cx="2299335" cy="2870204"/>
          </a:xfrm>
          <a:prstGeom prst="rect">
            <a:avLst/>
          </a:prstGeom>
          <a:noFill/>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285728"/>
            <a:ext cx="8229600" cy="6143668"/>
          </a:xfrm>
        </p:spPr>
        <p:txBody>
          <a:bodyPr>
            <a:normAutofit/>
          </a:bodyPr>
          <a:lstStyle/>
          <a:p>
            <a:pPr>
              <a:buNone/>
            </a:pPr>
            <a:r>
              <a:rPr lang="fr-FR" sz="2000" dirty="0" smtClean="0"/>
              <a:t>Les landes écossaises sont peuplés d’oiseaux ( faucon Emerillon, pluvier doré ) et de mammifères ( hermine, campagnol ) .</a:t>
            </a:r>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buNone/>
            </a:pPr>
            <a:r>
              <a:rPr lang="fr-FR" sz="2000" dirty="0" smtClean="0"/>
              <a:t>Les marais écossais ( tourbières ) sont des endroits très pluvieux où habitent des bécassins des marais et des hiboux des marais.</a:t>
            </a:r>
          </a:p>
          <a:p>
            <a:pPr>
              <a:buNone/>
            </a:pPr>
            <a:endParaRPr lang="fr-FR" sz="2000" dirty="0"/>
          </a:p>
        </p:txBody>
      </p:sp>
      <p:pic>
        <p:nvPicPr>
          <p:cNvPr id="5123" name="Picture 3" descr="C:\Users\vtreh_000\Desktop\SCOLAIRE\bastien\hermine.jpg"/>
          <p:cNvPicPr>
            <a:picLocks noChangeAspect="1" noChangeArrowheads="1"/>
          </p:cNvPicPr>
          <p:nvPr/>
        </p:nvPicPr>
        <p:blipFill>
          <a:blip r:embed="rId2" cstate="print"/>
          <a:srcRect/>
          <a:stretch>
            <a:fillRect/>
          </a:stretch>
        </p:blipFill>
        <p:spPr bwMode="auto">
          <a:xfrm>
            <a:off x="5786446" y="1000108"/>
            <a:ext cx="2805828" cy="2271706"/>
          </a:xfrm>
          <a:prstGeom prst="rect">
            <a:avLst/>
          </a:prstGeom>
          <a:noFill/>
        </p:spPr>
      </p:pic>
      <p:pic>
        <p:nvPicPr>
          <p:cNvPr id="5124" name="Picture 4" descr="C:\Users\vtreh_000\Desktop\SCOLAIRE\bastien\101551.jpg"/>
          <p:cNvPicPr>
            <a:picLocks noChangeAspect="1" noChangeArrowheads="1"/>
          </p:cNvPicPr>
          <p:nvPr/>
        </p:nvPicPr>
        <p:blipFill>
          <a:blip r:embed="rId3" cstate="print"/>
          <a:srcRect/>
          <a:stretch>
            <a:fillRect/>
          </a:stretch>
        </p:blipFill>
        <p:spPr bwMode="auto">
          <a:xfrm>
            <a:off x="285720" y="1000108"/>
            <a:ext cx="3000396" cy="2199809"/>
          </a:xfrm>
          <a:prstGeom prst="rect">
            <a:avLst/>
          </a:prstGeom>
          <a:noFill/>
        </p:spPr>
      </p:pic>
      <p:pic>
        <p:nvPicPr>
          <p:cNvPr id="7" name="Picture 2" descr="C:\Users\vtreh_000\Desktop\SCOLAIRE\bastien\gallgall.jpg"/>
          <p:cNvPicPr>
            <a:picLocks noChangeAspect="1" noChangeArrowheads="1"/>
          </p:cNvPicPr>
          <p:nvPr/>
        </p:nvPicPr>
        <p:blipFill>
          <a:blip r:embed="rId4" cstate="print"/>
          <a:srcRect/>
          <a:stretch>
            <a:fillRect/>
          </a:stretch>
        </p:blipFill>
        <p:spPr bwMode="auto">
          <a:xfrm>
            <a:off x="2428860" y="4214818"/>
            <a:ext cx="3321858" cy="2473329"/>
          </a:xfrm>
          <a:prstGeom prst="rect">
            <a:avLst/>
          </a:prstGeom>
          <a:noFill/>
        </p:spPr>
      </p:pic>
    </p:spTree>
  </p:cSld>
  <p:clrMapOvr>
    <a:masterClrMapping/>
  </p:clrMapOvr>
  <p:transition spd="slow">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66"/>
            <a:ext cx="8229600" cy="5768997"/>
          </a:xfrm>
        </p:spPr>
        <p:txBody>
          <a:bodyPr>
            <a:normAutofit/>
          </a:bodyPr>
          <a:lstStyle/>
          <a:p>
            <a:pPr>
              <a:buNone/>
            </a:pPr>
            <a:endParaRPr lang="fr-FR" sz="2000" dirty="0" smtClean="0"/>
          </a:p>
          <a:p>
            <a:pPr>
              <a:buNone/>
            </a:pPr>
            <a:r>
              <a:rPr lang="fr-FR" sz="2000" dirty="0" smtClean="0"/>
              <a:t>Il y a aussi des lacs ( lochs ) peuplés de hérons cendrés, cygnes chanteurs et loutres d’Europe.</a:t>
            </a:r>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r>
              <a:rPr lang="fr-FR" dirty="0" smtClean="0"/>
              <a:t>Le climat : </a:t>
            </a:r>
          </a:p>
          <a:p>
            <a:pPr>
              <a:buNone/>
            </a:pPr>
            <a:r>
              <a:rPr lang="fr-FR" sz="2000" dirty="0" smtClean="0"/>
              <a:t>L’Ecosse est coupée en deux. A l’ouest, il y a des vents doux et humides. A l’est, il y a des vents froids et sec.</a:t>
            </a:r>
          </a:p>
        </p:txBody>
      </p:sp>
      <p:pic>
        <p:nvPicPr>
          <p:cNvPr id="6147" name="Picture 3" descr="C:\Users\vtreh_000\Desktop\SCOLAIRE\bastien\XeGqAoMugUenvhAJSl4WnPxezwk.jpg"/>
          <p:cNvPicPr>
            <a:picLocks noChangeAspect="1" noChangeArrowheads="1"/>
          </p:cNvPicPr>
          <p:nvPr/>
        </p:nvPicPr>
        <p:blipFill>
          <a:blip r:embed="rId2" cstate="print"/>
          <a:srcRect/>
          <a:stretch>
            <a:fillRect/>
          </a:stretch>
        </p:blipFill>
        <p:spPr bwMode="auto">
          <a:xfrm>
            <a:off x="5000628" y="1214422"/>
            <a:ext cx="3683408" cy="2449674"/>
          </a:xfrm>
          <a:prstGeom prst="rect">
            <a:avLst/>
          </a:prstGeom>
          <a:noFill/>
        </p:spPr>
      </p:pic>
      <p:pic>
        <p:nvPicPr>
          <p:cNvPr id="6148" name="Picture 4" descr="C:\Users\vtreh_000\Desktop\SCOLAIRE\bastien\heron_cendre_j._gernigon_.jpg"/>
          <p:cNvPicPr>
            <a:picLocks noChangeAspect="1" noChangeArrowheads="1"/>
          </p:cNvPicPr>
          <p:nvPr/>
        </p:nvPicPr>
        <p:blipFill>
          <a:blip r:embed="rId3" cstate="print"/>
          <a:srcRect/>
          <a:stretch>
            <a:fillRect/>
          </a:stretch>
        </p:blipFill>
        <p:spPr bwMode="auto">
          <a:xfrm>
            <a:off x="1357290" y="1500174"/>
            <a:ext cx="2786082" cy="2090271"/>
          </a:xfrm>
          <a:prstGeom prst="rect">
            <a:avLst/>
          </a:prstGeom>
          <a:noFill/>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14290"/>
            <a:ext cx="8229600" cy="1143000"/>
          </a:xfrm>
        </p:spPr>
        <p:txBody>
          <a:bodyPr>
            <a:normAutofit/>
          </a:bodyPr>
          <a:lstStyle/>
          <a:p>
            <a:r>
              <a:rPr lang="fr-FR" sz="3600" dirty="0" smtClean="0"/>
              <a:t>Histoire</a:t>
            </a:r>
            <a:endParaRPr lang="fr-FR" sz="3600" dirty="0"/>
          </a:p>
        </p:txBody>
      </p:sp>
      <p:sp>
        <p:nvSpPr>
          <p:cNvPr id="7" name="ZoneTexte 6"/>
          <p:cNvSpPr txBox="1"/>
          <p:nvPr/>
        </p:nvSpPr>
        <p:spPr>
          <a:xfrm>
            <a:off x="142844" y="1071546"/>
            <a:ext cx="8001056" cy="7848302"/>
          </a:xfrm>
          <a:prstGeom prst="rect">
            <a:avLst/>
          </a:prstGeom>
          <a:noFill/>
        </p:spPr>
        <p:txBody>
          <a:bodyPr wrap="square" rtlCol="0">
            <a:spAutoFit/>
          </a:bodyPr>
          <a:lstStyle/>
          <a:p>
            <a:endParaRPr lang="fr-FR" dirty="0" smtClean="0"/>
          </a:p>
          <a:p>
            <a:r>
              <a:rPr lang="fr-FR" dirty="0" smtClean="0"/>
              <a:t>Le premier homme en Ecosse date de -8000 à-7000 ans. </a:t>
            </a:r>
          </a:p>
          <a:p>
            <a:endParaRPr lang="fr-FR" dirty="0" smtClean="0"/>
          </a:p>
          <a:p>
            <a:r>
              <a:rPr lang="fr-FR" dirty="0" smtClean="0"/>
              <a:t>Ce pays sauvage a été peuplé par les Pictes et les Scots.</a:t>
            </a:r>
          </a:p>
          <a:p>
            <a:endParaRPr lang="fr-FR" dirty="0" smtClean="0"/>
          </a:p>
          <a:p>
            <a:r>
              <a:rPr lang="fr-FR" dirty="0" smtClean="0"/>
              <a:t>Entre 43 et 78 </a:t>
            </a:r>
            <a:r>
              <a:rPr lang="fr-FR" dirty="0" err="1" smtClean="0"/>
              <a:t>ap</a:t>
            </a:r>
            <a:r>
              <a:rPr lang="fr-FR" dirty="0" smtClean="0"/>
              <a:t> JC, les romains ont voulu envahir l’Ecosse mais ont échoué. Ils ont construis le mur d’Hadrien pour empêcher les écossais de passer. </a:t>
            </a:r>
          </a:p>
          <a:p>
            <a:endParaRPr lang="fr-FR" dirty="0" smtClean="0"/>
          </a:p>
          <a:p>
            <a:r>
              <a:rPr lang="fr-FR" dirty="0" smtClean="0"/>
              <a:t>En 1707 l’Ecosse est entrée dans le Royaume- Uni.</a:t>
            </a:r>
          </a:p>
          <a:p>
            <a:endParaRPr lang="fr-FR" dirty="0" smtClean="0"/>
          </a:p>
          <a:p>
            <a:r>
              <a:rPr lang="fr-FR" dirty="0" smtClean="0"/>
              <a:t>Le Royaume- Uni en 2016 a fait un référendum pour savoir s’il devait rester dans l’Union Européenne. C’est la sortie de l’Europe qui a gagné. Mais l’Ecosse voudrait rester dans l’Europe. </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r>
              <a:rPr lang="fr-FR" dirty="0" smtClean="0">
                <a:solidFill>
                  <a:schemeClr val="bg1"/>
                </a:solidFill>
              </a:rPr>
              <a:t> </a:t>
            </a:r>
          </a:p>
          <a:p>
            <a:endParaRPr lang="fr-FR" dirty="0">
              <a:solidFill>
                <a:schemeClr val="bg1"/>
              </a:solidFill>
            </a:endParaRPr>
          </a:p>
          <a:p>
            <a:endParaRPr lang="fr-FR" dirty="0" smtClean="0">
              <a:solidFill>
                <a:schemeClr val="bg1"/>
              </a:solidFill>
            </a:endParaRPr>
          </a:p>
          <a:p>
            <a:endParaRPr lang="fr-FR" dirty="0">
              <a:solidFill>
                <a:schemeClr val="bg1"/>
              </a:solidFill>
            </a:endParaRPr>
          </a:p>
          <a:p>
            <a:endParaRPr lang="fr-FR" dirty="0">
              <a:solidFill>
                <a:schemeClr val="bg1"/>
              </a:solidFill>
            </a:endParaRPr>
          </a:p>
        </p:txBody>
      </p:sp>
    </p:spTree>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14290"/>
            <a:ext cx="8229600" cy="1143000"/>
          </a:xfrm>
        </p:spPr>
        <p:txBody>
          <a:bodyPr>
            <a:normAutofit/>
          </a:bodyPr>
          <a:lstStyle/>
          <a:p>
            <a:r>
              <a:rPr lang="fr-FR" sz="3600" dirty="0" smtClean="0"/>
              <a:t>Monuments – Sites historiques</a:t>
            </a:r>
            <a:endParaRPr lang="fr-FR" sz="3600" dirty="0"/>
          </a:p>
        </p:txBody>
      </p:sp>
      <p:sp>
        <p:nvSpPr>
          <p:cNvPr id="7" name="ZoneTexte 6"/>
          <p:cNvSpPr txBox="1"/>
          <p:nvPr/>
        </p:nvSpPr>
        <p:spPr>
          <a:xfrm>
            <a:off x="142844" y="1071546"/>
            <a:ext cx="8001056" cy="5693866"/>
          </a:xfrm>
          <a:prstGeom prst="rect">
            <a:avLst/>
          </a:prstGeom>
          <a:noFill/>
        </p:spPr>
        <p:txBody>
          <a:bodyPr wrap="square" rtlCol="0">
            <a:spAutoFit/>
          </a:bodyPr>
          <a:lstStyle/>
          <a:p>
            <a:endParaRPr lang="fr-FR" dirty="0" smtClean="0"/>
          </a:p>
          <a:p>
            <a:r>
              <a:rPr lang="fr-FR" dirty="0" smtClean="0"/>
              <a:t>LE CHÂTEAU DE BALMORAL : </a:t>
            </a:r>
          </a:p>
          <a:p>
            <a:r>
              <a:rPr lang="fr-FR" sz="2000" dirty="0" smtClean="0"/>
              <a:t>Il appartient à la reine d’Angleterre et est une des résidences estivales préférées de la famille royale britannique.  </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r>
              <a:rPr lang="fr-FR" dirty="0" smtClean="0">
                <a:solidFill>
                  <a:schemeClr val="bg1"/>
                </a:solidFill>
              </a:rPr>
              <a:t> </a:t>
            </a:r>
          </a:p>
          <a:p>
            <a:endParaRPr lang="fr-FR" dirty="0">
              <a:solidFill>
                <a:schemeClr val="bg1"/>
              </a:solidFill>
            </a:endParaRPr>
          </a:p>
          <a:p>
            <a:endParaRPr lang="fr-FR" dirty="0" smtClean="0">
              <a:solidFill>
                <a:schemeClr val="bg1"/>
              </a:solidFill>
            </a:endParaRPr>
          </a:p>
          <a:p>
            <a:endParaRPr lang="fr-FR" dirty="0">
              <a:solidFill>
                <a:schemeClr val="bg1"/>
              </a:solidFill>
            </a:endParaRPr>
          </a:p>
          <a:p>
            <a:endParaRPr lang="fr-FR" dirty="0">
              <a:solidFill>
                <a:schemeClr val="bg1"/>
              </a:solidFill>
            </a:endParaRPr>
          </a:p>
        </p:txBody>
      </p:sp>
      <p:pic>
        <p:nvPicPr>
          <p:cNvPr id="1026" name="Picture 2"/>
          <p:cNvPicPr>
            <a:picLocks noChangeAspect="1" noChangeArrowheads="1"/>
          </p:cNvPicPr>
          <p:nvPr/>
        </p:nvPicPr>
        <p:blipFill>
          <a:blip r:embed="rId3" cstate="print"/>
          <a:srcRect/>
          <a:stretch>
            <a:fillRect/>
          </a:stretch>
        </p:blipFill>
        <p:spPr bwMode="auto">
          <a:xfrm>
            <a:off x="2071670" y="2428868"/>
            <a:ext cx="4667273" cy="3500455"/>
          </a:xfrm>
          <a:prstGeom prst="rect">
            <a:avLst/>
          </a:prstGeom>
          <a:noFill/>
          <a:ln w="9525">
            <a:noFill/>
            <a:miter lim="800000"/>
            <a:headEnd/>
            <a:tailEnd/>
          </a:ln>
          <a:effectLst/>
        </p:spPr>
      </p:pic>
    </p:spTree>
  </p:cSld>
  <p:clrMapOvr>
    <a:masterClrMapping/>
  </p:clrMapOvr>
  <p:transition spd="slow">
    <p:fade thruBlk="1"/>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1886</TotalTime>
  <Words>649</Words>
  <Application>Microsoft Office PowerPoint</Application>
  <PresentationFormat>Affichage à l'écran (4:3)</PresentationFormat>
  <Paragraphs>204</Paragraphs>
  <Slides>16</Slides>
  <Notes>9</Notes>
  <HiddenSlides>0</HiddenSlides>
  <MMClips>1</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Thème Office</vt:lpstr>
      <vt:lpstr>Diapositive 1</vt:lpstr>
      <vt:lpstr>Fiche d’ identité</vt:lpstr>
      <vt:lpstr>Fiche d’ identité</vt:lpstr>
      <vt:lpstr>Diapositive 4</vt:lpstr>
      <vt:lpstr>Paysages, faunes et Climats</vt:lpstr>
      <vt:lpstr>Diapositive 6</vt:lpstr>
      <vt:lpstr>Diapositive 7</vt:lpstr>
      <vt:lpstr>Histoire</vt:lpstr>
      <vt:lpstr>Monuments – Sites historiques</vt:lpstr>
      <vt:lpstr>Diapositive 10</vt:lpstr>
      <vt:lpstr>Célébrités, Traditions et Spécialités</vt:lpstr>
      <vt:lpstr>Diapositive 12</vt:lpstr>
      <vt:lpstr>Diapositive 13</vt:lpstr>
      <vt:lpstr>Diapositive 14</vt:lpstr>
      <vt:lpstr>Diapositive 15</vt:lpstr>
      <vt:lpstr>Diapositive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vtrehault@free.fr</dc:creator>
  <cp:lastModifiedBy>vtrehault@free.fr</cp:lastModifiedBy>
  <cp:revision>54</cp:revision>
  <dcterms:created xsi:type="dcterms:W3CDTF">2016-12-07T13:16:53Z</dcterms:created>
  <dcterms:modified xsi:type="dcterms:W3CDTF">2017-03-19T12:07:59Z</dcterms:modified>
</cp:coreProperties>
</file>