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112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CE21-B1DE-4CFD-8C37-FF372A82363C}" type="datetimeFigureOut">
              <a:rPr lang="fr-FR" smtClean="0"/>
              <a:pPr/>
              <a:t>08/03/2018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D6C8-7AD1-4577-A61C-1D01612E55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CE21-B1DE-4CFD-8C37-FF372A82363C}" type="datetimeFigureOut">
              <a:rPr lang="fr-FR" smtClean="0"/>
              <a:pPr/>
              <a:t>08/03/2018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D6C8-7AD1-4577-A61C-1D01612E55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CE21-B1DE-4CFD-8C37-FF372A82363C}" type="datetimeFigureOut">
              <a:rPr lang="fr-FR" smtClean="0"/>
              <a:pPr/>
              <a:t>08/03/2018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D6C8-7AD1-4577-A61C-1D01612E55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CE21-B1DE-4CFD-8C37-FF372A82363C}" type="datetimeFigureOut">
              <a:rPr lang="fr-FR" smtClean="0"/>
              <a:pPr/>
              <a:t>08/03/2018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D6C8-7AD1-4577-A61C-1D01612E55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CE21-B1DE-4CFD-8C37-FF372A82363C}" type="datetimeFigureOut">
              <a:rPr lang="fr-FR" smtClean="0"/>
              <a:pPr/>
              <a:t>08/03/2018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D6C8-7AD1-4577-A61C-1D01612E55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CE21-B1DE-4CFD-8C37-FF372A82363C}" type="datetimeFigureOut">
              <a:rPr lang="fr-FR" smtClean="0"/>
              <a:pPr/>
              <a:t>08/03/2018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D6C8-7AD1-4577-A61C-1D01612E55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CE21-B1DE-4CFD-8C37-FF372A82363C}" type="datetimeFigureOut">
              <a:rPr lang="fr-FR" smtClean="0"/>
              <a:pPr/>
              <a:t>08/03/2018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D6C8-7AD1-4577-A61C-1D01612E55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CE21-B1DE-4CFD-8C37-FF372A82363C}" type="datetimeFigureOut">
              <a:rPr lang="fr-FR" smtClean="0"/>
              <a:pPr/>
              <a:t>08/03/2018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D6C8-7AD1-4577-A61C-1D01612E55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CE21-B1DE-4CFD-8C37-FF372A82363C}" type="datetimeFigureOut">
              <a:rPr lang="fr-FR" smtClean="0"/>
              <a:pPr/>
              <a:t>08/03/2018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D6C8-7AD1-4577-A61C-1D01612E55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CE21-B1DE-4CFD-8C37-FF372A82363C}" type="datetimeFigureOut">
              <a:rPr lang="fr-FR" smtClean="0"/>
              <a:pPr/>
              <a:t>08/03/2018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D6C8-7AD1-4577-A61C-1D01612E55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CE21-B1DE-4CFD-8C37-FF372A82363C}" type="datetimeFigureOut">
              <a:rPr lang="fr-FR" smtClean="0"/>
              <a:pPr/>
              <a:t>08/03/2018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D6C8-7AD1-4577-A61C-1D01612E55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BCE21-B1DE-4CFD-8C37-FF372A82363C}" type="datetimeFigureOut">
              <a:rPr lang="fr-FR" smtClean="0"/>
              <a:pPr/>
              <a:t>08/03/2018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5D6C8-7AD1-4577-A61C-1D01612E55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296143"/>
          </a:xfrm>
        </p:spPr>
        <p:txBody>
          <a:bodyPr>
            <a:normAutofit/>
          </a:bodyPr>
          <a:lstStyle/>
          <a:p>
            <a:r>
              <a:rPr lang="fr-FR" sz="4800" b="1" dirty="0" smtClean="0"/>
              <a:t>L’ </a:t>
            </a:r>
            <a:r>
              <a:rPr lang="fr-FR" sz="4800" b="1" dirty="0"/>
              <a:t>A</a:t>
            </a:r>
            <a:r>
              <a:rPr lang="fr-FR" sz="4800" b="1" dirty="0" smtClean="0"/>
              <a:t>llemagne</a:t>
            </a:r>
            <a:endParaRPr lang="fr-FR" sz="48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6444208" y="60212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De </a:t>
            </a:r>
            <a:r>
              <a:rPr lang="fr-FR" b="1" dirty="0"/>
              <a:t>A</a:t>
            </a:r>
            <a:r>
              <a:rPr lang="fr-FR" b="1" dirty="0" smtClean="0"/>
              <a:t>llison et Oscar</a:t>
            </a:r>
            <a:endParaRPr lang="fr-FR" b="1" dirty="0"/>
          </a:p>
        </p:txBody>
      </p:sp>
      <p:pic>
        <p:nvPicPr>
          <p:cNvPr id="7" name="Image 6" descr="drapeau-allemag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772816"/>
            <a:ext cx="6000667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Nouvel An à Berlin</a:t>
            </a:r>
            <a:endParaRPr lang="fr-FR" sz="3200" b="1" dirty="0"/>
          </a:p>
        </p:txBody>
      </p:sp>
      <p:pic>
        <p:nvPicPr>
          <p:cNvPr id="7" name="Image 6" descr="image-31128-galleryV9-abcd-311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5476" y="1340768"/>
            <a:ext cx="3938524" cy="26642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5536" y="1556792"/>
            <a:ext cx="46440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/>
              <a:t>En 2017, des centaines de milliers de personnes ont fêté le passage du Nouvel an sur le </a:t>
            </a:r>
            <a:r>
              <a:rPr lang="fr-FR" dirty="0" err="1" smtClean="0"/>
              <a:t>Festmeile</a:t>
            </a:r>
            <a:r>
              <a:rPr lang="fr-FR" dirty="0" smtClean="0"/>
              <a:t>, devant le monument historique emblématique de Berlin.</a:t>
            </a:r>
          </a:p>
          <a:p>
            <a:pPr algn="just"/>
            <a:r>
              <a:rPr lang="fr-FR" dirty="0" smtClean="0"/>
              <a:t>Le célèbre </a:t>
            </a:r>
            <a:r>
              <a:rPr lang="fr-FR" dirty="0"/>
              <a:t>compte à rebours </a:t>
            </a:r>
            <a:r>
              <a:rPr lang="fr-FR" dirty="0" smtClean="0"/>
              <a:t>a été enclenché 1 minute avant le changement d’année puis, à minuit, un </a:t>
            </a:r>
            <a:r>
              <a:rPr lang="fr-FR" dirty="0"/>
              <a:t>gigantesque feu d’artifice </a:t>
            </a:r>
            <a:r>
              <a:rPr lang="fr-FR" dirty="0" smtClean="0"/>
              <a:t>de plus </a:t>
            </a:r>
            <a:r>
              <a:rPr lang="fr-FR" dirty="0"/>
              <a:t>de 6 000 fusées </a:t>
            </a:r>
            <a:r>
              <a:rPr lang="fr-FR" dirty="0" smtClean="0"/>
              <a:t>a été tiré. </a:t>
            </a:r>
            <a:endParaRPr lang="fr-FR" dirty="0"/>
          </a:p>
        </p:txBody>
      </p:sp>
      <p:pic>
        <p:nvPicPr>
          <p:cNvPr id="12" name="Image 11" descr="451853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149080"/>
            <a:ext cx="3911892" cy="25922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44008" y="5229200"/>
            <a:ext cx="4644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Les groupes de musique </a:t>
            </a:r>
            <a:r>
              <a:rPr lang="fr-FR" dirty="0" smtClean="0"/>
              <a:t>live ont joué jusqu'au petit matin.</a:t>
            </a:r>
          </a:p>
          <a:p>
            <a:r>
              <a:rPr lang="fr-FR" dirty="0" smtClean="0"/>
              <a:t>Une atmosphère festive et conviviale .</a:t>
            </a:r>
            <a:endParaRPr lang="fr-FR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 VI. QUIZ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28800"/>
            <a:ext cx="7524328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b="1" dirty="0" smtClean="0"/>
              <a:t>Combien y a-t-il de Länder ?</a:t>
            </a:r>
          </a:p>
          <a:p>
            <a:pPr>
              <a:buNone/>
            </a:pPr>
            <a:r>
              <a:rPr lang="fr-FR" sz="1800" dirty="0" smtClean="0"/>
              <a:t>A) 15</a:t>
            </a:r>
          </a:p>
          <a:p>
            <a:pPr>
              <a:buNone/>
            </a:pPr>
            <a:r>
              <a:rPr lang="fr-FR" sz="1800" dirty="0" smtClean="0"/>
              <a:t>B) 16</a:t>
            </a:r>
          </a:p>
          <a:p>
            <a:pPr>
              <a:buNone/>
            </a:pPr>
            <a:r>
              <a:rPr lang="fr-FR" sz="1800" dirty="0" smtClean="0"/>
              <a:t>C) 18</a:t>
            </a:r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r>
              <a:rPr lang="fr-FR" sz="1800" b="1" dirty="0" smtClean="0"/>
              <a:t>Quelles sont les couleurs du drapeau de l’Allemagne ?</a:t>
            </a:r>
          </a:p>
          <a:p>
            <a:pPr>
              <a:buNone/>
            </a:pPr>
            <a:r>
              <a:rPr lang="fr-FR" sz="1800" dirty="0" smtClean="0"/>
              <a:t>A) jaune-rouge-noir</a:t>
            </a:r>
          </a:p>
          <a:p>
            <a:pPr>
              <a:buNone/>
            </a:pPr>
            <a:r>
              <a:rPr lang="fr-FR" sz="1800" dirty="0" smtClean="0"/>
              <a:t>B) noir-rouge-jaune</a:t>
            </a:r>
          </a:p>
          <a:p>
            <a:pPr>
              <a:buNone/>
            </a:pPr>
            <a:r>
              <a:rPr lang="fr-FR" sz="1800" dirty="0" smtClean="0"/>
              <a:t>C) rouge-noir-jaune</a:t>
            </a:r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r>
              <a:rPr lang="fr-FR" sz="1800" b="1" dirty="0" smtClean="0"/>
              <a:t>Comment se nomme la chancelière allemande ?</a:t>
            </a:r>
          </a:p>
          <a:p>
            <a:pPr>
              <a:buAutoNum type="alphaUcParenR"/>
            </a:pPr>
            <a:r>
              <a:rPr lang="fr-FR" sz="1800" dirty="0" smtClean="0"/>
              <a:t>Angela </a:t>
            </a:r>
            <a:r>
              <a:rPr lang="fr-FR" sz="1800" dirty="0" err="1" smtClean="0"/>
              <a:t>Merkel</a:t>
            </a:r>
            <a:endParaRPr lang="fr-FR" sz="1800" dirty="0" smtClean="0"/>
          </a:p>
          <a:p>
            <a:pPr>
              <a:buAutoNum type="alphaUcParenR"/>
            </a:pPr>
            <a:r>
              <a:rPr lang="fr-FR" sz="1800" dirty="0" smtClean="0"/>
              <a:t>Pénélope </a:t>
            </a:r>
            <a:r>
              <a:rPr lang="fr-FR" sz="1800" dirty="0" err="1" smtClean="0"/>
              <a:t>Merkel</a:t>
            </a:r>
            <a:endParaRPr lang="fr-FR" sz="1800" dirty="0" smtClean="0"/>
          </a:p>
          <a:p>
            <a:pPr>
              <a:buAutoNum type="alphaUcParenR"/>
            </a:pPr>
            <a:r>
              <a:rPr lang="fr-FR" sz="1800" dirty="0" smtClean="0"/>
              <a:t>Brigitte </a:t>
            </a:r>
            <a:r>
              <a:rPr lang="fr-FR" sz="1800" dirty="0" err="1" smtClean="0"/>
              <a:t>Merkel</a:t>
            </a:r>
            <a:endParaRPr lang="fr-FR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67744" y="764704"/>
            <a:ext cx="4176464" cy="1512168"/>
          </a:xfrm>
        </p:spPr>
        <p:txBody>
          <a:bodyPr>
            <a:normAutofit fontScale="90000"/>
          </a:bodyPr>
          <a:lstStyle/>
          <a:p>
            <a:r>
              <a:rPr lang="fr-FR" sz="5400" b="1" dirty="0" err="1" smtClean="0"/>
              <a:t>Vielen</a:t>
            </a:r>
            <a:r>
              <a:rPr lang="fr-FR" sz="5400" b="1" dirty="0" smtClean="0"/>
              <a:t> </a:t>
            </a:r>
            <a:r>
              <a:rPr lang="fr-FR" sz="5400" b="1" dirty="0" err="1" smtClean="0"/>
              <a:t>Dank</a:t>
            </a:r>
            <a:r>
              <a:rPr lang="fr-FR" sz="5400" b="1" dirty="0" smtClean="0"/>
              <a:t> !!!</a:t>
            </a:r>
            <a:endParaRPr lang="fr-FR" sz="5400" b="1" dirty="0"/>
          </a:p>
        </p:txBody>
      </p:sp>
      <p:pic>
        <p:nvPicPr>
          <p:cNvPr id="4" name="Espace réservé du contenu 3" descr="smiley-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132856"/>
            <a:ext cx="7482199" cy="3816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Sommaire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fr-FR" dirty="0" smtClean="0"/>
              <a:t>La carte d’identité</a:t>
            </a:r>
          </a:p>
          <a:p>
            <a:pPr marL="571500" indent="-571500">
              <a:buFont typeface="+mj-lt"/>
              <a:buAutoNum type="romanUcPeriod"/>
            </a:pPr>
            <a:r>
              <a:rPr lang="fr-FR" dirty="0" smtClean="0"/>
              <a:t>Les Länder</a:t>
            </a:r>
          </a:p>
          <a:p>
            <a:pPr marL="571500" indent="-571500">
              <a:buFont typeface="+mj-lt"/>
              <a:buAutoNum type="romanUcPeriod"/>
            </a:pPr>
            <a:r>
              <a:rPr lang="fr-FR" dirty="0" smtClean="0"/>
              <a:t>Les fleuves</a:t>
            </a:r>
          </a:p>
          <a:p>
            <a:pPr marL="571500" indent="-571500">
              <a:buFont typeface="+mj-lt"/>
              <a:buAutoNum type="romanUcPeriod"/>
            </a:pPr>
            <a:r>
              <a:rPr lang="fr-FR" dirty="0" smtClean="0"/>
              <a:t>Eclairage sur un monument emblématique : la porte de Brandebourg</a:t>
            </a:r>
          </a:p>
          <a:p>
            <a:pPr marL="571500" indent="-571500">
              <a:buFont typeface="+mj-lt"/>
              <a:buAutoNum type="romanUcPeriod"/>
            </a:pPr>
            <a:r>
              <a:rPr lang="fr-FR" dirty="0" smtClean="0"/>
              <a:t>Les fêtes populaires</a:t>
            </a:r>
          </a:p>
          <a:p>
            <a:pPr marL="571500" indent="-571500">
              <a:buFont typeface="+mj-lt"/>
              <a:buAutoNum type="romanUcPeriod"/>
            </a:pPr>
            <a:r>
              <a:rPr lang="fr-FR" dirty="0" smtClean="0"/>
              <a:t>Le quiz </a:t>
            </a:r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>
          <a:xfrm>
            <a:off x="870348" y="-99392"/>
            <a:ext cx="7806108" cy="1279525"/>
          </a:xfrm>
        </p:spPr>
        <p:txBody>
          <a:bodyPr>
            <a:noAutofit/>
          </a:bodyPr>
          <a:lstStyle/>
          <a:p>
            <a:pPr algn="ctr"/>
            <a:r>
              <a:rPr lang="fr-FR" sz="4000" b="1" dirty="0" smtClean="0">
                <a:latin typeface="Calibri" pitchFamily="34" charset="0"/>
              </a:rPr>
              <a:t>I. Carte d’identité : L’Allemagne</a:t>
            </a:r>
          </a:p>
        </p:txBody>
      </p:sp>
      <p:sp>
        <p:nvSpPr>
          <p:cNvPr id="20482" name="Espace réservé du contenu 2"/>
          <p:cNvSpPr>
            <a:spLocks noGrp="1"/>
          </p:cNvSpPr>
          <p:nvPr>
            <p:ph idx="1"/>
          </p:nvPr>
        </p:nvSpPr>
        <p:spPr>
          <a:xfrm>
            <a:off x="1" y="980728"/>
            <a:ext cx="9144000" cy="5877272"/>
          </a:xfrm>
        </p:spPr>
        <p:txBody>
          <a:bodyPr>
            <a:noAutofit/>
          </a:bodyPr>
          <a:lstStyle/>
          <a:p>
            <a:r>
              <a:rPr lang="fr-FR" sz="2400" b="1" dirty="0"/>
              <a:t>C</a:t>
            </a:r>
            <a:r>
              <a:rPr lang="fr-FR" sz="2400" b="1" dirty="0" smtClean="0"/>
              <a:t>apitale</a:t>
            </a:r>
            <a:r>
              <a:rPr lang="fr-FR" sz="2400" dirty="0" smtClean="0"/>
              <a:t> : Berlin</a:t>
            </a:r>
          </a:p>
          <a:p>
            <a:r>
              <a:rPr lang="fr-FR" sz="2400" b="1" dirty="0" smtClean="0"/>
              <a:t>Continent</a:t>
            </a:r>
            <a:r>
              <a:rPr lang="fr-FR" sz="2400" dirty="0" smtClean="0"/>
              <a:t> : Europe</a:t>
            </a:r>
          </a:p>
          <a:p>
            <a:r>
              <a:rPr lang="fr-FR" sz="2400" b="1" dirty="0" smtClean="0"/>
              <a:t>Monnaie</a:t>
            </a:r>
            <a:r>
              <a:rPr lang="fr-FR" sz="2400" dirty="0" smtClean="0"/>
              <a:t> : </a:t>
            </a: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Euros</a:t>
            </a:r>
          </a:p>
          <a:p>
            <a:r>
              <a:rPr lang="fr-FR" sz="2400" b="1" dirty="0" smtClean="0"/>
              <a:t>Superficie</a:t>
            </a:r>
            <a:r>
              <a:rPr lang="fr-FR" sz="2400" dirty="0" smtClean="0"/>
              <a:t> : 357 340 km²</a:t>
            </a:r>
          </a:p>
          <a:p>
            <a:pPr algn="just"/>
            <a:r>
              <a:rPr lang="fr-FR" sz="2400" b="1" dirty="0" smtClean="0"/>
              <a:t>Population</a:t>
            </a:r>
            <a:r>
              <a:rPr lang="fr-FR" sz="2400" dirty="0" smtClean="0"/>
              <a:t> : 82 millions</a:t>
            </a:r>
          </a:p>
          <a:p>
            <a:r>
              <a:rPr lang="fr-FR" sz="2400" b="1" dirty="0" smtClean="0"/>
              <a:t>Mers</a:t>
            </a:r>
            <a:r>
              <a:rPr lang="fr-FR" sz="2400" dirty="0" smtClean="0"/>
              <a:t>  : La mer du Nord et la mer Baltique </a:t>
            </a:r>
          </a:p>
          <a:p>
            <a:r>
              <a:rPr lang="fr-FR" sz="2400" b="1" dirty="0" smtClean="0"/>
              <a:t>Climat</a:t>
            </a:r>
            <a:r>
              <a:rPr lang="fr-FR" sz="2400" dirty="0" smtClean="0"/>
              <a:t> : Continental tempéré</a:t>
            </a:r>
          </a:p>
          <a:p>
            <a:r>
              <a:rPr lang="fr-FR" sz="2400" b="1" dirty="0" smtClean="0"/>
              <a:t>Langue</a:t>
            </a:r>
            <a:r>
              <a:rPr lang="fr-FR" sz="2400" dirty="0" smtClean="0"/>
              <a:t> : L’allemand</a:t>
            </a:r>
          </a:p>
          <a:p>
            <a:r>
              <a:rPr lang="fr-FR" sz="2400" b="1" dirty="0" smtClean="0"/>
              <a:t>Décalage horaire France-Allemagne:  </a:t>
            </a:r>
            <a:r>
              <a:rPr lang="fr-FR" sz="2400" dirty="0" smtClean="0"/>
              <a:t>Aucun  </a:t>
            </a:r>
          </a:p>
          <a:p>
            <a:r>
              <a:rPr lang="fr-FR" sz="2400" b="1" dirty="0" smtClean="0"/>
              <a:t>Chancelière</a:t>
            </a:r>
            <a:r>
              <a:rPr lang="fr-FR" sz="2400" dirty="0" smtClean="0"/>
              <a:t>: Angela </a:t>
            </a:r>
            <a:r>
              <a:rPr lang="fr-FR" sz="2400" dirty="0" err="1" smtClean="0"/>
              <a:t>Merkel</a:t>
            </a:r>
            <a:endParaRPr lang="fr-FR" sz="2400" dirty="0" smtClean="0"/>
          </a:p>
          <a:p>
            <a:r>
              <a:rPr lang="fr-FR" sz="2400" b="1" dirty="0" smtClean="0"/>
              <a:t>Président </a:t>
            </a:r>
            <a:r>
              <a:rPr lang="fr-FR" sz="2400" dirty="0" smtClean="0"/>
              <a:t>: Joachim </a:t>
            </a:r>
            <a:r>
              <a:rPr lang="fr-FR" sz="2400" dirty="0" err="1" smtClean="0"/>
              <a:t>Gauck</a:t>
            </a:r>
            <a:endParaRPr lang="fr-FR" sz="2400" dirty="0" smtClean="0"/>
          </a:p>
          <a:p>
            <a:endParaRPr lang="fr-FR" sz="2400" dirty="0" smtClean="0">
              <a:latin typeface="Calibri" pitchFamily="34" charset="0"/>
            </a:endParaRPr>
          </a:p>
        </p:txBody>
      </p:sp>
      <p:pic>
        <p:nvPicPr>
          <p:cNvPr id="6" name="Image 5" descr="mer_baltiq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556792"/>
            <a:ext cx="2664296" cy="1986823"/>
          </a:xfrm>
          <a:prstGeom prst="rect">
            <a:avLst/>
          </a:prstGeom>
        </p:spPr>
      </p:pic>
      <p:pic>
        <p:nvPicPr>
          <p:cNvPr id="7" name="Image 6" descr="macron-merk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3720" y="4365104"/>
            <a:ext cx="2520280" cy="1678545"/>
          </a:xfrm>
          <a:prstGeom prst="rect">
            <a:avLst/>
          </a:prstGeom>
        </p:spPr>
      </p:pic>
      <p:pic>
        <p:nvPicPr>
          <p:cNvPr id="8" name="Image 7" descr="175px-Frank-Walter_Steinmeier_Feb_2014_(cropped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4948889"/>
            <a:ext cx="1519696" cy="1909111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5482952" cy="778098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II. Les länder</a:t>
            </a:r>
            <a:endParaRPr lang="fr-FR" sz="4000" b="1" dirty="0"/>
          </a:p>
        </p:txBody>
      </p:sp>
      <p:pic>
        <p:nvPicPr>
          <p:cNvPr id="4" name="Picture 2" descr="Afficher l'image d'origin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32037"/>
            <a:ext cx="362761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44016" y="1085835"/>
            <a:ext cx="8748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En Allemagne, il y a 16 länder.</a:t>
            </a:r>
          </a:p>
          <a:p>
            <a:r>
              <a:rPr lang="fr-FR" sz="2400" dirty="0" smtClean="0"/>
              <a:t>Ils représentent nos régions en France avec une capitale pour chacun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3779912" y="3501008"/>
            <a:ext cx="5040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Les länder ont aussi un armoirie du land que l’on peut retrouver sur les plaques d’immatriculation</a:t>
            </a:r>
          </a:p>
          <a:p>
            <a:endParaRPr lang="fr-FR" dirty="0"/>
          </a:p>
        </p:txBody>
      </p:sp>
      <p:pic>
        <p:nvPicPr>
          <p:cNvPr id="6" name="Image 5" descr="Plate-KA-PA7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5013176"/>
            <a:ext cx="2557272" cy="56692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III. Les fleuves</a:t>
            </a:r>
            <a:endParaRPr lang="fr-FR" sz="4000" b="1" dirty="0"/>
          </a:p>
        </p:txBody>
      </p:sp>
      <p:pic>
        <p:nvPicPr>
          <p:cNvPr id="4" name="Espace réservé du contenu 3" descr="carte_allemagne_fleuv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3989668" cy="4680520"/>
          </a:xfrm>
        </p:spPr>
      </p:pic>
      <p:sp>
        <p:nvSpPr>
          <p:cNvPr id="5" name="ZoneTexte 4"/>
          <p:cNvSpPr txBox="1"/>
          <p:nvPr/>
        </p:nvSpPr>
        <p:spPr>
          <a:xfrm>
            <a:off x="4355976" y="1844824"/>
            <a:ext cx="4932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Les 3 plus grands fleuves d’Allemagne sont : </a:t>
            </a:r>
          </a:p>
          <a:p>
            <a:r>
              <a:rPr lang="fr-FR" sz="2000" dirty="0" smtClean="0"/>
              <a:t>- le Danube (2,860 km) </a:t>
            </a:r>
          </a:p>
          <a:p>
            <a:pPr>
              <a:buFontTx/>
              <a:buChar char="-"/>
            </a:pPr>
            <a:r>
              <a:rPr lang="fr-FR" sz="2000" dirty="0" smtClean="0"/>
              <a:t> le Rhin (1,233  km)  </a:t>
            </a:r>
          </a:p>
          <a:p>
            <a:pPr>
              <a:buFontTx/>
              <a:buChar char="-"/>
            </a:pPr>
            <a:r>
              <a:rPr lang="fr-FR" sz="2000" dirty="0" smtClean="0"/>
              <a:t> l’Elbe (1,091   km )</a:t>
            </a:r>
            <a:endParaRPr lang="fr-FR" sz="2000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2699792" y="2996952"/>
            <a:ext cx="1728192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971600" y="2708920"/>
            <a:ext cx="3384376" cy="129614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2411760" y="2348880"/>
            <a:ext cx="2016224" cy="3024336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IV. La porte de Brandebourg</a:t>
            </a:r>
            <a:endParaRPr lang="fr-FR" sz="4000" b="1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043608" y="5877272"/>
          <a:ext cx="3949030" cy="716280"/>
        </p:xfrm>
        <a:graphic>
          <a:graphicData uri="http://schemas.openxmlformats.org/drawingml/2006/table">
            <a:tbl>
              <a:tblPr/>
              <a:tblGrid>
                <a:gridCol w="1775486"/>
                <a:gridCol w="2173544"/>
              </a:tblGrid>
              <a:tr h="349374">
                <a:tc>
                  <a:txBody>
                    <a:bodyPr/>
                    <a:lstStyle/>
                    <a:p>
                      <a:pPr algn="l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Hauteur</a:t>
                      </a:r>
                    </a:p>
                  </a:txBody>
                  <a:tcPr marR="95250" marT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 </a:t>
                      </a: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mètres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374">
                <a:tc>
                  <a:txBody>
                    <a:bodyPr/>
                    <a:lstStyle/>
                    <a:p>
                      <a:pPr algn="l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Longueur</a:t>
                      </a:r>
                    </a:p>
                  </a:txBody>
                  <a:tcPr marR="95250" marT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65 mètres</a:t>
                      </a:r>
                    </a:p>
                  </a:txBody>
                  <a:tcPr marT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" name="Image 8" descr="4725_1388f3268ef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148512"/>
            <a:ext cx="5686207" cy="379265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043608" y="5157192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porte de Brandebourg a été construite de 1788 à 1791.</a:t>
            </a:r>
          </a:p>
          <a:p>
            <a:r>
              <a:rPr lang="fr-FR" dirty="0" smtClean="0"/>
              <a:t>La porte a été conçue par l’architecte Carl </a:t>
            </a:r>
            <a:r>
              <a:rPr lang="fr-FR" dirty="0" err="1" smtClean="0"/>
              <a:t>Gotthard</a:t>
            </a:r>
            <a:r>
              <a:rPr lang="fr-FR" dirty="0" smtClean="0"/>
              <a:t> Langhans.</a:t>
            </a:r>
            <a:endParaRPr lang="fr-FR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V. Les fêtes populaires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600" dirty="0" err="1" smtClean="0"/>
              <a:t>Oktoberfest</a:t>
            </a:r>
            <a:r>
              <a:rPr lang="fr-FR" sz="3600" dirty="0" smtClean="0"/>
              <a:t> « Fête de la Bière »</a:t>
            </a:r>
            <a:endParaRPr lang="fr-FR" sz="3600" dirty="0"/>
          </a:p>
        </p:txBody>
      </p:sp>
      <p:pic>
        <p:nvPicPr>
          <p:cNvPr id="7" name="Image 6" descr="zelte-h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5229200"/>
            <a:ext cx="4104456" cy="1537077"/>
          </a:xfrm>
          <a:prstGeom prst="rect">
            <a:avLst/>
          </a:prstGeom>
        </p:spPr>
      </p:pic>
      <p:pic>
        <p:nvPicPr>
          <p:cNvPr id="12" name="Image 11" descr="Costumes-Oktoberfest-Bavarois-Allemands-Short-Culotte-De.jpg"/>
          <p:cNvPicPr>
            <a:picLocks noChangeAspect="1"/>
          </p:cNvPicPr>
          <p:nvPr/>
        </p:nvPicPr>
        <p:blipFill>
          <a:blip r:embed="rId3" cstate="print"/>
          <a:srcRect l="14000" r="18801" b="3401"/>
          <a:stretch>
            <a:fillRect/>
          </a:stretch>
        </p:blipFill>
        <p:spPr>
          <a:xfrm>
            <a:off x="7904211" y="1412776"/>
            <a:ext cx="1239789" cy="2376264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6660232" y="1445875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Chemise traditionnelle à carreaux. </a:t>
            </a:r>
            <a:endParaRPr lang="fr-FR" sz="1600" dirty="0"/>
          </a:p>
        </p:txBody>
      </p:sp>
      <p:sp>
        <p:nvSpPr>
          <p:cNvPr id="31" name="ZoneTexte 30"/>
          <p:cNvSpPr txBox="1"/>
          <p:nvPr/>
        </p:nvSpPr>
        <p:spPr>
          <a:xfrm>
            <a:off x="6660232" y="3102059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Salopette traditionnelle en cuir.</a:t>
            </a:r>
            <a:endParaRPr lang="fr-FR" sz="1600" dirty="0"/>
          </a:p>
        </p:txBody>
      </p:sp>
      <p:pic>
        <p:nvPicPr>
          <p:cNvPr id="32" name="Image 31" descr="cs14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599014"/>
            <a:ext cx="1232698" cy="2550066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179512" y="4212377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« </a:t>
            </a:r>
            <a:r>
              <a:rPr lang="fr-FR" sz="1600" dirty="0" err="1" smtClean="0"/>
              <a:t>Dirndl</a:t>
            </a:r>
            <a:r>
              <a:rPr lang="fr-FR" sz="1600" dirty="0" smtClean="0"/>
              <a:t> »</a:t>
            </a:r>
            <a:br>
              <a:rPr lang="fr-FR" sz="1600" dirty="0" smtClean="0"/>
            </a:br>
            <a:r>
              <a:rPr lang="fr-FR" sz="1600" dirty="0" smtClean="0"/>
              <a:t>Robe traditionnelle .</a:t>
            </a:r>
            <a:endParaRPr lang="fr-FR" sz="1600" dirty="0"/>
          </a:p>
        </p:txBody>
      </p:sp>
      <p:sp>
        <p:nvSpPr>
          <p:cNvPr id="38" name="ZoneTexte 37"/>
          <p:cNvSpPr txBox="1"/>
          <p:nvPr/>
        </p:nvSpPr>
        <p:spPr>
          <a:xfrm>
            <a:off x="6479704" y="5445224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Capacité d’un chapiteau: 7000 personnes à l’intérieur et 3000 à l’extérieur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72008" y="5038725"/>
            <a:ext cx="21957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dirty="0" smtClean="0"/>
          </a:p>
          <a:p>
            <a:r>
              <a:rPr lang="fr-FR" sz="1600" dirty="0" smtClean="0"/>
              <a:t>16 chapiteaux</a:t>
            </a:r>
          </a:p>
          <a:p>
            <a:r>
              <a:rPr lang="fr-FR" sz="1600" dirty="0" smtClean="0"/>
              <a:t>Une fête foraine.</a:t>
            </a:r>
          </a:p>
          <a:p>
            <a:r>
              <a:rPr lang="fr-FR" sz="1600" dirty="0" smtClean="0"/>
              <a:t>5,6 millions de visiteur  </a:t>
            </a:r>
          </a:p>
          <a:p>
            <a:r>
              <a:rPr lang="fr-FR" sz="1600" dirty="0" smtClean="0"/>
              <a:t>6,1 millions de litres de bière consommés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339752" y="4212377"/>
            <a:ext cx="4077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/>
              <a:t>Depuis 1810.  </a:t>
            </a:r>
          </a:p>
          <a:p>
            <a:r>
              <a:rPr lang="fr-FR" sz="1600" dirty="0" smtClean="0"/>
              <a:t>16-18 jours, de fin septembre à début octobre.</a:t>
            </a:r>
            <a:endParaRPr lang="fr-FR" sz="1600" dirty="0"/>
          </a:p>
        </p:txBody>
      </p:sp>
      <p:pic>
        <p:nvPicPr>
          <p:cNvPr id="15" name="Image 14" descr="oktoberfest_ueberblick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1417594"/>
            <a:ext cx="4104456" cy="2803494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>
            <a:normAutofit/>
          </a:bodyPr>
          <a:lstStyle/>
          <a:p>
            <a:pPr marL="571500" indent="-571500"/>
            <a:r>
              <a:rPr lang="fr-FR" sz="3200" b="1" dirty="0" smtClean="0"/>
              <a:t>Carnaval</a:t>
            </a:r>
            <a:endParaRPr lang="fr-FR" sz="32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79512" y="2636912"/>
            <a:ext cx="8964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dirty="0"/>
          </a:p>
          <a:p>
            <a:r>
              <a:rPr lang="fr-FR" sz="1600" b="1" dirty="0" smtClean="0"/>
              <a:t>11. 11. à 11:11</a:t>
            </a:r>
            <a:r>
              <a:rPr lang="fr-FR" sz="1600" dirty="0" smtClean="0"/>
              <a:t>	</a:t>
            </a:r>
            <a:r>
              <a:rPr lang="fr-FR" sz="1600" dirty="0"/>
              <a:t>d</a:t>
            </a:r>
            <a:r>
              <a:rPr lang="fr-FR" sz="1600" dirty="0" smtClean="0"/>
              <a:t>ébut du carnaval</a:t>
            </a:r>
          </a:p>
          <a:p>
            <a:r>
              <a:rPr lang="fr-FR" sz="1600" dirty="0" smtClean="0"/>
              <a:t>		la foule se retrouve sur une grande place centrale pour ouvrir la saison du carnaval 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79512" y="980728"/>
            <a:ext cx="88204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Histoire:	c’est une tradition qui se fête depuis plus de 2000 ans </a:t>
            </a:r>
          </a:p>
          <a:p>
            <a:r>
              <a:rPr lang="fr-FR" sz="1600" dirty="0" smtClean="0"/>
              <a:t>	certaines villes d’Allemagne sont plus concernées : Cologne, Mayence et  Düsseldorf.</a:t>
            </a:r>
          </a:p>
          <a:p>
            <a:r>
              <a:rPr lang="fr-FR" sz="1600" dirty="0" smtClean="0"/>
              <a:t>	Cologne - le plus grand carnaval d’Europe avec 1 million de visiteurs</a:t>
            </a:r>
          </a:p>
          <a:p>
            <a:r>
              <a:rPr lang="fr-FR" sz="1600" dirty="0"/>
              <a:t>	</a:t>
            </a:r>
            <a:r>
              <a:rPr lang="fr-FR" sz="1600" dirty="0" smtClean="0"/>
              <a:t>le carnaval suit un calendrier très précis</a:t>
            </a:r>
          </a:p>
          <a:p>
            <a:endParaRPr lang="fr-FR" sz="1600" dirty="0" smtClean="0"/>
          </a:p>
          <a:p>
            <a:r>
              <a:rPr lang="fr-FR" sz="1600" dirty="0" smtClean="0"/>
              <a:t>		</a:t>
            </a:r>
          </a:p>
          <a:p>
            <a:r>
              <a:rPr lang="fr-FR" sz="1600" dirty="0" smtClean="0"/>
              <a:t>		</a:t>
            </a:r>
            <a:endParaRPr lang="fr-FR" sz="1600" dirty="0"/>
          </a:p>
        </p:txBody>
      </p:sp>
      <p:pic>
        <p:nvPicPr>
          <p:cNvPr id="5" name="Image 4" descr="11.11.15-Köln-11.11.2015-Köl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861048"/>
            <a:ext cx="4211960" cy="2792892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648072"/>
          </a:xfrm>
        </p:spPr>
        <p:txBody>
          <a:bodyPr>
            <a:normAutofit/>
          </a:bodyPr>
          <a:lstStyle/>
          <a:p>
            <a:r>
              <a:rPr lang="fr-FR" sz="3600" dirty="0" smtClean="0"/>
              <a:t>Carnaval  - Février</a:t>
            </a:r>
            <a:endParaRPr lang="fr-FR" sz="3600" dirty="0"/>
          </a:p>
        </p:txBody>
      </p:sp>
      <p:sp>
        <p:nvSpPr>
          <p:cNvPr id="7" name="ZoneTexte 6"/>
          <p:cNvSpPr txBox="1"/>
          <p:nvPr/>
        </p:nvSpPr>
        <p:spPr>
          <a:xfrm>
            <a:off x="4896544" y="2276872"/>
            <a:ext cx="4355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dirty="0" smtClean="0"/>
          </a:p>
          <a:p>
            <a:r>
              <a:rPr lang="fr-FR" sz="1400" b="1" dirty="0" smtClean="0"/>
              <a:t>le samedi </a:t>
            </a:r>
            <a:r>
              <a:rPr lang="fr-FR" sz="1400" dirty="0" smtClean="0"/>
              <a:t>: défilé des fantômes qui se déroule en soirée</a:t>
            </a:r>
          </a:p>
        </p:txBody>
      </p:sp>
      <p:sp>
        <p:nvSpPr>
          <p:cNvPr id="5" name="Rectangle 4"/>
          <p:cNvSpPr/>
          <p:nvPr/>
        </p:nvSpPr>
        <p:spPr>
          <a:xfrm>
            <a:off x="-180528" y="2132856"/>
            <a:ext cx="4896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b="1" dirty="0" smtClean="0"/>
              <a:t>le jeudi :</a:t>
            </a:r>
            <a:r>
              <a:rPr lang="fr-FR" sz="1400" dirty="0" smtClean="0"/>
              <a:t> journée des femmes. Ce jour-là, les femmes coupent les cravates des hommes ; on installe le « </a:t>
            </a:r>
            <a:r>
              <a:rPr lang="fr-FR" sz="1400" i="1" dirty="0" err="1" smtClean="0"/>
              <a:t>Nubbel</a:t>
            </a:r>
            <a:r>
              <a:rPr lang="fr-FR" sz="1400" dirty="0" smtClean="0"/>
              <a:t> » (des mannequins de paille) devant les restaurants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777407"/>
            <a:ext cx="35750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/>
              <a:t>le dimanche </a:t>
            </a:r>
            <a:r>
              <a:rPr lang="fr-FR" sz="1400" dirty="0" smtClean="0"/>
              <a:t>: défilé des enfants, tous déguisés</a:t>
            </a: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4283968" y="4293096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/>
              <a:t>le lundi : </a:t>
            </a:r>
            <a:r>
              <a:rPr lang="fr-FR" sz="1400" dirty="0" smtClean="0"/>
              <a:t>le défilé officiel sur plus de 6 kilomètres</a:t>
            </a:r>
          </a:p>
          <a:p>
            <a:r>
              <a:rPr lang="fr-FR" sz="1400" dirty="0" smtClean="0"/>
              <a:t>Les participants sur les chars distribuent des cadeaux à la foule (des bonbons et des roses). Un million des personnes dans la rue.</a:t>
            </a:r>
            <a:endParaRPr lang="fr-FR" sz="1400" dirty="0"/>
          </a:p>
        </p:txBody>
      </p:sp>
      <p:sp>
        <p:nvSpPr>
          <p:cNvPr id="12" name="Rectangle 11"/>
          <p:cNvSpPr/>
          <p:nvPr/>
        </p:nvSpPr>
        <p:spPr>
          <a:xfrm>
            <a:off x="0" y="636216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b="1" dirty="0" smtClean="0"/>
              <a:t>le mardi gras </a:t>
            </a:r>
            <a:r>
              <a:rPr lang="fr-FR" sz="1400" dirty="0" smtClean="0"/>
              <a:t>à minuit : on brûle les   »</a:t>
            </a:r>
            <a:r>
              <a:rPr lang="fr-FR" sz="1400" i="1" dirty="0" err="1" smtClean="0"/>
              <a:t>Nubbel</a:t>
            </a:r>
            <a:r>
              <a:rPr lang="fr-FR" sz="1400" i="1" dirty="0" smtClean="0"/>
              <a:t> »</a:t>
            </a:r>
            <a:r>
              <a:rPr lang="fr-FR" sz="1400" dirty="0" smtClean="0"/>
              <a:t> 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0" y="611933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b="1" dirty="0" smtClean="0"/>
              <a:t>le mercredi des Cendres</a:t>
            </a:r>
            <a:r>
              <a:rPr lang="fr-FR" sz="1400" dirty="0" smtClean="0"/>
              <a:t> : retraite aux flambeaux et traditionnel repas de poisson pour marquer le début du Carême (jusqu’à Pâques)</a:t>
            </a:r>
            <a:endParaRPr lang="fr-FR" sz="1400" dirty="0"/>
          </a:p>
        </p:txBody>
      </p:sp>
      <p:pic>
        <p:nvPicPr>
          <p:cNvPr id="11" name="Image 10" descr="altweiber-schli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28722"/>
            <a:ext cx="1800200" cy="1420158"/>
          </a:xfrm>
          <a:prstGeom prst="rect">
            <a:avLst/>
          </a:prstGeom>
        </p:spPr>
      </p:pic>
      <p:pic>
        <p:nvPicPr>
          <p:cNvPr id="14" name="Image 13" descr="cob-20150214-jeisterzoch---geisterzug-24-jpg.jpg"/>
          <p:cNvPicPr>
            <a:picLocks noChangeAspect="1"/>
          </p:cNvPicPr>
          <p:nvPr/>
        </p:nvPicPr>
        <p:blipFill>
          <a:blip r:embed="rId3" cstate="print"/>
          <a:srcRect l="17357"/>
          <a:stretch>
            <a:fillRect/>
          </a:stretch>
        </p:blipFill>
        <p:spPr>
          <a:xfrm>
            <a:off x="5827288" y="764704"/>
            <a:ext cx="2057080" cy="1656184"/>
          </a:xfrm>
          <a:prstGeom prst="rect">
            <a:avLst/>
          </a:prstGeom>
        </p:spPr>
      </p:pic>
      <p:pic>
        <p:nvPicPr>
          <p:cNvPr id="15" name="Image 14" descr="2016_02_07_Schull_und_Veedelszug-05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3380995"/>
            <a:ext cx="2016224" cy="1344149"/>
          </a:xfrm>
          <a:prstGeom prst="rect">
            <a:avLst/>
          </a:prstGeom>
        </p:spPr>
      </p:pic>
      <p:pic>
        <p:nvPicPr>
          <p:cNvPr id="16" name="Image 15" descr="276432136-wh27f17409-1foYg35da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140968"/>
            <a:ext cx="2088232" cy="1174631"/>
          </a:xfrm>
          <a:prstGeom prst="rect">
            <a:avLst/>
          </a:prstGeom>
        </p:spPr>
      </p:pic>
      <p:pic>
        <p:nvPicPr>
          <p:cNvPr id="17" name="Image 16" descr="01xk-36-71-90958482-ori-jp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3140968"/>
            <a:ext cx="2304256" cy="1152128"/>
          </a:xfrm>
          <a:prstGeom prst="rect">
            <a:avLst/>
          </a:prstGeom>
        </p:spPr>
      </p:pic>
      <p:pic>
        <p:nvPicPr>
          <p:cNvPr id="18" name="Image 17" descr="nubbelverbrennun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608" y="5168602"/>
            <a:ext cx="2016224" cy="1428750"/>
          </a:xfrm>
          <a:prstGeom prst="rect">
            <a:avLst/>
          </a:prstGeom>
        </p:spPr>
      </p:pic>
      <p:pic>
        <p:nvPicPr>
          <p:cNvPr id="19" name="Image 18" descr="nubbe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71800" y="908720"/>
            <a:ext cx="912101" cy="1368152"/>
          </a:xfrm>
          <a:prstGeom prst="rect">
            <a:avLst/>
          </a:prstGeom>
        </p:spPr>
      </p:pic>
      <p:pic>
        <p:nvPicPr>
          <p:cNvPr id="20" name="Image 19" descr="téléchargement (1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80112" y="5229200"/>
            <a:ext cx="1832720" cy="874066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</TotalTime>
  <Words>477</Words>
  <Application>Microsoft Office PowerPoint</Application>
  <PresentationFormat>Affichage à l'écran (4:3)</PresentationFormat>
  <Paragraphs>93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L’ Allemagne</vt:lpstr>
      <vt:lpstr>Sommaire </vt:lpstr>
      <vt:lpstr>I. Carte d’identité : L’Allemagne</vt:lpstr>
      <vt:lpstr>II. Les länder</vt:lpstr>
      <vt:lpstr>III. Les fleuves</vt:lpstr>
      <vt:lpstr>IV. La porte de Brandebourg</vt:lpstr>
      <vt:lpstr>V. Les fêtes populaires Oktoberfest « Fête de la Bière »</vt:lpstr>
      <vt:lpstr>Carnaval</vt:lpstr>
      <vt:lpstr>Carnaval  - Février</vt:lpstr>
      <vt:lpstr>Nouvel An à Berlin</vt:lpstr>
      <vt:lpstr> VI. QUIZ</vt:lpstr>
      <vt:lpstr>Vielen Dank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 Allemagne</dc:title>
  <dc:creator>lpobjs</dc:creator>
  <cp:lastModifiedBy>lpobjs</cp:lastModifiedBy>
  <cp:revision>119</cp:revision>
  <dcterms:created xsi:type="dcterms:W3CDTF">2018-02-03T10:46:22Z</dcterms:created>
  <dcterms:modified xsi:type="dcterms:W3CDTF">2018-03-08T21:32:35Z</dcterms:modified>
</cp:coreProperties>
</file>