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5" r:id="rId9"/>
    <p:sldId id="267"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4"/>
    <p:restoredTop sz="96327"/>
  </p:normalViewPr>
  <p:slideViewPr>
    <p:cSldViewPr snapToGrid="0">
      <p:cViewPr varScale="1">
        <p:scale>
          <a:sx n="105" d="100"/>
          <a:sy n="105" d="100"/>
        </p:scale>
        <p:origin x="192"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1/15/25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t>1/15/25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t>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t>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1/15/25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t>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t>1/15/25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t>1/15/25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1/15/25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fr.vikidia.org/wiki/Cordill%C3%A8re_des_And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flickr.com/photos/eliasroviello/17790908040/" TargetMode="External"/><Relationship Id="rId7" Type="http://schemas.openxmlformats.org/officeDocument/2006/relationships/hyperlink" Target="https://www.flickr.com/photos/eliasroviello/17404606764" TargetMode="External"/><Relationship Id="rId12" Type="http://schemas.openxmlformats.org/officeDocument/2006/relationships/hyperlink" Target="https://creativecommons.org/licenses/by-nc-nd/3.0/"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hyperlink" Target="https://creativecommons.org/licenses/by-sa/3.0/" TargetMode="External"/><Relationship Id="rId5" Type="http://schemas.openxmlformats.org/officeDocument/2006/relationships/hyperlink" Target="https://voyagegourmand.fr/blog/2015/06/08/ile-de-paques/" TargetMode="External"/><Relationship Id="rId10" Type="http://schemas.openxmlformats.org/officeDocument/2006/relationships/hyperlink" Target="https://creativecommons.org/licenses/by-nc-sa/3.0/" TargetMode="External"/><Relationship Id="rId4" Type="http://schemas.openxmlformats.org/officeDocument/2006/relationships/image" Target="../media/image8.jpg"/><Relationship Id="rId9" Type="http://schemas.openxmlformats.org/officeDocument/2006/relationships/hyperlink" Target="https://cs.wikipedia.org/wiki/Rano_Raraku"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hyperlink" Target="https://www.flickr.com/photos/trekman/30241339641" TargetMode="External"/><Relationship Id="rId7" Type="http://schemas.openxmlformats.org/officeDocument/2006/relationships/hyperlink" Target="https://pixnio.com/fr/faune-animaux/des-oiseaux-fr/condor-oiseaux-photos/condor-oiseau"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curioseandandoporchile.blogspot.com/2020/08/" TargetMode="External"/><Relationship Id="rId4" Type="http://schemas.openxmlformats.org/officeDocument/2006/relationships/image" Target="../media/image12.jpg"/><Relationship Id="rId9"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ko/%EC%B9%A0%EB%A0%88-%ED%94%8C%EB%9E%98%EA%B7%B8-%EA%B5%AD%EA%B0%80-%EC%B9%A0%EB%A0%88-%ED%94%8C%EB%9E%98%EA%B7%B8-%EC%B9%A0%EB%A0%88%EC%9D%98-%EA%B5%AD%EA%B8%B0-%EB%AF%B8%EA%B5%AD-%EA%B5%AD%EB%AF%BC-1460323/"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ment rouge florissant sur une plante">
            <a:extLst>
              <a:ext uri="{FF2B5EF4-FFF2-40B4-BE49-F238E27FC236}">
                <a16:creationId xmlns:a16="http://schemas.microsoft.com/office/drawing/2014/main" id="{13C5AD57-1C11-D2D4-4B1D-DA94C29211E7}"/>
              </a:ext>
            </a:extLst>
          </p:cNvPr>
          <p:cNvPicPr>
            <a:picLocks noChangeAspect="1"/>
          </p:cNvPicPr>
          <p:nvPr/>
        </p:nvPicPr>
        <p:blipFill>
          <a:blip r:embed="rId2">
            <a:alphaModFix amt="40000"/>
          </a:blip>
          <a:srcRect t="6851" b="8880"/>
          <a:stretch/>
        </p:blipFill>
        <p:spPr>
          <a:xfrm>
            <a:off x="20" y="10"/>
            <a:ext cx="12191980" cy="6857990"/>
          </a:xfrm>
          <a:prstGeom prst="rect">
            <a:avLst/>
          </a:prstGeom>
        </p:spPr>
      </p:pic>
      <p:sp>
        <p:nvSpPr>
          <p:cNvPr id="2" name="Titre 1">
            <a:extLst>
              <a:ext uri="{FF2B5EF4-FFF2-40B4-BE49-F238E27FC236}">
                <a16:creationId xmlns:a16="http://schemas.microsoft.com/office/drawing/2014/main" id="{029CEF0B-F23B-24BF-6F11-A097A34AA225}"/>
              </a:ext>
            </a:extLst>
          </p:cNvPr>
          <p:cNvSpPr>
            <a:spLocks noGrp="1"/>
          </p:cNvSpPr>
          <p:nvPr>
            <p:ph type="ctrTitle"/>
          </p:nvPr>
        </p:nvSpPr>
        <p:spPr>
          <a:xfrm>
            <a:off x="1154955" y="2099733"/>
            <a:ext cx="8825658" cy="2677648"/>
          </a:xfrm>
        </p:spPr>
        <p:txBody>
          <a:bodyPr>
            <a:normAutofit/>
          </a:bodyPr>
          <a:lstStyle/>
          <a:p>
            <a:pPr>
              <a:lnSpc>
                <a:spcPct val="90000"/>
              </a:lnSpc>
            </a:pPr>
            <a:br>
              <a:rPr lang="fr-FR" sz="4600">
                <a:solidFill>
                  <a:schemeClr val="tx1"/>
                </a:solidFill>
              </a:rPr>
            </a:br>
            <a:r>
              <a:rPr lang="fr-FR" sz="4600">
                <a:solidFill>
                  <a:schemeClr val="tx1"/>
                </a:solidFill>
              </a:rPr>
              <a:t>LE CHILI</a:t>
            </a:r>
            <a:br>
              <a:rPr lang="fr-FR" sz="4600">
                <a:solidFill>
                  <a:schemeClr val="tx1"/>
                </a:solidFill>
              </a:rPr>
            </a:br>
            <a:br>
              <a:rPr lang="fr-FR" sz="4600">
                <a:solidFill>
                  <a:schemeClr val="tx1"/>
                </a:solidFill>
              </a:rPr>
            </a:br>
            <a:r>
              <a:rPr lang="fr-FR" sz="4600">
                <a:solidFill>
                  <a:schemeClr val="tx1"/>
                </a:solidFill>
              </a:rPr>
              <a:t>  </a:t>
            </a:r>
          </a:p>
        </p:txBody>
      </p:sp>
      <p:sp>
        <p:nvSpPr>
          <p:cNvPr id="3" name="Sous-titre 2">
            <a:extLst>
              <a:ext uri="{FF2B5EF4-FFF2-40B4-BE49-F238E27FC236}">
                <a16:creationId xmlns:a16="http://schemas.microsoft.com/office/drawing/2014/main" id="{00AC251B-5F1C-68AD-F103-6871E7A873B8}"/>
              </a:ext>
            </a:extLst>
          </p:cNvPr>
          <p:cNvSpPr>
            <a:spLocks noGrp="1"/>
          </p:cNvSpPr>
          <p:nvPr>
            <p:ph type="subTitle" idx="1"/>
          </p:nvPr>
        </p:nvSpPr>
        <p:spPr>
          <a:xfrm>
            <a:off x="1154955" y="4777380"/>
            <a:ext cx="8825658" cy="861420"/>
          </a:xfrm>
        </p:spPr>
        <p:txBody>
          <a:bodyPr>
            <a:normAutofit/>
          </a:bodyPr>
          <a:lstStyle/>
          <a:p>
            <a:r>
              <a:rPr lang="fr-FR">
                <a:solidFill>
                  <a:schemeClr val="tx1"/>
                </a:solidFill>
              </a:rPr>
              <a:t>LANA </a:t>
            </a:r>
          </a:p>
        </p:txBody>
      </p:sp>
    </p:spTree>
    <p:extLst>
      <p:ext uri="{BB962C8B-B14F-4D97-AF65-F5344CB8AC3E}">
        <p14:creationId xmlns:p14="http://schemas.microsoft.com/office/powerpoint/2010/main" val="4175721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5"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fr-FR"/>
            </a:p>
          </p:txBody>
        </p:sp>
      </p:grpSp>
      <p:sp>
        <p:nvSpPr>
          <p:cNvPr id="27" name="Rectangle 26">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29" name="Group 28">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0" name="Rectangle 29">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1"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fr-FR"/>
            </a:p>
          </p:txBody>
        </p:sp>
      </p:grpSp>
      <p:sp>
        <p:nvSpPr>
          <p:cNvPr id="2" name="Titre 1">
            <a:extLst>
              <a:ext uri="{FF2B5EF4-FFF2-40B4-BE49-F238E27FC236}">
                <a16:creationId xmlns:a16="http://schemas.microsoft.com/office/drawing/2014/main" id="{12DA19AD-643D-C17A-9B0B-2B2813D59984}"/>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dirty="0">
                <a:solidFill>
                  <a:schemeClr val="tx1"/>
                </a:solidFill>
              </a:rPr>
              <a:t>MERCI DE M’AVOIR ÉCOUTER</a:t>
            </a:r>
          </a:p>
        </p:txBody>
      </p:sp>
      <p:cxnSp>
        <p:nvCxnSpPr>
          <p:cNvPr id="33" name="Straight Connector 32">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2501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ux alpagas bruns">
            <a:extLst>
              <a:ext uri="{FF2B5EF4-FFF2-40B4-BE49-F238E27FC236}">
                <a16:creationId xmlns:a16="http://schemas.microsoft.com/office/drawing/2014/main" id="{F9B57C01-20EB-2DE6-8BD1-B0C6914EAC18}"/>
              </a:ext>
            </a:extLst>
          </p:cNvPr>
          <p:cNvPicPr>
            <a:picLocks noChangeAspect="1"/>
          </p:cNvPicPr>
          <p:nvPr/>
        </p:nvPicPr>
        <p:blipFill>
          <a:blip r:embed="rId2">
            <a:alphaModFix amt="40000"/>
          </a:blip>
          <a:srcRect t="5708" b="10023"/>
          <a:stretch/>
        </p:blipFill>
        <p:spPr>
          <a:xfrm>
            <a:off x="20" y="10"/>
            <a:ext cx="12191980" cy="6857990"/>
          </a:xfrm>
          <a:prstGeom prst="rect">
            <a:avLst/>
          </a:prstGeom>
        </p:spPr>
      </p:pic>
      <p:sp>
        <p:nvSpPr>
          <p:cNvPr id="2" name="Titre 1">
            <a:extLst>
              <a:ext uri="{FF2B5EF4-FFF2-40B4-BE49-F238E27FC236}">
                <a16:creationId xmlns:a16="http://schemas.microsoft.com/office/drawing/2014/main" id="{D134B2EA-F7DA-A9D3-D0DA-7F3602C414A5}"/>
              </a:ext>
            </a:extLst>
          </p:cNvPr>
          <p:cNvSpPr>
            <a:spLocks noGrp="1"/>
          </p:cNvSpPr>
          <p:nvPr>
            <p:ph type="title"/>
          </p:nvPr>
        </p:nvSpPr>
        <p:spPr>
          <a:xfrm>
            <a:off x="1154954" y="973668"/>
            <a:ext cx="8761413" cy="706964"/>
          </a:xfrm>
        </p:spPr>
        <p:txBody>
          <a:bodyPr>
            <a:normAutofit/>
          </a:bodyPr>
          <a:lstStyle/>
          <a:p>
            <a:r>
              <a:rPr lang="fr-FR">
                <a:solidFill>
                  <a:schemeClr val="tx1"/>
                </a:solidFill>
              </a:rPr>
              <a:t>            SOMMAIRE</a:t>
            </a:r>
          </a:p>
        </p:txBody>
      </p:sp>
      <p:sp>
        <p:nvSpPr>
          <p:cNvPr id="3" name="Espace réservé du contenu 2">
            <a:extLst>
              <a:ext uri="{FF2B5EF4-FFF2-40B4-BE49-F238E27FC236}">
                <a16:creationId xmlns:a16="http://schemas.microsoft.com/office/drawing/2014/main" id="{E14C5977-AC18-EBD3-8B3E-69DA6A733B31}"/>
              </a:ext>
            </a:extLst>
          </p:cNvPr>
          <p:cNvSpPr>
            <a:spLocks noGrp="1"/>
          </p:cNvSpPr>
          <p:nvPr>
            <p:ph idx="1"/>
          </p:nvPr>
        </p:nvSpPr>
        <p:spPr>
          <a:xfrm>
            <a:off x="1154954" y="2603500"/>
            <a:ext cx="8825659" cy="3416300"/>
          </a:xfrm>
        </p:spPr>
        <p:txBody>
          <a:bodyPr>
            <a:normAutofit lnSpcReduction="10000"/>
          </a:bodyPr>
          <a:lstStyle/>
          <a:p>
            <a:pPr marL="0" indent="0">
              <a:buNone/>
            </a:pPr>
            <a:endParaRPr lang="fr-FR" dirty="0">
              <a:solidFill>
                <a:schemeClr val="tx1"/>
              </a:solidFill>
            </a:endParaRPr>
          </a:p>
          <a:p>
            <a:pPr marL="0" indent="0">
              <a:buNone/>
            </a:pPr>
            <a:endParaRPr lang="fr-FR" dirty="0">
              <a:solidFill>
                <a:schemeClr val="tx1"/>
              </a:solidFill>
            </a:endParaRPr>
          </a:p>
          <a:p>
            <a:r>
              <a:rPr lang="fr-FR" dirty="0">
                <a:solidFill>
                  <a:schemeClr val="tx1"/>
                </a:solidFill>
              </a:rPr>
              <a:t>LE CHILI</a:t>
            </a:r>
          </a:p>
          <a:p>
            <a:r>
              <a:rPr lang="fr-FR" dirty="0">
                <a:solidFill>
                  <a:schemeClr val="tx1"/>
                </a:solidFill>
              </a:rPr>
              <a:t>CAPITALE SANTIAGO</a:t>
            </a:r>
          </a:p>
          <a:p>
            <a:r>
              <a:rPr lang="fr-FR" dirty="0">
                <a:solidFill>
                  <a:schemeClr val="tx1"/>
                </a:solidFill>
              </a:rPr>
              <a:t>LES FÊTES</a:t>
            </a:r>
          </a:p>
          <a:p>
            <a:r>
              <a:rPr lang="fr-FR" dirty="0">
                <a:solidFill>
                  <a:schemeClr val="tx1"/>
                </a:solidFill>
              </a:rPr>
              <a:t>DES MONUMENTS</a:t>
            </a:r>
          </a:p>
          <a:p>
            <a:r>
              <a:rPr lang="fr-FR" dirty="0">
                <a:solidFill>
                  <a:schemeClr val="tx1"/>
                </a:solidFill>
              </a:rPr>
              <a:t>La faune</a:t>
            </a:r>
          </a:p>
          <a:p>
            <a:r>
              <a:rPr lang="fr-FR" dirty="0">
                <a:solidFill>
                  <a:schemeClr val="tx1"/>
                </a:solidFill>
              </a:rPr>
              <a:t>QUIZ </a:t>
            </a:r>
          </a:p>
          <a:p>
            <a:r>
              <a:rPr lang="fr-FR" dirty="0">
                <a:solidFill>
                  <a:schemeClr val="tx1"/>
                </a:solidFill>
              </a:rPr>
              <a:t>Le drapeau</a:t>
            </a:r>
          </a:p>
          <a:p>
            <a:pPr marL="0" indent="0">
              <a:buNone/>
            </a:pPr>
            <a:endParaRPr lang="fr-FR" dirty="0">
              <a:solidFill>
                <a:schemeClr val="tx1"/>
              </a:solidFill>
            </a:endParaRPr>
          </a:p>
        </p:txBody>
      </p:sp>
    </p:spTree>
    <p:extLst>
      <p:ext uri="{BB962C8B-B14F-4D97-AF65-F5344CB8AC3E}">
        <p14:creationId xmlns:p14="http://schemas.microsoft.com/office/powerpoint/2010/main" val="31400593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fr-FR"/>
            </a:p>
          </p:txBody>
        </p:sp>
      </p:grpSp>
      <p:sp>
        <p:nvSpPr>
          <p:cNvPr id="22" name="Rectangle 2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24" name="Rectangle 23">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apillon volant vers une plante">
            <a:extLst>
              <a:ext uri="{FF2B5EF4-FFF2-40B4-BE49-F238E27FC236}">
                <a16:creationId xmlns:a16="http://schemas.microsoft.com/office/drawing/2014/main" id="{F4A88DB0-6C3F-9F39-4C58-A4D036605D01}"/>
              </a:ext>
            </a:extLst>
          </p:cNvPr>
          <p:cNvPicPr>
            <a:picLocks noChangeAspect="1"/>
          </p:cNvPicPr>
          <p:nvPr/>
        </p:nvPicPr>
        <p:blipFill>
          <a:blip r:embed="rId3">
            <a:alphaModFix amt="40000"/>
          </a:blip>
          <a:srcRect t="442"/>
          <a:stretch/>
        </p:blipFill>
        <p:spPr>
          <a:xfrm>
            <a:off x="128357" y="10"/>
            <a:ext cx="12191980" cy="6857990"/>
          </a:xfrm>
          <a:prstGeom prst="rect">
            <a:avLst/>
          </a:prstGeom>
        </p:spPr>
      </p:pic>
      <p:sp>
        <p:nvSpPr>
          <p:cNvPr id="2" name="Titre 1">
            <a:extLst>
              <a:ext uri="{FF2B5EF4-FFF2-40B4-BE49-F238E27FC236}">
                <a16:creationId xmlns:a16="http://schemas.microsoft.com/office/drawing/2014/main" id="{1313F5AF-FCF6-CEE0-C6FF-7E65E5727927}"/>
              </a:ext>
            </a:extLst>
          </p:cNvPr>
          <p:cNvSpPr>
            <a:spLocks noGrp="1"/>
          </p:cNvSpPr>
          <p:nvPr>
            <p:ph type="title"/>
          </p:nvPr>
        </p:nvSpPr>
        <p:spPr>
          <a:xfrm>
            <a:off x="1187039" y="1379620"/>
            <a:ext cx="8825658" cy="4170947"/>
          </a:xfrm>
        </p:spPr>
        <p:txBody>
          <a:bodyPr vert="horz" lIns="91440" tIns="45720" rIns="91440" bIns="45720" rtlCol="0" anchor="b">
            <a:noAutofit/>
          </a:bodyPr>
          <a:lstStyle/>
          <a:p>
            <a:br>
              <a:rPr lang="fr-FR" sz="2400" b="0" i="0" u="none" strike="noStrike" dirty="0">
                <a:solidFill>
                  <a:schemeClr val="tx1"/>
                </a:solidFill>
                <a:effectLst/>
                <a:latin typeface="Arial" panose="020B0604020202020204" pitchFamily="34" charset="0"/>
              </a:rPr>
            </a:br>
            <a:br>
              <a:rPr lang="fr-FR" sz="2400" b="0" i="0" u="none" strike="noStrike" dirty="0">
                <a:solidFill>
                  <a:schemeClr val="tx1"/>
                </a:solidFill>
                <a:effectLst/>
                <a:latin typeface="Arial" panose="020B0604020202020204" pitchFamily="34" charset="0"/>
              </a:rPr>
            </a:br>
            <a:br>
              <a:rPr lang="fr-FR" sz="2400" b="0" i="0" u="none" strike="noStrike" dirty="0">
                <a:solidFill>
                  <a:schemeClr val="tx1"/>
                </a:solidFill>
                <a:effectLst/>
                <a:latin typeface="Arial" panose="020B0604020202020204" pitchFamily="34" charset="0"/>
              </a:rPr>
            </a:br>
            <a:r>
              <a:rPr lang="fr-FR" sz="2400" b="0" i="0" strike="noStrike" dirty="0">
                <a:solidFill>
                  <a:schemeClr val="tx1"/>
                </a:solidFill>
                <a:effectLst/>
                <a:latin typeface="Arial" panose="020B0604020202020204" pitchFamily="34" charset="0"/>
              </a:rPr>
              <a:t>Le Chili est situé sur la côte pacifique de l’</a:t>
            </a:r>
            <a:r>
              <a:rPr lang="fr-FR" sz="2400" dirty="0">
                <a:solidFill>
                  <a:schemeClr val="tx1"/>
                </a:solidFill>
                <a:latin typeface="Arial" panose="020B0604020202020204" pitchFamily="34" charset="0"/>
              </a:rPr>
              <a:t>Amérique du sud</a:t>
            </a:r>
            <a:r>
              <a:rPr lang="fr-FR" sz="2400" b="0" i="0" strike="noStrike" dirty="0">
                <a:solidFill>
                  <a:schemeClr val="tx1"/>
                </a:solidFill>
                <a:effectLst/>
                <a:latin typeface="Arial" panose="020B0604020202020204" pitchFamily="34" charset="0"/>
              </a:rPr>
              <a:t>. C'est un pays tout en longueur, il s'étire sur 4 300 kilomètres du </a:t>
            </a:r>
            <a:r>
              <a:rPr lang="fr-FR" sz="2400" dirty="0">
                <a:solidFill>
                  <a:schemeClr val="tx1"/>
                </a:solidFill>
                <a:latin typeface="Arial" panose="020B0604020202020204" pitchFamily="34" charset="0"/>
              </a:rPr>
              <a:t>Pérou</a:t>
            </a:r>
            <a:r>
              <a:rPr lang="fr-FR" sz="2400" b="0" i="0" strike="noStrike" dirty="0">
                <a:solidFill>
                  <a:schemeClr val="tx1"/>
                </a:solidFill>
                <a:effectLst/>
                <a:latin typeface="Arial" panose="020B0604020202020204" pitchFamily="34" charset="0"/>
              </a:rPr>
              <a:t> au </a:t>
            </a:r>
            <a:r>
              <a:rPr lang="fr-FR" sz="2400" dirty="0">
                <a:solidFill>
                  <a:schemeClr val="tx1"/>
                </a:solidFill>
                <a:latin typeface="Arial" panose="020B0604020202020204" pitchFamily="34" charset="0"/>
              </a:rPr>
              <a:t>cap Horn</a:t>
            </a:r>
            <a:r>
              <a:rPr lang="fr-FR" sz="2400" b="0" i="0" strike="noStrike" dirty="0">
                <a:solidFill>
                  <a:schemeClr val="tx1"/>
                </a:solidFill>
                <a:effectLst/>
                <a:latin typeface="Arial" panose="020B0604020202020204" pitchFamily="34" charset="0"/>
              </a:rPr>
              <a:t>, sa largeur moyenne est de 180 kilomètres. Il est séparé de l’</a:t>
            </a:r>
            <a:r>
              <a:rPr lang="fr-FR" sz="2400" dirty="0">
                <a:solidFill>
                  <a:schemeClr val="tx1"/>
                </a:solidFill>
                <a:latin typeface="Arial" panose="020B0604020202020204" pitchFamily="34" charset="0"/>
              </a:rPr>
              <a:t>Argentine</a:t>
            </a:r>
            <a:r>
              <a:rPr lang="fr-FR" sz="2400" b="0" i="0" strike="noStrike" dirty="0">
                <a:solidFill>
                  <a:schemeClr val="tx1"/>
                </a:solidFill>
                <a:effectLst/>
                <a:latin typeface="Arial" panose="020B0604020202020204" pitchFamily="34" charset="0"/>
              </a:rPr>
              <a:t> par la </a:t>
            </a:r>
            <a:r>
              <a:rPr lang="fr-FR" sz="2400" dirty="0">
                <a:solidFill>
                  <a:schemeClr val="tx1"/>
                </a:solidFill>
                <a:latin typeface="Arial" panose="020B0604020202020204" pitchFamily="34" charset="0"/>
              </a:rPr>
              <a:t>cordillère</a:t>
            </a:r>
            <a:r>
              <a:rPr lang="fr-FR" sz="2400" b="0" i="0" strike="noStrike" dirty="0">
                <a:solidFill>
                  <a:schemeClr val="tx1"/>
                </a:solidFill>
                <a:effectLst/>
                <a:latin typeface="Arial" panose="020B0604020202020204" pitchFamily="34" charset="0"/>
                <a:hlinkClick r:id="rId4" tooltip="Cordillère des Andes">
                  <a:extLst>
                    <a:ext uri="{A12FA001-AC4F-418D-AE19-62706E023703}">
                      <ahyp:hlinkClr xmlns:ahyp="http://schemas.microsoft.com/office/drawing/2018/hyperlinkcolor" val="tx"/>
                    </a:ext>
                  </a:extLst>
                </a:hlinkClick>
              </a:rPr>
              <a:t> </a:t>
            </a:r>
            <a:r>
              <a:rPr lang="fr-FR" sz="2400" b="0" i="0" strike="noStrike" dirty="0">
                <a:solidFill>
                  <a:schemeClr val="tx1"/>
                </a:solidFill>
                <a:effectLst/>
                <a:latin typeface="Arial" panose="020B0604020202020204" pitchFamily="34" charset="0"/>
              </a:rPr>
              <a:t>des Andes, de la </a:t>
            </a:r>
            <a:r>
              <a:rPr lang="fr-FR" sz="2400" dirty="0">
                <a:solidFill>
                  <a:schemeClr val="tx1"/>
                </a:solidFill>
                <a:latin typeface="Arial" panose="020B0604020202020204" pitchFamily="34" charset="0"/>
              </a:rPr>
              <a:t>Bolivie</a:t>
            </a:r>
            <a:r>
              <a:rPr lang="fr-FR" sz="2400" b="0" i="0" strike="noStrike" dirty="0">
                <a:solidFill>
                  <a:schemeClr val="tx1"/>
                </a:solidFill>
                <a:effectLst/>
                <a:latin typeface="Arial" panose="020B0604020202020204" pitchFamily="34" charset="0"/>
              </a:rPr>
              <a:t> et du </a:t>
            </a:r>
            <a:r>
              <a:rPr lang="fr-FR" sz="2400" dirty="0">
                <a:solidFill>
                  <a:schemeClr val="tx1"/>
                </a:solidFill>
                <a:latin typeface="Arial" panose="020B0604020202020204" pitchFamily="34" charset="0"/>
              </a:rPr>
              <a:t>Pérou</a:t>
            </a:r>
            <a:r>
              <a:rPr lang="fr-FR" sz="2400" b="0" i="0" strike="noStrike" dirty="0">
                <a:solidFill>
                  <a:schemeClr val="tx1"/>
                </a:solidFill>
                <a:effectLst/>
                <a:latin typeface="Arial" panose="020B0604020202020204" pitchFamily="34" charset="0"/>
              </a:rPr>
              <a:t> par un désert, la puna de Atacama. La superficie totale du pays est de 756 900 km</a:t>
            </a:r>
            <a:r>
              <a:rPr lang="fr-FR" sz="2400" b="0" i="0" strike="noStrike" baseline="30000" dirty="0">
                <a:solidFill>
                  <a:schemeClr val="tx1"/>
                </a:solidFill>
                <a:effectLst/>
                <a:latin typeface="Arial" panose="020B0604020202020204" pitchFamily="34" charset="0"/>
              </a:rPr>
              <a:t>2</a:t>
            </a:r>
            <a:r>
              <a:rPr lang="fr-FR" sz="2400" b="0" i="0" strike="noStrike" dirty="0">
                <a:solidFill>
                  <a:schemeClr val="tx1"/>
                </a:solidFill>
                <a:effectLst/>
                <a:latin typeface="Arial" panose="020B0604020202020204" pitchFamily="34" charset="0"/>
              </a:rPr>
              <a:t>.</a:t>
            </a:r>
            <a:br>
              <a:rPr lang="fr-FR" sz="2400" b="0" i="0" strike="noStrike" dirty="0">
                <a:solidFill>
                  <a:schemeClr val="tx1"/>
                </a:solidFill>
                <a:effectLst/>
                <a:latin typeface="Arial" panose="020B0604020202020204" pitchFamily="34" charset="0"/>
              </a:rPr>
            </a:br>
            <a:r>
              <a:rPr lang="fr-FR" sz="2400" b="0" i="0" strike="noStrike" dirty="0">
                <a:solidFill>
                  <a:schemeClr val="tx1"/>
                </a:solidFill>
                <a:effectLst/>
                <a:latin typeface="Arial" panose="020B0604020202020204" pitchFamily="34" charset="0"/>
              </a:rPr>
              <a:t>Le Chili possède une population estimée à 17 363 894 d’habitants en 2012.</a:t>
            </a:r>
            <a:br>
              <a:rPr lang="fr-FR" sz="2400" b="0" i="0" strike="noStrike" dirty="0">
                <a:solidFill>
                  <a:schemeClr val="tx1"/>
                </a:solidFill>
                <a:effectLst/>
                <a:latin typeface="Arial" panose="020B0604020202020204" pitchFamily="34" charset="0"/>
              </a:rPr>
            </a:br>
            <a:r>
              <a:rPr lang="fr-FR" sz="2400" b="0" i="0" strike="noStrike" dirty="0">
                <a:solidFill>
                  <a:schemeClr val="tx1"/>
                </a:solidFill>
                <a:effectLst/>
                <a:latin typeface="Arial" panose="020B0604020202020204" pitchFamily="34" charset="0"/>
              </a:rPr>
              <a:t>L'espagnol est la langue officielle du Chili.</a:t>
            </a:r>
            <a:br>
              <a:rPr lang="fr-FR" sz="2400" b="0" i="0" strike="noStrike" dirty="0">
                <a:solidFill>
                  <a:schemeClr val="tx1"/>
                </a:solidFill>
                <a:effectLst/>
                <a:latin typeface="Arial" panose="020B0604020202020204" pitchFamily="34" charset="0"/>
              </a:rPr>
            </a:br>
            <a:r>
              <a:rPr lang="fr-FR" sz="2400" b="0" i="0" strike="noStrike" dirty="0">
                <a:solidFill>
                  <a:schemeClr val="tx1"/>
                </a:solidFill>
                <a:effectLst/>
                <a:latin typeface="Arial" panose="020B0604020202020204" pitchFamily="34" charset="0"/>
              </a:rPr>
              <a:t>Les Chiliens sont en majorité de confession catholique.</a:t>
            </a:r>
            <a:endParaRPr lang="en-US" sz="2400" dirty="0">
              <a:solidFill>
                <a:schemeClr val="tx1"/>
              </a:solidFill>
            </a:endParaRPr>
          </a:p>
        </p:txBody>
      </p:sp>
    </p:spTree>
    <p:extLst>
      <p:ext uri="{BB962C8B-B14F-4D97-AF65-F5344CB8AC3E}">
        <p14:creationId xmlns:p14="http://schemas.microsoft.com/office/powerpoint/2010/main" val="29116936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ue floue de la ville au crépuscule">
            <a:extLst>
              <a:ext uri="{FF2B5EF4-FFF2-40B4-BE49-F238E27FC236}">
                <a16:creationId xmlns:a16="http://schemas.microsoft.com/office/drawing/2014/main" id="{D158D5F5-2DBF-8B29-C9ED-BC918C5FE318}"/>
              </a:ext>
            </a:extLst>
          </p:cNvPr>
          <p:cNvPicPr>
            <a:picLocks noChangeAspect="1"/>
          </p:cNvPicPr>
          <p:nvPr/>
        </p:nvPicPr>
        <p:blipFill>
          <a:blip r:embed="rId2">
            <a:alphaModFix amt="40000"/>
          </a:blip>
          <a:srcRect t="15730"/>
          <a:stretch/>
        </p:blipFill>
        <p:spPr>
          <a:xfrm>
            <a:off x="20" y="10"/>
            <a:ext cx="12191980" cy="6857990"/>
          </a:xfrm>
          <a:prstGeom prst="rect">
            <a:avLst/>
          </a:prstGeom>
        </p:spPr>
      </p:pic>
      <p:sp>
        <p:nvSpPr>
          <p:cNvPr id="2" name="Titre 1">
            <a:extLst>
              <a:ext uri="{FF2B5EF4-FFF2-40B4-BE49-F238E27FC236}">
                <a16:creationId xmlns:a16="http://schemas.microsoft.com/office/drawing/2014/main" id="{49E03D3D-3C90-469C-154B-2CF4695BE223}"/>
              </a:ext>
            </a:extLst>
          </p:cNvPr>
          <p:cNvSpPr>
            <a:spLocks noGrp="1"/>
          </p:cNvSpPr>
          <p:nvPr>
            <p:ph type="title"/>
          </p:nvPr>
        </p:nvSpPr>
        <p:spPr>
          <a:xfrm>
            <a:off x="1154954" y="973668"/>
            <a:ext cx="8761413" cy="706964"/>
          </a:xfrm>
        </p:spPr>
        <p:txBody>
          <a:bodyPr>
            <a:normAutofit/>
          </a:bodyPr>
          <a:lstStyle/>
          <a:p>
            <a:r>
              <a:rPr lang="fr-FR">
                <a:solidFill>
                  <a:schemeClr val="tx1"/>
                </a:solidFill>
              </a:rPr>
              <a:t>La capitale Santiago</a:t>
            </a:r>
          </a:p>
        </p:txBody>
      </p:sp>
      <p:sp>
        <p:nvSpPr>
          <p:cNvPr id="3" name="Espace réservé du contenu 2">
            <a:extLst>
              <a:ext uri="{FF2B5EF4-FFF2-40B4-BE49-F238E27FC236}">
                <a16:creationId xmlns:a16="http://schemas.microsoft.com/office/drawing/2014/main" id="{F425B3E0-F018-BE93-9D41-6AE9B16BD441}"/>
              </a:ext>
            </a:extLst>
          </p:cNvPr>
          <p:cNvSpPr>
            <a:spLocks noGrp="1"/>
          </p:cNvSpPr>
          <p:nvPr>
            <p:ph idx="1"/>
          </p:nvPr>
        </p:nvSpPr>
        <p:spPr>
          <a:xfrm>
            <a:off x="1154954" y="2603500"/>
            <a:ext cx="8825659" cy="3416300"/>
          </a:xfrm>
        </p:spPr>
        <p:txBody>
          <a:bodyPr>
            <a:normAutofit/>
          </a:bodyPr>
          <a:lstStyle/>
          <a:p>
            <a:pPr marL="0" indent="0">
              <a:buNone/>
            </a:pPr>
            <a:r>
              <a:rPr lang="fr-FR">
                <a:solidFill>
                  <a:schemeClr val="tx1"/>
                </a:solidFill>
              </a:rPr>
              <a:t>     Santiago est la capitale du chili, c’est également la plus grande ville du </a:t>
            </a:r>
          </a:p>
          <a:p>
            <a:pPr marL="0" indent="0">
              <a:buNone/>
            </a:pPr>
            <a:r>
              <a:rPr lang="fr-FR">
                <a:solidFill>
                  <a:schemeClr val="tx1"/>
                </a:solidFill>
              </a:rPr>
              <a:t>     pays. </a:t>
            </a:r>
          </a:p>
          <a:p>
            <a:pPr marL="0" indent="0">
              <a:buNone/>
            </a:pPr>
            <a:r>
              <a:rPr lang="fr-FR">
                <a:solidFill>
                  <a:schemeClr val="tx1"/>
                </a:solidFill>
              </a:rPr>
              <a:t>     Elle se trouve au centre du pays. </a:t>
            </a:r>
          </a:p>
          <a:p>
            <a:pPr marL="0" indent="0">
              <a:buNone/>
            </a:pPr>
            <a:r>
              <a:rPr lang="fr-FR">
                <a:solidFill>
                  <a:schemeClr val="tx1"/>
                </a:solidFill>
              </a:rPr>
              <a:t>     Elle compte un peu plus de 5 000 000 d’habitants.</a:t>
            </a:r>
          </a:p>
          <a:p>
            <a:pPr marL="0" indent="0">
              <a:buNone/>
            </a:pPr>
            <a:r>
              <a:rPr lang="fr-FR">
                <a:solidFill>
                  <a:schemeClr val="tx1"/>
                </a:solidFill>
              </a:rPr>
              <a:t>     C’est une ville très urbaine où il y a beaucoup de bâtiments </a:t>
            </a:r>
          </a:p>
          <a:p>
            <a:pPr marL="0" indent="0">
              <a:buNone/>
            </a:pPr>
            <a:r>
              <a:rPr lang="fr-FR">
                <a:solidFill>
                  <a:schemeClr val="tx1"/>
                </a:solidFill>
              </a:rPr>
              <a:t>     Elle est entourée  par la cordillère des Andes</a:t>
            </a:r>
          </a:p>
          <a:p>
            <a:pPr marL="0" indent="0">
              <a:buNone/>
            </a:pPr>
            <a:endParaRPr lang="fr-FR">
              <a:solidFill>
                <a:schemeClr val="tx1"/>
              </a:solidFill>
            </a:endParaRPr>
          </a:p>
        </p:txBody>
      </p:sp>
    </p:spTree>
    <p:extLst>
      <p:ext uri="{BB962C8B-B14F-4D97-AF65-F5344CB8AC3E}">
        <p14:creationId xmlns:p14="http://schemas.microsoft.com/office/powerpoint/2010/main" val="1666180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écorations de fête">
            <a:extLst>
              <a:ext uri="{FF2B5EF4-FFF2-40B4-BE49-F238E27FC236}">
                <a16:creationId xmlns:a16="http://schemas.microsoft.com/office/drawing/2014/main" id="{C0E847C1-A82D-2D82-569F-FE0B288A464D}"/>
              </a:ext>
            </a:extLst>
          </p:cNvPr>
          <p:cNvPicPr>
            <a:picLocks noChangeAspect="1"/>
          </p:cNvPicPr>
          <p:nvPr/>
        </p:nvPicPr>
        <p:blipFill>
          <a:blip r:embed="rId2">
            <a:alphaModFix amt="40000"/>
          </a:blip>
          <a:srcRect t="4555" b="10859"/>
          <a:stretch/>
        </p:blipFill>
        <p:spPr>
          <a:xfrm>
            <a:off x="20" y="10"/>
            <a:ext cx="12191980" cy="6857990"/>
          </a:xfrm>
          <a:prstGeom prst="rect">
            <a:avLst/>
          </a:prstGeom>
        </p:spPr>
      </p:pic>
      <p:sp>
        <p:nvSpPr>
          <p:cNvPr id="2" name="Titre 1">
            <a:extLst>
              <a:ext uri="{FF2B5EF4-FFF2-40B4-BE49-F238E27FC236}">
                <a16:creationId xmlns:a16="http://schemas.microsoft.com/office/drawing/2014/main" id="{5FCC8149-8978-4740-D27D-84D368AD3D85}"/>
              </a:ext>
            </a:extLst>
          </p:cNvPr>
          <p:cNvSpPr>
            <a:spLocks noGrp="1"/>
          </p:cNvSpPr>
          <p:nvPr>
            <p:ph type="title"/>
          </p:nvPr>
        </p:nvSpPr>
        <p:spPr>
          <a:xfrm>
            <a:off x="1154954" y="973668"/>
            <a:ext cx="8761413" cy="706964"/>
          </a:xfrm>
        </p:spPr>
        <p:txBody>
          <a:bodyPr>
            <a:normAutofit/>
          </a:bodyPr>
          <a:lstStyle/>
          <a:p>
            <a:r>
              <a:rPr lang="fr-FR">
                <a:solidFill>
                  <a:schemeClr val="tx1"/>
                </a:solidFill>
              </a:rPr>
              <a:t>Les fêtes</a:t>
            </a:r>
          </a:p>
        </p:txBody>
      </p:sp>
      <p:sp>
        <p:nvSpPr>
          <p:cNvPr id="3" name="Espace réservé du contenu 2">
            <a:extLst>
              <a:ext uri="{FF2B5EF4-FFF2-40B4-BE49-F238E27FC236}">
                <a16:creationId xmlns:a16="http://schemas.microsoft.com/office/drawing/2014/main" id="{3BB64438-A282-2FAB-1AE9-EB623AF72459}"/>
              </a:ext>
            </a:extLst>
          </p:cNvPr>
          <p:cNvSpPr>
            <a:spLocks noGrp="1"/>
          </p:cNvSpPr>
          <p:nvPr>
            <p:ph idx="1"/>
          </p:nvPr>
        </p:nvSpPr>
        <p:spPr>
          <a:xfrm>
            <a:off x="1154954" y="2603500"/>
            <a:ext cx="8825659" cy="3416300"/>
          </a:xfrm>
        </p:spPr>
        <p:txBody>
          <a:bodyPr>
            <a:normAutofit/>
          </a:bodyPr>
          <a:lstStyle/>
          <a:p>
            <a:r>
              <a:rPr lang="fr-FR">
                <a:solidFill>
                  <a:schemeClr val="tx1"/>
                </a:solidFill>
              </a:rPr>
              <a:t>Les fêtes patriotiques chiliennes :</a:t>
            </a:r>
          </a:p>
          <a:p>
            <a:endParaRPr lang="fr-FR">
              <a:solidFill>
                <a:schemeClr val="tx1"/>
              </a:solidFill>
            </a:endParaRPr>
          </a:p>
          <a:p>
            <a:r>
              <a:rPr lang="fr-FR">
                <a:solidFill>
                  <a:schemeClr val="tx1"/>
                </a:solidFill>
              </a:rPr>
              <a:t>Le 18 septembre :  la proclamation du nouveau gouvernement depuis 1810 et marque le début du processus d’indépendance du chili</a:t>
            </a:r>
          </a:p>
          <a:p>
            <a:r>
              <a:rPr lang="fr-FR" b="0" i="0" u="none" strike="noStrike">
                <a:solidFill>
                  <a:schemeClr val="tx1"/>
                </a:solidFill>
                <a:effectLst/>
                <a:latin typeface="Google Sans"/>
              </a:rPr>
              <a:t>Parmi elles, les trois fêtes essentielles que sont la Candelaria (février), la fête de San Pedro (juin) et la Limpieza de canales (août – octobre) </a:t>
            </a:r>
            <a:endParaRPr lang="fr-FR">
              <a:solidFill>
                <a:schemeClr val="tx1"/>
              </a:solidFill>
            </a:endParaRPr>
          </a:p>
          <a:p>
            <a:pPr marL="0" indent="0">
              <a:buNone/>
            </a:pPr>
            <a:endParaRPr lang="fr-FR">
              <a:solidFill>
                <a:schemeClr val="tx1"/>
              </a:solidFill>
            </a:endParaRPr>
          </a:p>
        </p:txBody>
      </p:sp>
    </p:spTree>
    <p:extLst>
      <p:ext uri="{BB962C8B-B14F-4D97-AF65-F5344CB8AC3E}">
        <p14:creationId xmlns:p14="http://schemas.microsoft.com/office/powerpoint/2010/main" val="3156917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37584-F4B5-53A6-42C6-AC9DD9D11FF1}"/>
              </a:ext>
            </a:extLst>
          </p:cNvPr>
          <p:cNvSpPr>
            <a:spLocks noGrp="1"/>
          </p:cNvSpPr>
          <p:nvPr>
            <p:ph type="title"/>
          </p:nvPr>
        </p:nvSpPr>
        <p:spPr>
          <a:xfrm>
            <a:off x="1154954" y="973668"/>
            <a:ext cx="8761413" cy="706964"/>
          </a:xfrm>
        </p:spPr>
        <p:txBody>
          <a:bodyPr>
            <a:normAutofit/>
          </a:bodyPr>
          <a:lstStyle/>
          <a:p>
            <a:r>
              <a:rPr lang="fr-FR"/>
              <a:t>Des monuments</a:t>
            </a:r>
          </a:p>
        </p:txBody>
      </p:sp>
      <p:pic>
        <p:nvPicPr>
          <p:cNvPr id="12" name="Image 11" descr="Une image contenant plein air, herbe, ciel, nuage&#10;&#10;Description générée automatiquement">
            <a:extLst>
              <a:ext uri="{FF2B5EF4-FFF2-40B4-BE49-F238E27FC236}">
                <a16:creationId xmlns:a16="http://schemas.microsoft.com/office/drawing/2014/main" id="{56C0215B-4FD9-2786-FBC8-CA6FB3595BC9}"/>
              </a:ext>
            </a:extLst>
          </p:cNvPr>
          <p:cNvPicPr>
            <a:picLocks noChangeAspect="1"/>
          </p:cNvPicPr>
          <p:nvPr/>
        </p:nvPicPr>
        <p:blipFill>
          <a:blip r:embed="rId2">
            <a:extLst>
              <a:ext uri="{837473B0-CC2E-450A-ABE3-18F120FF3D39}">
                <a1611:picAttrSrcUrl xmlns:a1611="http://schemas.microsoft.com/office/drawing/2016/11/main" r:id="rId3"/>
              </a:ext>
            </a:extLst>
          </a:blip>
          <a:srcRect l="8137" r="-4" b="-4"/>
          <a:stretch/>
        </p:blipFill>
        <p:spPr>
          <a:xfrm>
            <a:off x="1210552" y="2603501"/>
            <a:ext cx="1994857" cy="1628662"/>
          </a:xfrm>
          <a:prstGeom prst="roundRect">
            <a:avLst>
              <a:gd name="adj" fmla="val 1858"/>
            </a:avLst>
          </a:prstGeom>
          <a:effectLst/>
        </p:spPr>
      </p:pic>
      <p:pic>
        <p:nvPicPr>
          <p:cNvPr id="18" name="Image 17" descr="Une image contenant nuage, plein air, herbe, ciel&#10;&#10;Description générée automatiquement">
            <a:extLst>
              <a:ext uri="{FF2B5EF4-FFF2-40B4-BE49-F238E27FC236}">
                <a16:creationId xmlns:a16="http://schemas.microsoft.com/office/drawing/2014/main" id="{46F06C29-7F06-369F-DB56-3E655D2B4C0F}"/>
              </a:ext>
            </a:extLst>
          </p:cNvPr>
          <p:cNvPicPr>
            <a:picLocks noChangeAspect="1"/>
          </p:cNvPicPr>
          <p:nvPr/>
        </p:nvPicPr>
        <p:blipFill>
          <a:blip r:embed="rId4">
            <a:extLst>
              <a:ext uri="{837473B0-CC2E-450A-ABE3-18F120FF3D39}">
                <a1611:picAttrSrcUrl xmlns:a1611="http://schemas.microsoft.com/office/drawing/2016/11/main" r:id="rId5"/>
              </a:ext>
            </a:extLst>
          </a:blip>
          <a:srcRect l="8137" r="-4" b="-4"/>
          <a:stretch/>
        </p:blipFill>
        <p:spPr>
          <a:xfrm>
            <a:off x="3481717" y="2603500"/>
            <a:ext cx="1994859" cy="1628663"/>
          </a:xfrm>
          <a:prstGeom prst="roundRect">
            <a:avLst>
              <a:gd name="adj" fmla="val 1858"/>
            </a:avLst>
          </a:prstGeom>
          <a:effectLst/>
        </p:spPr>
      </p:pic>
      <p:pic>
        <p:nvPicPr>
          <p:cNvPr id="5" name="Image 4" descr="Une image contenant herbe, ciel, plein air, nuage&#10;&#10;Description générée automatiquement">
            <a:extLst>
              <a:ext uri="{FF2B5EF4-FFF2-40B4-BE49-F238E27FC236}">
                <a16:creationId xmlns:a16="http://schemas.microsoft.com/office/drawing/2014/main" id="{161307DD-45B2-7ABB-1318-771BC5316960}"/>
              </a:ext>
            </a:extLst>
          </p:cNvPr>
          <p:cNvPicPr>
            <a:picLocks noChangeAspect="1"/>
          </p:cNvPicPr>
          <p:nvPr/>
        </p:nvPicPr>
        <p:blipFill>
          <a:blip r:embed="rId6">
            <a:extLst>
              <a:ext uri="{837473B0-CC2E-450A-ABE3-18F120FF3D39}">
                <a1611:picAttrSrcUrl xmlns:a1611="http://schemas.microsoft.com/office/drawing/2016/11/main" r:id="rId7"/>
              </a:ext>
            </a:extLst>
          </a:blip>
          <a:srcRect l="2526" r="5608" b="-4"/>
          <a:stretch/>
        </p:blipFill>
        <p:spPr>
          <a:xfrm>
            <a:off x="1210563" y="4391137"/>
            <a:ext cx="1994835" cy="1628662"/>
          </a:xfrm>
          <a:prstGeom prst="roundRect">
            <a:avLst>
              <a:gd name="adj" fmla="val 1858"/>
            </a:avLst>
          </a:prstGeom>
          <a:effectLst/>
        </p:spPr>
      </p:pic>
      <p:pic>
        <p:nvPicPr>
          <p:cNvPr id="8" name="Image 7" descr="Une image contenant bâtiment, plein air, nuage, ciel&#10;&#10;Description générée automatiquement">
            <a:extLst>
              <a:ext uri="{FF2B5EF4-FFF2-40B4-BE49-F238E27FC236}">
                <a16:creationId xmlns:a16="http://schemas.microsoft.com/office/drawing/2014/main" id="{2EC4E4D6-B92A-0249-DA6C-770E8F555EE6}"/>
              </a:ext>
            </a:extLst>
          </p:cNvPr>
          <p:cNvPicPr>
            <a:picLocks noChangeAspect="1"/>
          </p:cNvPicPr>
          <p:nvPr/>
        </p:nvPicPr>
        <p:blipFill>
          <a:blip r:embed="rId8">
            <a:extLst>
              <a:ext uri="{837473B0-CC2E-450A-ABE3-18F120FF3D39}">
                <a1611:picAttrSrcUrl xmlns:a1611="http://schemas.microsoft.com/office/drawing/2016/11/main" r:id="rId9"/>
              </a:ext>
            </a:extLst>
          </a:blip>
          <a:srcRect t="26868" r="3" b="11901"/>
          <a:stretch/>
        </p:blipFill>
        <p:spPr>
          <a:xfrm>
            <a:off x="3481727" y="4391137"/>
            <a:ext cx="1994838" cy="1628662"/>
          </a:xfrm>
          <a:prstGeom prst="roundRect">
            <a:avLst>
              <a:gd name="adj" fmla="val 1858"/>
            </a:avLst>
          </a:prstGeom>
          <a:effectLst/>
        </p:spPr>
      </p:pic>
      <p:sp>
        <p:nvSpPr>
          <p:cNvPr id="3" name="Espace réservé du contenu 2">
            <a:extLst>
              <a:ext uri="{FF2B5EF4-FFF2-40B4-BE49-F238E27FC236}">
                <a16:creationId xmlns:a16="http://schemas.microsoft.com/office/drawing/2014/main" id="{FB3C622E-722D-31F7-9767-B7E7B6A4970B}"/>
              </a:ext>
            </a:extLst>
          </p:cNvPr>
          <p:cNvSpPr>
            <a:spLocks noGrp="1"/>
          </p:cNvSpPr>
          <p:nvPr>
            <p:ph idx="1"/>
          </p:nvPr>
        </p:nvSpPr>
        <p:spPr>
          <a:xfrm>
            <a:off x="5980954" y="2603500"/>
            <a:ext cx="5211979" cy="3416300"/>
          </a:xfrm>
        </p:spPr>
        <p:txBody>
          <a:bodyPr anchor="ctr">
            <a:normAutofit/>
          </a:bodyPr>
          <a:lstStyle/>
          <a:p>
            <a:r>
              <a:rPr lang="fr-FR"/>
              <a:t>Au chili il y a :</a:t>
            </a:r>
          </a:p>
          <a:p>
            <a:r>
              <a:rPr lang="fr-FR"/>
              <a:t>Anakena</a:t>
            </a:r>
          </a:p>
          <a:p>
            <a:r>
              <a:rPr lang="fr-FR"/>
              <a:t>Rano Raraku</a:t>
            </a:r>
          </a:p>
          <a:p>
            <a:r>
              <a:rPr lang="fr-FR"/>
              <a:t>Ahu tahai </a:t>
            </a:r>
          </a:p>
          <a:p>
            <a:r>
              <a:rPr lang="fr-FR"/>
              <a:t>Parc national de Rapa Nui</a:t>
            </a:r>
          </a:p>
          <a:p>
            <a:endParaRPr lang="fr-FR"/>
          </a:p>
        </p:txBody>
      </p:sp>
      <p:sp>
        <p:nvSpPr>
          <p:cNvPr id="6" name="ZoneTexte 5">
            <a:extLst>
              <a:ext uri="{FF2B5EF4-FFF2-40B4-BE49-F238E27FC236}">
                <a16:creationId xmlns:a16="http://schemas.microsoft.com/office/drawing/2014/main" id="{F0014497-3E03-D0F5-B951-B0F6AB6EEF48}"/>
              </a:ext>
            </a:extLst>
          </p:cNvPr>
          <p:cNvSpPr txBox="1"/>
          <p:nvPr/>
        </p:nvSpPr>
        <p:spPr>
          <a:xfrm>
            <a:off x="8927966" y="6870700"/>
            <a:ext cx="3264034"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7" tooltip="https://www.flickr.com/photos/eliasroviello/17404606764">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10" tooltip="https://creativecommons.org/licenses/by-nc-sa/3.0/">
                  <a:extLst>
                    <a:ext uri="{A12FA001-AC4F-418D-AE19-62706E023703}">
                      <ahyp:hlinkClr xmlns:ahyp="http://schemas.microsoft.com/office/drawing/2018/hyperlinkcolor" val="tx"/>
                    </a:ext>
                  </a:extLst>
                </a:hlinkClick>
              </a:rPr>
              <a:t>CC BY-SA-NC</a:t>
            </a:r>
            <a:endParaRPr lang="fr-FR" sz="700">
              <a:solidFill>
                <a:srgbClr val="FFFFFF"/>
              </a:solidFill>
            </a:endParaRPr>
          </a:p>
        </p:txBody>
      </p:sp>
      <p:sp>
        <p:nvSpPr>
          <p:cNvPr id="9" name="ZoneTexte 8">
            <a:extLst>
              <a:ext uri="{FF2B5EF4-FFF2-40B4-BE49-F238E27FC236}">
                <a16:creationId xmlns:a16="http://schemas.microsoft.com/office/drawing/2014/main" id="{EB8876BF-B8DE-A98B-79C0-E46F315D8158}"/>
              </a:ext>
            </a:extLst>
          </p:cNvPr>
          <p:cNvSpPr txBox="1"/>
          <p:nvPr/>
        </p:nvSpPr>
        <p:spPr>
          <a:xfrm>
            <a:off x="5821149" y="6870700"/>
            <a:ext cx="3094117"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9" tooltip="https://cs.wikipedia.org/wiki/Rano_Raraku">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fr-FR" sz="700">
              <a:solidFill>
                <a:srgbClr val="FFFFFF"/>
              </a:solidFill>
            </a:endParaRPr>
          </a:p>
        </p:txBody>
      </p:sp>
      <p:sp>
        <p:nvSpPr>
          <p:cNvPr id="14" name="ZoneTexte 13">
            <a:extLst>
              <a:ext uri="{FF2B5EF4-FFF2-40B4-BE49-F238E27FC236}">
                <a16:creationId xmlns:a16="http://schemas.microsoft.com/office/drawing/2014/main" id="{62F308D1-5A22-4B07-D77E-EA949F79C228}"/>
              </a:ext>
            </a:extLst>
          </p:cNvPr>
          <p:cNvSpPr txBox="1"/>
          <p:nvPr/>
        </p:nvSpPr>
        <p:spPr>
          <a:xfrm>
            <a:off x="2544415" y="6870700"/>
            <a:ext cx="3264034"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3" tooltip="https://www.flickr.com/photos/eliasroviello/17790908040/">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10" tooltip="https://creativecommons.org/licenses/by-nc-sa/3.0/">
                  <a:extLst>
                    <a:ext uri="{A12FA001-AC4F-418D-AE19-62706E023703}">
                      <ahyp:hlinkClr xmlns:ahyp="http://schemas.microsoft.com/office/drawing/2018/hyperlinkcolor" val="tx"/>
                    </a:ext>
                  </a:extLst>
                </a:hlinkClick>
              </a:rPr>
              <a:t>CC BY-SA-NC</a:t>
            </a:r>
            <a:endParaRPr lang="fr-FR" sz="700">
              <a:solidFill>
                <a:srgbClr val="FFFFFF"/>
              </a:solidFill>
            </a:endParaRPr>
          </a:p>
        </p:txBody>
      </p:sp>
      <p:sp>
        <p:nvSpPr>
          <p:cNvPr id="20" name="ZoneTexte 19">
            <a:extLst>
              <a:ext uri="{FF2B5EF4-FFF2-40B4-BE49-F238E27FC236}">
                <a16:creationId xmlns:a16="http://schemas.microsoft.com/office/drawing/2014/main" id="{2EA4D851-7D91-13F6-D717-497786DDBF06}"/>
              </a:ext>
            </a:extLst>
          </p:cNvPr>
          <p:cNvSpPr txBox="1"/>
          <p:nvPr/>
        </p:nvSpPr>
        <p:spPr>
          <a:xfrm>
            <a:off x="8905524" y="7083455"/>
            <a:ext cx="3286476"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5" tooltip="https://voyagegourmand.fr/blog/2015/06/08/ile-de-paques/">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12" tooltip="https://creativecommons.org/licenses/by-nc-nd/3.0/">
                  <a:extLst>
                    <a:ext uri="{A12FA001-AC4F-418D-AE19-62706E023703}">
                      <ahyp:hlinkClr xmlns:ahyp="http://schemas.microsoft.com/office/drawing/2018/hyperlinkcolor" val="tx"/>
                    </a:ext>
                  </a:extLst>
                </a:hlinkClick>
              </a:rPr>
              <a:t>CC BY-NC-ND</a:t>
            </a:r>
            <a:endParaRPr lang="fr-FR" sz="700">
              <a:solidFill>
                <a:srgbClr val="FFFFFF"/>
              </a:solidFill>
            </a:endParaRPr>
          </a:p>
        </p:txBody>
      </p:sp>
    </p:spTree>
    <p:extLst>
      <p:ext uri="{BB962C8B-B14F-4D97-AF65-F5344CB8AC3E}">
        <p14:creationId xmlns:p14="http://schemas.microsoft.com/office/powerpoint/2010/main" val="348624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fr-FR"/>
          </a:p>
        </p:txBody>
      </p:sp>
      <p:pic>
        <p:nvPicPr>
          <p:cNvPr id="12" name="Image 11" descr="Une image contenant mammifère, plein air, lama, Animal terrestre&#10;&#10;Description générée automatiquement">
            <a:extLst>
              <a:ext uri="{FF2B5EF4-FFF2-40B4-BE49-F238E27FC236}">
                <a16:creationId xmlns:a16="http://schemas.microsoft.com/office/drawing/2014/main" id="{5818EBFE-F977-AB59-13A4-2FAAAFE06025}"/>
              </a:ext>
            </a:extLst>
          </p:cNvPr>
          <p:cNvPicPr>
            <a:picLocks noChangeAspect="1"/>
          </p:cNvPicPr>
          <p:nvPr/>
        </p:nvPicPr>
        <p:blipFill>
          <a:blip r:embed="rId2">
            <a:extLst>
              <a:ext uri="{837473B0-CC2E-450A-ABE3-18F120FF3D39}">
                <a1611:picAttrSrcUrl xmlns:a1611="http://schemas.microsoft.com/office/drawing/2016/11/main" r:id="rId3"/>
              </a:ext>
            </a:extLst>
          </a:blip>
          <a:srcRect l="10714" r="14802" b="2"/>
          <a:stretch/>
        </p:blipFill>
        <p:spPr>
          <a:xfrm>
            <a:off x="9361358" y="469786"/>
            <a:ext cx="2342961" cy="2948940"/>
          </a:xfrm>
          <a:prstGeom prst="rect">
            <a:avLst/>
          </a:prstGeom>
        </p:spPr>
      </p:pic>
      <p:sp>
        <p:nvSpPr>
          <p:cNvPr id="33"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fr-FR"/>
          </a:p>
        </p:txBody>
      </p:sp>
      <p:sp>
        <p:nvSpPr>
          <p:cNvPr id="35" name="Freeform: Shape 34">
            <a:extLst>
              <a:ext uri="{FF2B5EF4-FFF2-40B4-BE49-F238E27FC236}">
                <a16:creationId xmlns:a16="http://schemas.microsoft.com/office/drawing/2014/main" id="{147932A2-FBCC-4FD9-B893-8714933D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496460" y="1696306"/>
            <a:ext cx="3039017" cy="440926"/>
          </a:xfrm>
          <a:custGeom>
            <a:avLst/>
            <a:gdLst>
              <a:gd name="connsiteX0" fmla="*/ 3025159 w 3039017"/>
              <a:gd name="connsiteY0" fmla="*/ 440924 h 440926"/>
              <a:gd name="connsiteX1" fmla="*/ 31085 w 3039017"/>
              <a:gd name="connsiteY1" fmla="*/ 253901 h 440926"/>
              <a:gd name="connsiteX2" fmla="*/ 0 w 3039017"/>
              <a:gd name="connsiteY2" fmla="*/ 249348 h 440926"/>
              <a:gd name="connsiteX3" fmla="*/ 7539 w 3039017"/>
              <a:gd name="connsiteY3" fmla="*/ 156162 h 440926"/>
              <a:gd name="connsiteX4" fmla="*/ 97596 w 3039017"/>
              <a:gd name="connsiteY4" fmla="*/ 159586 h 440926"/>
              <a:gd name="connsiteX5" fmla="*/ 190969 w 3039017"/>
              <a:gd name="connsiteY5" fmla="*/ 162919 h 440926"/>
              <a:gd name="connsiteX6" fmla="*/ 285002 w 3039017"/>
              <a:gd name="connsiteY6" fmla="*/ 165003 h 440926"/>
              <a:gd name="connsiteX7" fmla="*/ 380685 w 3039017"/>
              <a:gd name="connsiteY7" fmla="*/ 167003 h 440926"/>
              <a:gd name="connsiteX8" fmla="*/ 478017 w 3039017"/>
              <a:gd name="connsiteY8" fmla="*/ 169086 h 440926"/>
              <a:gd name="connsiteX9" fmla="*/ 576669 w 3039017"/>
              <a:gd name="connsiteY9" fmla="*/ 170503 h 440926"/>
              <a:gd name="connsiteX10" fmla="*/ 676312 w 3039017"/>
              <a:gd name="connsiteY10" fmla="*/ 170503 h 440926"/>
              <a:gd name="connsiteX11" fmla="*/ 777273 w 3039017"/>
              <a:gd name="connsiteY11" fmla="*/ 171086 h 440926"/>
              <a:gd name="connsiteX12" fmla="*/ 879225 w 3039017"/>
              <a:gd name="connsiteY12" fmla="*/ 170503 h 440926"/>
              <a:gd name="connsiteX13" fmla="*/ 982167 w 3039017"/>
              <a:gd name="connsiteY13" fmla="*/ 169086 h 440926"/>
              <a:gd name="connsiteX14" fmla="*/ 1085438 w 3039017"/>
              <a:gd name="connsiteY14" fmla="*/ 167753 h 440926"/>
              <a:gd name="connsiteX15" fmla="*/ 1190029 w 3039017"/>
              <a:gd name="connsiteY15" fmla="*/ 165003 h 440926"/>
              <a:gd name="connsiteX16" fmla="*/ 1295940 w 3039017"/>
              <a:gd name="connsiteY16" fmla="*/ 162336 h 440926"/>
              <a:gd name="connsiteX17" fmla="*/ 1401191 w 3039017"/>
              <a:gd name="connsiteY17" fmla="*/ 158836 h 440926"/>
              <a:gd name="connsiteX18" fmla="*/ 1507762 w 3039017"/>
              <a:gd name="connsiteY18" fmla="*/ 154169 h 440926"/>
              <a:gd name="connsiteX19" fmla="*/ 1615653 w 3039017"/>
              <a:gd name="connsiteY19" fmla="*/ 148669 h 440926"/>
              <a:gd name="connsiteX20" fmla="*/ 1723543 w 3039017"/>
              <a:gd name="connsiteY20" fmla="*/ 143252 h 440926"/>
              <a:gd name="connsiteX21" fmla="*/ 1831434 w 3039017"/>
              <a:gd name="connsiteY21" fmla="*/ 136336 h 440926"/>
              <a:gd name="connsiteX22" fmla="*/ 1941304 w 3039017"/>
              <a:gd name="connsiteY22" fmla="*/ 128169 h 440926"/>
              <a:gd name="connsiteX23" fmla="*/ 2049195 w 3039017"/>
              <a:gd name="connsiteY23" fmla="*/ 120002 h 440926"/>
              <a:gd name="connsiteX24" fmla="*/ 2159065 w 3039017"/>
              <a:gd name="connsiteY24" fmla="*/ 110419 h 440926"/>
              <a:gd name="connsiteX25" fmla="*/ 2269925 w 3039017"/>
              <a:gd name="connsiteY25" fmla="*/ 100168 h 440926"/>
              <a:gd name="connsiteX26" fmla="*/ 2378806 w 3039017"/>
              <a:gd name="connsiteY26" fmla="*/ 89251 h 440926"/>
              <a:gd name="connsiteX27" fmla="*/ 2489006 w 3039017"/>
              <a:gd name="connsiteY27" fmla="*/ 76418 h 440926"/>
              <a:gd name="connsiteX28" fmla="*/ 2599206 w 3039017"/>
              <a:gd name="connsiteY28" fmla="*/ 62751 h 440926"/>
              <a:gd name="connsiteX29" fmla="*/ 2709406 w 3039017"/>
              <a:gd name="connsiteY29" fmla="*/ 49168 h 440926"/>
              <a:gd name="connsiteX30" fmla="*/ 2819276 w 3039017"/>
              <a:gd name="connsiteY30" fmla="*/ 33334 h 440926"/>
              <a:gd name="connsiteX31" fmla="*/ 2929147 w 3039017"/>
              <a:gd name="connsiteY31" fmla="*/ 17001 h 440926"/>
              <a:gd name="connsiteX32" fmla="*/ 3039017 w 3039017"/>
              <a:gd name="connsiteY32" fmla="*/ 0 h 440926"/>
              <a:gd name="connsiteX33" fmla="*/ 3025159 w 3039017"/>
              <a:gd name="connsiteY33" fmla="*/ 440924 h 44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39017" h="440926">
                <a:moveTo>
                  <a:pt x="3025159" y="440924"/>
                </a:moveTo>
                <a:cubicBezTo>
                  <a:pt x="2322468" y="441434"/>
                  <a:pt x="772520" y="353003"/>
                  <a:pt x="31085" y="253901"/>
                </a:cubicBezTo>
                <a:lnTo>
                  <a:pt x="0" y="249348"/>
                </a:lnTo>
                <a:lnTo>
                  <a:pt x="7539" y="156162"/>
                </a:lnTo>
                <a:lnTo>
                  <a:pt x="97596" y="159586"/>
                </a:lnTo>
                <a:lnTo>
                  <a:pt x="190969" y="162919"/>
                </a:lnTo>
                <a:lnTo>
                  <a:pt x="285002" y="165003"/>
                </a:lnTo>
                <a:lnTo>
                  <a:pt x="380685" y="167003"/>
                </a:lnTo>
                <a:lnTo>
                  <a:pt x="478017" y="169086"/>
                </a:lnTo>
                <a:lnTo>
                  <a:pt x="576669" y="170503"/>
                </a:lnTo>
                <a:lnTo>
                  <a:pt x="676312" y="170503"/>
                </a:lnTo>
                <a:lnTo>
                  <a:pt x="777273" y="171086"/>
                </a:lnTo>
                <a:lnTo>
                  <a:pt x="879225" y="170503"/>
                </a:lnTo>
                <a:lnTo>
                  <a:pt x="982167" y="169086"/>
                </a:lnTo>
                <a:lnTo>
                  <a:pt x="1085438" y="167753"/>
                </a:lnTo>
                <a:lnTo>
                  <a:pt x="1190029" y="165003"/>
                </a:lnTo>
                <a:lnTo>
                  <a:pt x="1295940" y="162336"/>
                </a:lnTo>
                <a:lnTo>
                  <a:pt x="1401191" y="158836"/>
                </a:lnTo>
                <a:lnTo>
                  <a:pt x="1507762" y="154169"/>
                </a:lnTo>
                <a:lnTo>
                  <a:pt x="1615653" y="148669"/>
                </a:lnTo>
                <a:lnTo>
                  <a:pt x="1723543" y="143252"/>
                </a:lnTo>
                <a:lnTo>
                  <a:pt x="1831434" y="136336"/>
                </a:lnTo>
                <a:lnTo>
                  <a:pt x="1941304" y="128169"/>
                </a:lnTo>
                <a:lnTo>
                  <a:pt x="2049195" y="120002"/>
                </a:lnTo>
                <a:lnTo>
                  <a:pt x="2159065" y="110419"/>
                </a:lnTo>
                <a:lnTo>
                  <a:pt x="2269925" y="100168"/>
                </a:lnTo>
                <a:lnTo>
                  <a:pt x="2378806" y="89251"/>
                </a:lnTo>
                <a:lnTo>
                  <a:pt x="2489006" y="76418"/>
                </a:lnTo>
                <a:lnTo>
                  <a:pt x="2599206" y="62751"/>
                </a:lnTo>
                <a:lnTo>
                  <a:pt x="2709406" y="49168"/>
                </a:lnTo>
                <a:lnTo>
                  <a:pt x="2819276" y="33334"/>
                </a:lnTo>
                <a:lnTo>
                  <a:pt x="2929147" y="17001"/>
                </a:lnTo>
                <a:lnTo>
                  <a:pt x="3039017" y="0"/>
                </a:lnTo>
                <a:cubicBezTo>
                  <a:pt x="3028789" y="277754"/>
                  <a:pt x="3035388" y="163169"/>
                  <a:pt x="3025159" y="440924"/>
                </a:cubicBezTo>
                <a:close/>
              </a:path>
            </a:pathLst>
          </a:custGeom>
          <a:solidFill>
            <a:schemeClr val="tx1">
              <a:alpha val="20000"/>
            </a:schemeClr>
          </a:solidFill>
          <a:ln>
            <a:noFill/>
          </a:ln>
        </p:spPr>
        <p:txBody>
          <a:bodyPr/>
          <a:lstStyle/>
          <a:p>
            <a:endParaRPr lang="fr-FR"/>
          </a:p>
        </p:txBody>
      </p:sp>
      <p:sp>
        <p:nvSpPr>
          <p:cNvPr id="2" name="Titre 1">
            <a:extLst>
              <a:ext uri="{FF2B5EF4-FFF2-40B4-BE49-F238E27FC236}">
                <a16:creationId xmlns:a16="http://schemas.microsoft.com/office/drawing/2014/main" id="{E3C56840-A790-C3DD-751B-732440E0423A}"/>
              </a:ext>
            </a:extLst>
          </p:cNvPr>
          <p:cNvSpPr>
            <a:spLocks noGrp="1"/>
          </p:cNvSpPr>
          <p:nvPr>
            <p:ph type="title"/>
          </p:nvPr>
        </p:nvSpPr>
        <p:spPr>
          <a:xfrm>
            <a:off x="639098" y="629265"/>
            <a:ext cx="6072776" cy="1622322"/>
          </a:xfrm>
        </p:spPr>
        <p:txBody>
          <a:bodyPr>
            <a:normAutofit/>
          </a:bodyPr>
          <a:lstStyle/>
          <a:p>
            <a:r>
              <a:rPr lang="fr-FR">
                <a:solidFill>
                  <a:srgbClr val="FFFFFF"/>
                </a:solidFill>
              </a:rPr>
              <a:t>LA FAUNE </a:t>
            </a:r>
          </a:p>
        </p:txBody>
      </p:sp>
      <p:pic>
        <p:nvPicPr>
          <p:cNvPr id="8" name="Image 7" descr="Une image contenant mammifère, chevreuil, plein air, faune&#10;&#10;Description générée automatiquement">
            <a:extLst>
              <a:ext uri="{FF2B5EF4-FFF2-40B4-BE49-F238E27FC236}">
                <a16:creationId xmlns:a16="http://schemas.microsoft.com/office/drawing/2014/main" id="{A72A3A45-1E26-12AE-48D6-D84ACA21BD20}"/>
              </a:ext>
            </a:extLst>
          </p:cNvPr>
          <p:cNvPicPr>
            <a:picLocks noChangeAspect="1"/>
          </p:cNvPicPr>
          <p:nvPr/>
        </p:nvPicPr>
        <p:blipFill>
          <a:blip r:embed="rId4">
            <a:extLst>
              <a:ext uri="{837473B0-CC2E-450A-ABE3-18F120FF3D39}">
                <a1611:picAttrSrcUrl xmlns:a1611="http://schemas.microsoft.com/office/drawing/2016/11/main" r:id="rId5"/>
              </a:ext>
            </a:extLst>
          </a:blip>
          <a:srcRect l="5193" r="12864" b="-5"/>
          <a:stretch/>
        </p:blipFill>
        <p:spPr>
          <a:xfrm>
            <a:off x="6879049" y="469786"/>
            <a:ext cx="2416335" cy="2948940"/>
          </a:xfrm>
          <a:custGeom>
            <a:avLst/>
            <a:gdLst/>
            <a:ahLst/>
            <a:cxnLst/>
            <a:rect l="l" t="t" r="r" b="b"/>
            <a:pathLst>
              <a:path w="2416335" h="2948940">
                <a:moveTo>
                  <a:pt x="0" y="0"/>
                </a:moveTo>
                <a:lnTo>
                  <a:pt x="2416335" y="0"/>
                </a:lnTo>
                <a:lnTo>
                  <a:pt x="2416335" y="2948940"/>
                </a:lnTo>
                <a:lnTo>
                  <a:pt x="221394" y="2948940"/>
                </a:lnTo>
                <a:lnTo>
                  <a:pt x="221394" y="2876858"/>
                </a:lnTo>
                <a:lnTo>
                  <a:pt x="222335" y="2750941"/>
                </a:lnTo>
                <a:lnTo>
                  <a:pt x="221394" y="2623814"/>
                </a:lnTo>
                <a:lnTo>
                  <a:pt x="219512" y="2494871"/>
                </a:lnTo>
                <a:lnTo>
                  <a:pt x="217787" y="2365928"/>
                </a:lnTo>
                <a:lnTo>
                  <a:pt x="214023" y="2235169"/>
                </a:lnTo>
                <a:lnTo>
                  <a:pt x="210103" y="2103199"/>
                </a:lnTo>
                <a:lnTo>
                  <a:pt x="205555" y="1971229"/>
                </a:lnTo>
                <a:lnTo>
                  <a:pt x="199125" y="1838048"/>
                </a:lnTo>
                <a:lnTo>
                  <a:pt x="191441" y="1703656"/>
                </a:lnTo>
                <a:lnTo>
                  <a:pt x="184071" y="1568660"/>
                </a:lnTo>
                <a:lnTo>
                  <a:pt x="174662" y="1433663"/>
                </a:lnTo>
                <a:lnTo>
                  <a:pt x="163371" y="1296850"/>
                </a:lnTo>
                <a:lnTo>
                  <a:pt x="152080" y="1161853"/>
                </a:lnTo>
                <a:lnTo>
                  <a:pt x="139063" y="1024435"/>
                </a:lnTo>
                <a:lnTo>
                  <a:pt x="124793" y="886411"/>
                </a:lnTo>
                <a:lnTo>
                  <a:pt x="109738" y="750203"/>
                </a:lnTo>
                <a:lnTo>
                  <a:pt x="92174" y="612180"/>
                </a:lnTo>
                <a:lnTo>
                  <a:pt x="73356" y="474761"/>
                </a:lnTo>
                <a:lnTo>
                  <a:pt x="54694" y="336738"/>
                </a:lnTo>
                <a:lnTo>
                  <a:pt x="32897" y="199320"/>
                </a:lnTo>
                <a:lnTo>
                  <a:pt x="10628" y="62507"/>
                </a:lnTo>
                <a:close/>
              </a:path>
            </a:pathLst>
          </a:custGeom>
        </p:spPr>
      </p:pic>
      <p:sp>
        <p:nvSpPr>
          <p:cNvPr id="37" name="Rectangle 3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6B9FFB6C-6A05-3FC9-EE5C-742498884DAF}"/>
              </a:ext>
            </a:extLst>
          </p:cNvPr>
          <p:cNvSpPr>
            <a:spLocks noGrp="1"/>
          </p:cNvSpPr>
          <p:nvPr>
            <p:ph idx="1"/>
          </p:nvPr>
        </p:nvSpPr>
        <p:spPr>
          <a:xfrm>
            <a:off x="639098" y="2418735"/>
            <a:ext cx="6072776" cy="3811740"/>
          </a:xfrm>
        </p:spPr>
        <p:txBody>
          <a:bodyPr anchor="ctr">
            <a:normAutofit/>
          </a:bodyPr>
          <a:lstStyle/>
          <a:p>
            <a:r>
              <a:rPr lang="fr-FR" b="0" i="0" u="none" strike="noStrike">
                <a:solidFill>
                  <a:srgbClr val="FFFFFF"/>
                </a:solidFill>
                <a:effectLst/>
                <a:latin typeface="Google Sans"/>
              </a:rPr>
              <a:t>Certains des animaux qui font partie de la faune nordique sont le lama, le guanaco, le chinchilla, le quirquincho, les alpagas, les vizcachas, les flamants roses et les vigognes</a:t>
            </a:r>
          </a:p>
          <a:p>
            <a:r>
              <a:rPr lang="fr-FR" b="0" i="0" u="none" strike="noStrike">
                <a:solidFill>
                  <a:srgbClr val="FFFFFF"/>
                </a:solidFill>
                <a:effectLst/>
                <a:latin typeface="Google Sans"/>
              </a:rPr>
              <a:t>Le Condor est l'un des animaux-emblème du Chili, avec le Huemul, sorte de cerf qui vit du côté de la région des Lacs. Il l'est parce qu'il ne vit que dans les Andes, argentines ou chiliennes, du nord au sud.</a:t>
            </a:r>
          </a:p>
          <a:p>
            <a:pPr marL="0" indent="0">
              <a:buNone/>
            </a:pPr>
            <a:endParaRPr lang="fr-FR">
              <a:solidFill>
                <a:srgbClr val="FFFFFF"/>
              </a:solidFill>
              <a:latin typeface="Google Sans"/>
            </a:endParaRPr>
          </a:p>
        </p:txBody>
      </p:sp>
      <p:pic>
        <p:nvPicPr>
          <p:cNvPr id="6" name="Image 5" descr="Une image contenant oiseau, plein air, bec, plume&#10;&#10;Description générée automatiquement">
            <a:extLst>
              <a:ext uri="{FF2B5EF4-FFF2-40B4-BE49-F238E27FC236}">
                <a16:creationId xmlns:a16="http://schemas.microsoft.com/office/drawing/2014/main" id="{89F5D48E-CD12-60EB-BEF8-C877A294690D}"/>
              </a:ext>
            </a:extLst>
          </p:cNvPr>
          <p:cNvPicPr>
            <a:picLocks noChangeAspect="1"/>
          </p:cNvPicPr>
          <p:nvPr/>
        </p:nvPicPr>
        <p:blipFill>
          <a:blip r:embed="rId6">
            <a:extLst>
              <a:ext uri="{837473B0-CC2E-450A-ABE3-18F120FF3D39}">
                <a1611:picAttrSrcUrl xmlns:a1611="http://schemas.microsoft.com/office/drawing/2016/11/main" r:id="rId7"/>
              </a:ext>
            </a:extLst>
          </a:blip>
          <a:srcRect t="15750" r="2" b="25832"/>
          <a:stretch/>
        </p:blipFill>
        <p:spPr>
          <a:xfrm>
            <a:off x="6774509" y="3492708"/>
            <a:ext cx="4929808" cy="2885232"/>
          </a:xfrm>
          <a:custGeom>
            <a:avLst/>
            <a:gdLst/>
            <a:ahLst/>
            <a:cxnLst/>
            <a:rect l="l" t="t" r="r" b="b"/>
            <a:pathLst>
              <a:path w="4929808" h="2948940">
                <a:moveTo>
                  <a:pt x="325929" y="0"/>
                </a:moveTo>
                <a:lnTo>
                  <a:pt x="4929808" y="0"/>
                </a:lnTo>
                <a:lnTo>
                  <a:pt x="4929808" y="2948940"/>
                </a:lnTo>
                <a:lnTo>
                  <a:pt x="4769032" y="2948940"/>
                </a:lnTo>
                <a:lnTo>
                  <a:pt x="2751151" y="2948940"/>
                </a:lnTo>
                <a:lnTo>
                  <a:pt x="0" y="2948940"/>
                </a:lnTo>
                <a:lnTo>
                  <a:pt x="0" y="2948045"/>
                </a:lnTo>
                <a:lnTo>
                  <a:pt x="103291" y="2948045"/>
                </a:lnTo>
                <a:lnTo>
                  <a:pt x="112340" y="2889373"/>
                </a:lnTo>
                <a:lnTo>
                  <a:pt x="123631" y="2813097"/>
                </a:lnTo>
                <a:lnTo>
                  <a:pt x="135550" y="2722292"/>
                </a:lnTo>
                <a:lnTo>
                  <a:pt x="149820" y="2614536"/>
                </a:lnTo>
                <a:lnTo>
                  <a:pt x="164875" y="2495279"/>
                </a:lnTo>
                <a:lnTo>
                  <a:pt x="180714" y="2360888"/>
                </a:lnTo>
                <a:lnTo>
                  <a:pt x="197494" y="2214389"/>
                </a:lnTo>
                <a:lnTo>
                  <a:pt x="214273" y="2055177"/>
                </a:lnTo>
                <a:lnTo>
                  <a:pt x="231367" y="1885675"/>
                </a:lnTo>
                <a:lnTo>
                  <a:pt x="247205" y="1702854"/>
                </a:lnTo>
                <a:lnTo>
                  <a:pt x="262417" y="1511558"/>
                </a:lnTo>
                <a:lnTo>
                  <a:pt x="276217" y="1309365"/>
                </a:lnTo>
                <a:lnTo>
                  <a:pt x="289390" y="1098697"/>
                </a:lnTo>
                <a:lnTo>
                  <a:pt x="301779" y="878949"/>
                </a:lnTo>
                <a:lnTo>
                  <a:pt x="306170" y="766351"/>
                </a:lnTo>
                <a:lnTo>
                  <a:pt x="311031" y="651331"/>
                </a:lnTo>
                <a:lnTo>
                  <a:pt x="315579" y="534495"/>
                </a:lnTo>
                <a:lnTo>
                  <a:pt x="318558" y="417054"/>
                </a:lnTo>
                <a:lnTo>
                  <a:pt x="321224" y="297191"/>
                </a:lnTo>
                <a:lnTo>
                  <a:pt x="324047" y="176118"/>
                </a:lnTo>
                <a:lnTo>
                  <a:pt x="325929" y="52623"/>
                </a:lnTo>
                <a:close/>
              </a:path>
            </a:pathLst>
          </a:custGeom>
        </p:spPr>
      </p:pic>
      <p:sp>
        <p:nvSpPr>
          <p:cNvPr id="10" name="ZoneTexte 9">
            <a:extLst>
              <a:ext uri="{FF2B5EF4-FFF2-40B4-BE49-F238E27FC236}">
                <a16:creationId xmlns:a16="http://schemas.microsoft.com/office/drawing/2014/main" id="{12AFD959-D3B1-AACE-8930-62C0EAE10301}"/>
              </a:ext>
            </a:extLst>
          </p:cNvPr>
          <p:cNvSpPr txBox="1"/>
          <p:nvPr/>
        </p:nvSpPr>
        <p:spPr>
          <a:xfrm>
            <a:off x="5792294" y="6870700"/>
            <a:ext cx="3122971"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5" tooltip="https://curioseandandoporchile.blogspot.com/2020/08/">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8" tooltip="https://creativecommons.org/licenses/by-nc/3.0/">
                  <a:extLst>
                    <a:ext uri="{A12FA001-AC4F-418D-AE19-62706E023703}">
                      <ahyp:hlinkClr xmlns:ahyp="http://schemas.microsoft.com/office/drawing/2018/hyperlinkcolor" val="tx"/>
                    </a:ext>
                  </a:extLst>
                </a:hlinkClick>
              </a:rPr>
              <a:t>CC BY-NC</a:t>
            </a:r>
            <a:endParaRPr lang="fr-FR" sz="700">
              <a:solidFill>
                <a:srgbClr val="FFFFFF"/>
              </a:solidFill>
            </a:endParaRPr>
          </a:p>
        </p:txBody>
      </p:sp>
      <p:sp>
        <p:nvSpPr>
          <p:cNvPr id="13" name="ZoneTexte 12">
            <a:extLst>
              <a:ext uri="{FF2B5EF4-FFF2-40B4-BE49-F238E27FC236}">
                <a16:creationId xmlns:a16="http://schemas.microsoft.com/office/drawing/2014/main" id="{75326A3E-BC2C-28DE-BDB3-E776622D4AF7}"/>
              </a:ext>
            </a:extLst>
          </p:cNvPr>
          <p:cNvSpPr txBox="1"/>
          <p:nvPr/>
        </p:nvSpPr>
        <p:spPr>
          <a:xfrm>
            <a:off x="8927965" y="6870700"/>
            <a:ext cx="3264035"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3" tooltip="https://www.flickr.com/photos/trekman/30241339641">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9" tooltip="https://creativecommons.org/licenses/by-nc-sa/3.0/">
                  <a:extLst>
                    <a:ext uri="{A12FA001-AC4F-418D-AE19-62706E023703}">
                      <ahyp:hlinkClr xmlns:ahyp="http://schemas.microsoft.com/office/drawing/2018/hyperlinkcolor" val="tx"/>
                    </a:ext>
                  </a:extLst>
                </a:hlinkClick>
              </a:rPr>
              <a:t>CC BY-SA-NC</a:t>
            </a:r>
            <a:endParaRPr lang="fr-FR" sz="700">
              <a:solidFill>
                <a:srgbClr val="FFFFFF"/>
              </a:solidFill>
            </a:endParaRPr>
          </a:p>
        </p:txBody>
      </p:sp>
    </p:spTree>
    <p:extLst>
      <p:ext uri="{BB962C8B-B14F-4D97-AF65-F5344CB8AC3E}">
        <p14:creationId xmlns:p14="http://schemas.microsoft.com/office/powerpoint/2010/main" val="125908558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fr-FR"/>
          </a:p>
        </p:txBody>
      </p:sp>
      <p:sp>
        <p:nvSpPr>
          <p:cNvPr id="23" name="Freeform: Shape 2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fr-FR"/>
          </a:p>
        </p:txBody>
      </p:sp>
      <p:sp>
        <p:nvSpPr>
          <p:cNvPr id="2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fr-FR"/>
          </a:p>
        </p:txBody>
      </p:sp>
      <p:sp>
        <p:nvSpPr>
          <p:cNvPr id="2" name="Titre 1">
            <a:extLst>
              <a:ext uri="{FF2B5EF4-FFF2-40B4-BE49-F238E27FC236}">
                <a16:creationId xmlns:a16="http://schemas.microsoft.com/office/drawing/2014/main" id="{4B293904-98B7-1B6E-F85C-AE3B54361BDE}"/>
              </a:ext>
            </a:extLst>
          </p:cNvPr>
          <p:cNvSpPr>
            <a:spLocks noGrp="1"/>
          </p:cNvSpPr>
          <p:nvPr>
            <p:ph type="title"/>
          </p:nvPr>
        </p:nvSpPr>
        <p:spPr>
          <a:xfrm>
            <a:off x="1154955" y="973668"/>
            <a:ext cx="2942210" cy="1020232"/>
          </a:xfrm>
        </p:spPr>
        <p:txBody>
          <a:bodyPr>
            <a:normAutofit/>
          </a:bodyPr>
          <a:lstStyle/>
          <a:p>
            <a:r>
              <a:rPr lang="fr-FR">
                <a:solidFill>
                  <a:schemeClr val="tx1"/>
                </a:solidFill>
              </a:rPr>
              <a:t>Le drapeau</a:t>
            </a:r>
          </a:p>
        </p:txBody>
      </p:sp>
      <p:pic>
        <p:nvPicPr>
          <p:cNvPr id="6" name="Image 5">
            <a:extLst>
              <a:ext uri="{FF2B5EF4-FFF2-40B4-BE49-F238E27FC236}">
                <a16:creationId xmlns:a16="http://schemas.microsoft.com/office/drawing/2014/main" id="{433AADE2-525A-EC34-C9C7-3BBE94EBC76A}"/>
              </a:ext>
            </a:extLst>
          </p:cNvPr>
          <p:cNvPicPr>
            <a:picLocks noChangeAspect="1"/>
          </p:cNvPicPr>
          <p:nvPr/>
        </p:nvPicPr>
        <p:blipFill>
          <a:blip r:embed="rId2">
            <a:extLst>
              <a:ext uri="{837473B0-CC2E-450A-ABE3-18F120FF3D39}">
                <a1611:picAttrSrcUrl xmlns:a1611="http://schemas.microsoft.com/office/drawing/2016/11/main" r:id="rId3"/>
              </a:ext>
            </a:extLst>
          </a:blip>
          <a:srcRect l="829" r="21263" b="1"/>
          <a:stretch/>
        </p:blipFill>
        <p:spPr>
          <a:xfrm>
            <a:off x="5194607" y="803751"/>
            <a:ext cx="6391533" cy="5250498"/>
          </a:xfrm>
          <a:prstGeom prst="rect">
            <a:avLst/>
          </a:prstGeom>
        </p:spPr>
      </p:pic>
      <p:sp>
        <p:nvSpPr>
          <p:cNvPr id="27" name="Rectangle 2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9" name="Oval 2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1" name="Oval 3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00E931A5-C03A-34A8-BBCD-4E055A27FC12}"/>
              </a:ext>
            </a:extLst>
          </p:cNvPr>
          <p:cNvSpPr>
            <a:spLocks noGrp="1"/>
          </p:cNvSpPr>
          <p:nvPr>
            <p:ph idx="1"/>
          </p:nvPr>
        </p:nvSpPr>
        <p:spPr>
          <a:xfrm>
            <a:off x="1154955" y="2120900"/>
            <a:ext cx="3133726" cy="3898900"/>
          </a:xfrm>
        </p:spPr>
        <p:txBody>
          <a:bodyPr>
            <a:normAutofit/>
          </a:bodyPr>
          <a:lstStyle/>
          <a:p>
            <a:r>
              <a:rPr lang="fr-FR" b="0" i="0" u="none" strike="noStrike">
                <a:solidFill>
                  <a:schemeClr val="tx1"/>
                </a:solidFill>
                <a:effectLst/>
                <a:latin typeface="Google Sans"/>
              </a:rPr>
              <a:t>La signification des couleurs du drapeau chilien : la bande rouge en bas, pour le sang des personnes qui ont lutté pour l'indépendance de leur pays ; la bande blanche en haut, pour représenter la neige des Andes ; le carré bleu représente le ciel et l'océan.</a:t>
            </a:r>
            <a:endParaRPr lang="fr-FR" dirty="0">
              <a:solidFill>
                <a:schemeClr val="tx1"/>
              </a:solidFill>
            </a:endParaRPr>
          </a:p>
        </p:txBody>
      </p:sp>
      <p:sp>
        <p:nvSpPr>
          <p:cNvPr id="3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fr-FR"/>
          </a:p>
        </p:txBody>
      </p:sp>
    </p:spTree>
    <p:extLst>
      <p:ext uri="{BB962C8B-B14F-4D97-AF65-F5344CB8AC3E}">
        <p14:creationId xmlns:p14="http://schemas.microsoft.com/office/powerpoint/2010/main" val="63362618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e course entre quatre lapins et un écaille et le écaille est sur le plomb">
            <a:extLst>
              <a:ext uri="{FF2B5EF4-FFF2-40B4-BE49-F238E27FC236}">
                <a16:creationId xmlns:a16="http://schemas.microsoft.com/office/drawing/2014/main" id="{283583DE-A19D-0AED-59BE-6DA8DACF2B67}"/>
              </a:ext>
            </a:extLst>
          </p:cNvPr>
          <p:cNvPicPr>
            <a:picLocks noChangeAspect="1"/>
          </p:cNvPicPr>
          <p:nvPr/>
        </p:nvPicPr>
        <p:blipFill>
          <a:blip r:embed="rId2">
            <a:alphaModFix amt="40000"/>
          </a:blip>
          <a:srcRect t="16469" b="14086"/>
          <a:stretch/>
        </p:blipFill>
        <p:spPr>
          <a:xfrm>
            <a:off x="20" y="10"/>
            <a:ext cx="12191980" cy="6857990"/>
          </a:xfrm>
          <a:prstGeom prst="rect">
            <a:avLst/>
          </a:prstGeom>
        </p:spPr>
      </p:pic>
      <p:sp>
        <p:nvSpPr>
          <p:cNvPr id="2" name="Titre 1">
            <a:extLst>
              <a:ext uri="{FF2B5EF4-FFF2-40B4-BE49-F238E27FC236}">
                <a16:creationId xmlns:a16="http://schemas.microsoft.com/office/drawing/2014/main" id="{03789086-D0E0-F17D-AD2F-18CE6D4F09F0}"/>
              </a:ext>
            </a:extLst>
          </p:cNvPr>
          <p:cNvSpPr>
            <a:spLocks noGrp="1"/>
          </p:cNvSpPr>
          <p:nvPr>
            <p:ph type="title"/>
          </p:nvPr>
        </p:nvSpPr>
        <p:spPr>
          <a:xfrm>
            <a:off x="1154954" y="973668"/>
            <a:ext cx="8761413" cy="706964"/>
          </a:xfrm>
        </p:spPr>
        <p:txBody>
          <a:bodyPr>
            <a:normAutofit/>
          </a:bodyPr>
          <a:lstStyle/>
          <a:p>
            <a:pPr>
              <a:lnSpc>
                <a:spcPct val="90000"/>
              </a:lnSpc>
            </a:pPr>
            <a:r>
              <a:rPr lang="fr-FR" sz="2000">
                <a:solidFill>
                  <a:schemeClr val="tx1"/>
                </a:solidFill>
              </a:rPr>
              <a:t>QUIZ </a:t>
            </a:r>
            <a:br>
              <a:rPr lang="fr-FR" sz="2000">
                <a:solidFill>
                  <a:schemeClr val="tx1"/>
                </a:solidFill>
              </a:rPr>
            </a:br>
            <a:endParaRPr lang="fr-FR" sz="2000">
              <a:solidFill>
                <a:schemeClr val="tx1"/>
              </a:solidFill>
            </a:endParaRPr>
          </a:p>
        </p:txBody>
      </p:sp>
      <p:sp>
        <p:nvSpPr>
          <p:cNvPr id="3" name="Espace réservé du contenu 2">
            <a:extLst>
              <a:ext uri="{FF2B5EF4-FFF2-40B4-BE49-F238E27FC236}">
                <a16:creationId xmlns:a16="http://schemas.microsoft.com/office/drawing/2014/main" id="{79823B7A-A424-F61E-4E52-9FE40E999CE0}"/>
              </a:ext>
            </a:extLst>
          </p:cNvPr>
          <p:cNvSpPr>
            <a:spLocks noGrp="1"/>
          </p:cNvSpPr>
          <p:nvPr>
            <p:ph idx="1"/>
          </p:nvPr>
        </p:nvSpPr>
        <p:spPr>
          <a:xfrm>
            <a:off x="1154954" y="2603500"/>
            <a:ext cx="8825659" cy="3416300"/>
          </a:xfrm>
        </p:spPr>
        <p:txBody>
          <a:bodyPr>
            <a:normAutofit/>
          </a:bodyPr>
          <a:lstStyle/>
          <a:p>
            <a:r>
              <a:rPr lang="fr-FR">
                <a:solidFill>
                  <a:schemeClr val="tx1"/>
                </a:solidFill>
              </a:rPr>
              <a:t>Où se trouve la capitale du chili</a:t>
            </a:r>
          </a:p>
          <a:p>
            <a:endParaRPr lang="fr-FR">
              <a:solidFill>
                <a:schemeClr val="tx1"/>
              </a:solidFill>
            </a:endParaRPr>
          </a:p>
          <a:p>
            <a:r>
              <a:rPr lang="fr-FR">
                <a:solidFill>
                  <a:schemeClr val="tx1"/>
                </a:solidFill>
              </a:rPr>
              <a:t>Site moi une fête</a:t>
            </a:r>
          </a:p>
          <a:p>
            <a:endParaRPr lang="fr-FR">
              <a:solidFill>
                <a:schemeClr val="tx1"/>
              </a:solidFill>
            </a:endParaRPr>
          </a:p>
          <a:p>
            <a:r>
              <a:rPr lang="fr-FR">
                <a:solidFill>
                  <a:schemeClr val="tx1"/>
                </a:solidFill>
              </a:rPr>
              <a:t>Site moi un animal du chili</a:t>
            </a:r>
          </a:p>
          <a:p>
            <a:endParaRPr lang="fr-FR">
              <a:solidFill>
                <a:schemeClr val="tx1"/>
              </a:solidFill>
            </a:endParaRPr>
          </a:p>
          <a:p>
            <a:r>
              <a:rPr lang="fr-FR">
                <a:solidFill>
                  <a:schemeClr val="tx1"/>
                </a:solidFill>
              </a:rPr>
              <a:t>Que signifie la bande rouge en bas sur le drapeau du chili</a:t>
            </a:r>
          </a:p>
        </p:txBody>
      </p:sp>
    </p:spTree>
    <p:extLst>
      <p:ext uri="{BB962C8B-B14F-4D97-AF65-F5344CB8AC3E}">
        <p14:creationId xmlns:p14="http://schemas.microsoft.com/office/powerpoint/2010/main" val="326179791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Salle d’ions</Template>
  <TotalTime>4675</TotalTime>
  <Words>519</Words>
  <Application>Microsoft Macintosh PowerPoint</Application>
  <PresentationFormat>Grand écran</PresentationFormat>
  <Paragraphs>51</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Century Gothic</vt:lpstr>
      <vt:lpstr>Google Sans</vt:lpstr>
      <vt:lpstr>Wingdings 3</vt:lpstr>
      <vt:lpstr>Salle d’ions</vt:lpstr>
      <vt:lpstr> LE CHILI    </vt:lpstr>
      <vt:lpstr>            SOMMAIRE</vt:lpstr>
      <vt:lpstr>   Le Chili est situé sur la côte pacifique de l’Amérique du sud. C'est un pays tout en longueur, il s'étire sur 4 300 kilomètres du Pérou au cap Horn, sa largeur moyenne est de 180 kilomètres. Il est séparé de l’Argentine par la cordillère des Andes, de la Bolivie et du Pérou par un désert, la puna de Atacama. La superficie totale du pays est de 756 900 km2. Le Chili possède une population estimée à 17 363 894 d’habitants en 2012. L'espagnol est la langue officielle du Chili. Les Chiliens sont en majorité de confession catholique.</vt:lpstr>
      <vt:lpstr>La capitale Santiago</vt:lpstr>
      <vt:lpstr>Les fêtes</vt:lpstr>
      <vt:lpstr>Des monuments</vt:lpstr>
      <vt:lpstr>LA FAUNE </vt:lpstr>
      <vt:lpstr>Le drapeau</vt:lpstr>
      <vt:lpstr>QUIZ  </vt:lpstr>
      <vt:lpstr>MERCI DE M’AVOIR ÉCOUTER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 CHILI    </dc:title>
  <dc:creator>samy Zitouni</dc:creator>
  <cp:lastModifiedBy>samy Zitouni</cp:lastModifiedBy>
  <cp:revision>4</cp:revision>
  <dcterms:created xsi:type="dcterms:W3CDTF">2024-12-18T17:26:55Z</dcterms:created>
  <dcterms:modified xsi:type="dcterms:W3CDTF">2025-01-17T13:28:51Z</dcterms:modified>
</cp:coreProperties>
</file>