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5534" r:id="rId1"/>
  </p:sldMasterIdLst>
  <p:notesMasterIdLst>
    <p:notesMasterId r:id="rId23"/>
  </p:notesMasterIdLst>
  <p:sldIdLst>
    <p:sldId id="256" r:id="rId2"/>
    <p:sldId id="257" r:id="rId3"/>
    <p:sldId id="288" r:id="rId4"/>
    <p:sldId id="276" r:id="rId5"/>
    <p:sldId id="260" r:id="rId6"/>
    <p:sldId id="277" r:id="rId7"/>
    <p:sldId id="263" r:id="rId8"/>
    <p:sldId id="283" r:id="rId9"/>
    <p:sldId id="271" r:id="rId10"/>
    <p:sldId id="284" r:id="rId11"/>
    <p:sldId id="272" r:id="rId12"/>
    <p:sldId id="285" r:id="rId13"/>
    <p:sldId id="273" r:id="rId14"/>
    <p:sldId id="286" r:id="rId15"/>
    <p:sldId id="264" r:id="rId16"/>
    <p:sldId id="265" r:id="rId17"/>
    <p:sldId id="266" r:id="rId18"/>
    <p:sldId id="279" r:id="rId19"/>
    <p:sldId id="280" r:id="rId20"/>
    <p:sldId id="287" r:id="rId21"/>
    <p:sldId id="275" r:id="rId22"/>
  </p:sldIdLst>
  <p:sldSz cx="9144000" cy="5143500" type="screen16x9"/>
  <p:notesSz cx="6858000" cy="9144000"/>
  <p:embeddedFontLst>
    <p:embeddedFont>
      <p:font typeface="Baguet Script" panose="00000500000000000000" pitchFamily="2" charset="0"/>
      <p:regular r:id="rId24"/>
    </p:embeddedFont>
    <p:embeddedFont>
      <p:font typeface="French Script MT" panose="03020402040607040605" pitchFamily="66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Lobster" panose="00000500000000000000" pitchFamily="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acifico" panose="00000500000000000000" pitchFamily="2" charset="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4-13T12:33:47.14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23645 10195 0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61212993f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61212993f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01114405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011144054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d869381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1d869381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18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1bbe5e0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1bbe5e0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d869381c3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d869381c3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186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605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04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077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859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8374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8803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2939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4">
  <p:cSld name="Mise en page personnalisée 4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495575" y="1879850"/>
            <a:ext cx="3963300" cy="19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2"/>
          </p:nvPr>
        </p:nvSpPr>
        <p:spPr>
          <a:xfrm>
            <a:off x="4679900" y="1879850"/>
            <a:ext cx="3963300" cy="19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82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7">
  <p:cSld name="Mise en page personnalisée 7"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12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2">
  <p:cSld name="Mise en page personnalisée 2"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54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7677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5">
  <p:cSld name="Mise en page personnalisée 5"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3828775" y="450125"/>
            <a:ext cx="2335500" cy="411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2"/>
          </p:nvPr>
        </p:nvSpPr>
        <p:spPr>
          <a:xfrm>
            <a:off x="6356293" y="450125"/>
            <a:ext cx="2335500" cy="411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7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1">
  <p:cSld name="Mise en page personnalisée 1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515775" y="992725"/>
            <a:ext cx="1989600" cy="31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xfrm>
            <a:off x="2660125" y="992725"/>
            <a:ext cx="1989600" cy="31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sldNum" idx="12"/>
          </p:nvPr>
        </p:nvSpPr>
        <p:spPr>
          <a:xfrm>
            <a:off x="8452883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59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6">
  <p:cSld name="Mise en page personnalisée 6"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64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 3">
  <p:cSld name="Mise en page personnalisée 3"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311700" y="2581275"/>
            <a:ext cx="3217500" cy="20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3648078" y="2581275"/>
            <a:ext cx="2523300" cy="20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2"/>
          </p:nvPr>
        </p:nvSpPr>
        <p:spPr>
          <a:xfrm>
            <a:off x="6308298" y="2581275"/>
            <a:ext cx="2523300" cy="208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01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">
  <p:cSld name="Mise en page personnalisée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317475" y="1418100"/>
            <a:ext cx="4779300" cy="270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02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419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5220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26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139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803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485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33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1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  <p:sldLayoutId id="2147485546" r:id="rId12"/>
    <p:sldLayoutId id="2147485547" r:id="rId13"/>
    <p:sldLayoutId id="2147485548" r:id="rId14"/>
    <p:sldLayoutId id="2147485549" r:id="rId15"/>
    <p:sldLayoutId id="2147485550" r:id="rId16"/>
    <p:sldLayoutId id="2147485551" r:id="rId17"/>
    <p:sldLayoutId id="2147485552" r:id="rId18"/>
    <p:sldLayoutId id="2147485553" r:id="rId19"/>
    <p:sldLayoutId id="2147485554" r:id="rId20"/>
    <p:sldLayoutId id="2147485555" r:id="rId21"/>
    <p:sldLayoutId id="2147485556" r:id="rId22"/>
    <p:sldLayoutId id="2147485557" r:id="rId23"/>
    <p:sldLayoutId id="2147485558" r:id="rId24"/>
  </p:sldLayoutIdLst>
  <mc:AlternateContent xmlns:mc="http://schemas.openxmlformats.org/markup-compatibility/2006" xmlns:p14="http://schemas.microsoft.com/office/powerpoint/2010/main">
    <mc:Choice Requires="p14">
      <p:transition p14:dur="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caoquefuma.com/2016/07/nova-secao-de-desafios-quiz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03206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03206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03206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28" Type="http://schemas.openxmlformats.org/officeDocument/2006/relationships/image" Target="../media/image2.gif"/><Relationship Id="rId4" Type="http://schemas.openxmlformats.org/officeDocument/2006/relationships/customXml" Target="../ink/ink1.xml"/><Relationship Id="rId27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428976" y="4367498"/>
            <a:ext cx="2580032" cy="743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000" i="1" u="sng" dirty="0">
                <a:latin typeface="Pacifico"/>
                <a:ea typeface="Pacifico"/>
                <a:cs typeface="Pacifico"/>
                <a:sym typeface="Pacifico"/>
              </a:rPr>
              <a:t> Kaymilia &amp; Alis</a:t>
            </a:r>
            <a:endParaRPr sz="2000" i="1" u="sng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2"/>
          </p:nvPr>
        </p:nvSpPr>
        <p:spPr>
          <a:xfrm>
            <a:off x="2901244" y="1330442"/>
            <a:ext cx="3667415" cy="2088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/>
                <a:ea typeface="Pacifico"/>
                <a:cs typeface="Pacifico"/>
                <a:sym typeface="Pacifico"/>
              </a:rPr>
              <a:t>Les animaux d’Australie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028" name="Picture 4" descr="Résultat d’images pour kangourou australie drapeau">
            <a:extLst>
              <a:ext uri="{FF2B5EF4-FFF2-40B4-BE49-F238E27FC236}">
                <a16:creationId xmlns:a16="http://schemas.microsoft.com/office/drawing/2014/main" id="{4ACB8574-772D-89EF-2968-EC092790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0" y="320738"/>
            <a:ext cx="2742984" cy="140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42">
        <p14:vortex dir="r"/>
      </p:transition>
    </mc:Choice>
    <mc:Fallback xmlns="">
      <p:transition spd="slow" advTm="6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F332CB1-7CDE-ED49-62D0-524195C69228}"/>
              </a:ext>
            </a:extLst>
          </p:cNvPr>
          <p:cNvSpPr txBox="1"/>
          <p:nvPr/>
        </p:nvSpPr>
        <p:spPr>
          <a:xfrm>
            <a:off x="739476" y="3354920"/>
            <a:ext cx="2263368" cy="822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koala</a:t>
            </a: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030C7A3F-AF40-F50E-1A6E-9118082DA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6" b="10963"/>
          <a:stretch/>
        </p:blipFill>
        <p:spPr>
          <a:xfrm>
            <a:off x="739476" y="457200"/>
            <a:ext cx="6216024" cy="27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7843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’images pour koala australie">
            <a:extLst>
              <a:ext uri="{FF2B5EF4-FFF2-40B4-BE49-F238E27FC236}">
                <a16:creationId xmlns:a16="http://schemas.microsoft.com/office/drawing/2014/main" id="{51F5DDCF-2C57-487A-A534-2A88BC3A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22" y="249364"/>
            <a:ext cx="3397955" cy="2466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15735B-FFFA-44A9-AE62-D2EE1FE48617}"/>
              </a:ext>
            </a:extLst>
          </p:cNvPr>
          <p:cNvSpPr txBox="1"/>
          <p:nvPr/>
        </p:nvSpPr>
        <p:spPr>
          <a:xfrm>
            <a:off x="3770488" y="611929"/>
            <a:ext cx="30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 koala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34AD1F-86C7-9C9C-335E-55941FBB33F4}"/>
              </a:ext>
            </a:extLst>
          </p:cNvPr>
          <p:cNvSpPr txBox="1"/>
          <p:nvPr/>
        </p:nvSpPr>
        <p:spPr>
          <a:xfrm>
            <a:off x="474901" y="2935112"/>
            <a:ext cx="6175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i="0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Baguet Script" panose="00000500000000000000" pitchFamily="2" charset="0"/>
              </a:rPr>
              <a:t>Fiche technique du koala:</a:t>
            </a:r>
            <a:endParaRPr lang="fr-FR" dirty="0">
              <a:solidFill>
                <a:srgbClr val="FFFF00"/>
              </a:solidFill>
              <a:highlight>
                <a:srgbClr val="000080"/>
              </a:highlight>
              <a:latin typeface="Baguet Script" panose="00000500000000000000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</a:rPr>
              <a:t>Taille :</a:t>
            </a:r>
            <a:r>
              <a:rPr lang="fr-FR" b="0" i="0" dirty="0">
                <a:effectLst/>
                <a:latin typeface="Baguet Script" panose="00000500000000000000" pitchFamily="2" charset="0"/>
              </a:rPr>
              <a:t> 60 à 0,85 </a:t>
            </a:r>
            <a:r>
              <a:rPr lang="fr-FR" dirty="0">
                <a:latin typeface="Baguet Script" panose="00000500000000000000" pitchFamily="2" charset="0"/>
              </a:rPr>
              <a:t>cm</a:t>
            </a:r>
            <a:endParaRPr lang="fr-FR" b="0" i="0" dirty="0">
              <a:effectLst/>
              <a:latin typeface="Baguet Script" panose="00000500000000000000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</a:rPr>
              <a:t>Poids</a:t>
            </a:r>
            <a:r>
              <a:rPr lang="fr-FR" b="0" i="0" dirty="0">
                <a:effectLst/>
                <a:latin typeface="Baguet Script" panose="00000500000000000000" pitchFamily="2" charset="0"/>
              </a:rPr>
              <a:t> : 5 à 15 kg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</a:rPr>
              <a:t>Longévité :</a:t>
            </a:r>
            <a:r>
              <a:rPr lang="fr-FR" b="0" i="0" dirty="0">
                <a:effectLst/>
                <a:latin typeface="Baguet Script" panose="00000500000000000000" pitchFamily="2" charset="0"/>
              </a:rPr>
              <a:t> 13 à 18 ans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</a:rPr>
              <a:t>Nourriture :</a:t>
            </a:r>
            <a:r>
              <a:rPr lang="fr-FR" b="0" i="0" dirty="0">
                <a:effectLst/>
                <a:latin typeface="Baguet Script" panose="00000500000000000000" pitchFamily="2" charset="0"/>
              </a:rPr>
              <a:t> Feuille et écorce d’eucalyptus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</a:rPr>
              <a:t>Nombre d’espèces : </a:t>
            </a:r>
            <a:r>
              <a:rPr lang="fr-FR" b="0" i="0" dirty="0">
                <a:effectLst/>
                <a:latin typeface="Baguet Script" panose="00000500000000000000" pitchFamily="2" charset="0"/>
              </a:rPr>
              <a:t>3 (koala de New South Wales, koala de Queensland et  koala de Victoria)</a:t>
            </a:r>
          </a:p>
          <a:p>
            <a:pPr algn="l" fontAlgn="base"/>
            <a:r>
              <a:rPr lang="fr-FR" b="0" i="0" dirty="0">
                <a:solidFill>
                  <a:srgbClr val="444444"/>
                </a:solidFill>
                <a:effectLst/>
                <a:latin typeface="Baguet Script" panose="00000500000000000000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2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B199E12-3078-9ED7-81E1-2819EF158B1C}"/>
              </a:ext>
            </a:extLst>
          </p:cNvPr>
          <p:cNvSpPr txBox="1"/>
          <p:nvPr/>
        </p:nvSpPr>
        <p:spPr>
          <a:xfrm>
            <a:off x="739476" y="3354920"/>
            <a:ext cx="3832524" cy="822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méduse boîte</a:t>
            </a:r>
          </a:p>
        </p:txBody>
      </p:sp>
      <p:pic>
        <p:nvPicPr>
          <p:cNvPr id="4" name="Picture 3" descr="Un groupe de méduses translucides en 3D">
            <a:extLst>
              <a:ext uri="{FF2B5EF4-FFF2-40B4-BE49-F238E27FC236}">
                <a16:creationId xmlns:a16="http://schemas.microsoft.com/office/drawing/2014/main" id="{CA766EA3-3B38-E89D-A0C0-297477AD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7" b="27110"/>
          <a:stretch/>
        </p:blipFill>
        <p:spPr>
          <a:xfrm>
            <a:off x="508000" y="351465"/>
            <a:ext cx="6206002" cy="2726269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76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815714-A7BA-4586-9E0B-25415B578A3C}"/>
              </a:ext>
            </a:extLst>
          </p:cNvPr>
          <p:cNvSpPr txBox="1"/>
          <p:nvPr/>
        </p:nvSpPr>
        <p:spPr>
          <a:xfrm>
            <a:off x="4122891" y="598312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La méduse boîte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93BC03-3396-248E-E98A-5885C400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6" y="349956"/>
            <a:ext cx="3612839" cy="24193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ADFED7-1BE0-0946-86EF-9D0D42D84FAC}"/>
              </a:ext>
            </a:extLst>
          </p:cNvPr>
          <p:cNvSpPr txBox="1"/>
          <p:nvPr/>
        </p:nvSpPr>
        <p:spPr>
          <a:xfrm>
            <a:off x="586367" y="3084291"/>
            <a:ext cx="596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dirty="0">
                <a:solidFill>
                  <a:srgbClr val="FFC000"/>
                </a:solidFill>
                <a:highlight>
                  <a:srgbClr val="000080"/>
                </a:highlight>
                <a:latin typeface="Baguet Script" panose="020B0604020202020204" pitchFamily="2" charset="0"/>
                <a:cs typeface="Arial" panose="020B0604020202020204" pitchFamily="34" charset="0"/>
              </a:rPr>
              <a:t>Fiche technique du kangourou: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Baguet Script" panose="020B0604020202020204" pitchFamily="2" charset="0"/>
                <a:cs typeface="Arial" panose="020B0604020202020204" pitchFamily="34" charset="0"/>
              </a:rPr>
              <a:t>Taille :</a:t>
            </a:r>
            <a:r>
              <a:rPr lang="fr-FR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</a:t>
            </a:r>
            <a:r>
              <a:rPr lang="fr-FR" dirty="0">
                <a:solidFill>
                  <a:srgbClr val="00000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30 cm, 3 mètres </a:t>
            </a:r>
            <a:r>
              <a:rPr lang="fr-FR" i="0" dirty="0">
                <a:effectLst/>
                <a:latin typeface="Baguet Script" panose="020B0604020202020204" pitchFamily="2" charset="0"/>
                <a:cs typeface="Arial" panose="020B0604020202020204" pitchFamily="34" charset="0"/>
              </a:rPr>
              <a:t>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Baguet Script" panose="020B0604020202020204" pitchFamily="2" charset="0"/>
                <a:cs typeface="Arial" panose="020B0604020202020204" pitchFamily="34" charset="0"/>
              </a:rPr>
              <a:t>Nourriture : </a:t>
            </a:r>
            <a:r>
              <a:rPr lang="fr-FR" dirty="0">
                <a:latin typeface="Baguet Script" panose="00000500000000000000" pitchFamily="2" charset="0"/>
                <a:cs typeface="Arial" panose="020B0604020202020204" pitchFamily="34" charset="0"/>
              </a:rPr>
              <a:t>Elle se nourrit </a:t>
            </a:r>
            <a:r>
              <a:rPr lang="fr-FR" dirty="0">
                <a:solidFill>
                  <a:srgbClr val="000000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</a:rPr>
              <a:t>de</a:t>
            </a:r>
            <a:r>
              <a:rPr lang="fr-FR" b="1" dirty="0">
                <a:effectLst/>
                <a:latin typeface="Baguet Script" panose="00000500000000000000" pitchFamily="2" charset="0"/>
              </a:rPr>
              <a:t> </a:t>
            </a:r>
            <a:r>
              <a:rPr lang="fr-FR" b="0" dirty="0">
                <a:effectLst/>
                <a:latin typeface="Baguet Script" panose="00000500000000000000" pitchFamily="2" charset="0"/>
              </a:rPr>
              <a:t>crustacés et de</a:t>
            </a:r>
            <a:r>
              <a:rPr lang="fr-FR" b="1" dirty="0">
                <a:effectLst/>
                <a:latin typeface="Baguet Script" panose="00000500000000000000" pitchFamily="2" charset="0"/>
              </a:rPr>
              <a:t> </a:t>
            </a:r>
            <a:r>
              <a:rPr lang="fr-FR" b="0" dirty="0">
                <a:effectLst/>
                <a:latin typeface="Baguet Script" panose="00000500000000000000" pitchFamily="2" charset="0"/>
              </a:rPr>
              <a:t>petits poissons</a:t>
            </a:r>
            <a:r>
              <a:rPr lang="fr-FR" dirty="0">
                <a:effectLst/>
                <a:latin typeface="Baguet Script" panose="00000500000000000000" pitchFamily="2" charset="0"/>
              </a:rPr>
              <a:t> </a:t>
            </a:r>
            <a:endParaRPr lang="fr-FR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Baguet Script" panose="020B0604020202020204" pitchFamily="2" charset="0"/>
                <a:cs typeface="Arial" panose="020B0604020202020204" pitchFamily="34" charset="0"/>
              </a:rPr>
              <a:t>Nombre d’espèces :</a:t>
            </a:r>
            <a:r>
              <a:rPr lang="fr-FR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b="1" i="0" dirty="0">
                <a:solidFill>
                  <a:srgbClr val="111111"/>
                </a:solidFill>
                <a:effectLst/>
                <a:latin typeface="Baguet Script" panose="00000500000000000000" pitchFamily="2" charset="0"/>
              </a:rPr>
              <a:t>36 et 45</a:t>
            </a:r>
            <a:r>
              <a:rPr lang="fr-FR" b="0" i="0" dirty="0">
                <a:solidFill>
                  <a:srgbClr val="111111"/>
                </a:solidFill>
                <a:effectLst/>
                <a:latin typeface="Baguet Script" panose="00000500000000000000" pitchFamily="2" charset="0"/>
              </a:rPr>
              <a:t> espèces de méduses-boites ont été reconnues.</a:t>
            </a:r>
            <a:endParaRPr lang="fr-FR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F826B7-8243-59B3-79C6-46D4B0A0CBE0}"/>
              </a:ext>
            </a:extLst>
          </p:cNvPr>
          <p:cNvSpPr txBox="1"/>
          <p:nvPr/>
        </p:nvSpPr>
        <p:spPr>
          <a:xfrm>
            <a:off x="2133600" y="2017752"/>
            <a:ext cx="3475631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</a:rPr>
              <a:t>Le taïpan</a:t>
            </a:r>
          </a:p>
        </p:txBody>
      </p:sp>
    </p:spTree>
    <p:extLst>
      <p:ext uri="{BB962C8B-B14F-4D97-AF65-F5344CB8AC3E}">
        <p14:creationId xmlns:p14="http://schemas.microsoft.com/office/powerpoint/2010/main" val="7582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Isosceles Triangle 18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1" name="Isosceles Triangle 19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50618" y="483237"/>
            <a:ext cx="4899512" cy="82129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457200"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sym typeface="Lobster"/>
              </a:rPr>
              <a:t>Le </a:t>
            </a:r>
            <a:r>
              <a:rPr lang="en-US" sz="3600" dirty="0" err="1">
                <a:solidFill>
                  <a:schemeClr val="accent1"/>
                </a:solidFill>
                <a:sym typeface="Lobster"/>
              </a:rPr>
              <a:t>taïpan</a:t>
            </a:r>
            <a:endParaRPr lang="en-US" sz="3600" dirty="0">
              <a:solidFill>
                <a:schemeClr val="accent1"/>
              </a:solidFill>
              <a:sym typeface="Lobster"/>
            </a:endParaRPr>
          </a:p>
        </p:txBody>
      </p:sp>
      <p:pic>
        <p:nvPicPr>
          <p:cNvPr id="3074" name="Picture 2" descr="taipan côtier - taïpan d'australie photos et images de collection">
            <a:extLst>
              <a:ext uri="{FF2B5EF4-FFF2-40B4-BE49-F238E27FC236}">
                <a16:creationId xmlns:a16="http://schemas.microsoft.com/office/drawing/2014/main" id="{49832054-0B53-6ABB-3028-AC57A996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99487"/>
            <a:ext cx="2986485" cy="19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261811-F8CA-A2ED-365E-6273F843A3F8}"/>
              </a:ext>
            </a:extLst>
          </p:cNvPr>
          <p:cNvSpPr txBox="1"/>
          <p:nvPr/>
        </p:nvSpPr>
        <p:spPr>
          <a:xfrm>
            <a:off x="405523" y="2022177"/>
            <a:ext cx="7123405" cy="351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C000"/>
                </a:solidFill>
                <a:highlight>
                  <a:srgbClr val="000080"/>
                </a:highlight>
                <a:latin typeface="Baguet Script" panose="00000500000000000000" pitchFamily="2" charset="0"/>
              </a:rPr>
              <a:t>Fiche technique du taïpan: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Taille: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2 m de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Nourriture: Il est carnivore, il se nourrit </a:t>
            </a:r>
            <a:r>
              <a:rPr lang="fr-FR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guet Script" panose="00000500000000000000" pitchFamily="2" charset="0"/>
              </a:rPr>
              <a:t>principalement </a:t>
            </a:r>
            <a:r>
              <a:rPr lang="fr-F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guet Script" panose="00000500000000000000" pitchFamily="2" charset="0"/>
              </a:rPr>
              <a:t>de petits oiseaux et de rongeurs comme les rats et les souris qu'il tue par attaque surprise en leur injectant une dose de venin.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0"/>
              </a:rPr>
              <a:t>Habitation: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dirty="0"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régions arides dans l’ouest de la Nouvelle-Galles du Sud et du Victoria.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Situé aussi au nord du lac Eyre et à l’ouest de la ligne formée par le fleuve Murray, la rivière Darling et la rivière Murrumbidgee.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aguet Script" panose="00000500000000000000" pitchFamily="2" charset="0"/>
            </a:endParaRP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5">
        <p15:prstTrans prst="airplane"/>
      </p:transition>
    </mc:Choice>
    <mc:Fallback xmlns="">
      <p:transition spd="slow" advTm="105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1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2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0" name="Straight Connector 2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Isosceles Triangle 2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2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3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0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EF11B8A-4CC3-49BF-B933-1C8C43CB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8714" y="848995"/>
            <a:ext cx="7247978" cy="3442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9">
        <p15:prstTrans prst="pageCurlDouble"/>
      </p:transition>
    </mc:Choice>
    <mc:Fallback xmlns="">
      <p:transition spd="slow" advTm="51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3D12DEF-F849-4E47-887B-DAA5BD0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984" y="203199"/>
            <a:ext cx="3224750" cy="12417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r>
              <a:rPr lang="en-US" sz="4200" kern="1200" spc="2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j-lt"/>
                <a:ea typeface="+mj-ea"/>
                <a:cs typeface="+mj-cs"/>
              </a:rPr>
              <a:t>Quiz</a:t>
            </a: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endParaRPr lang="en-US" sz="4200" kern="1200" spc="200" baseline="0" dirty="0">
              <a:solidFill>
                <a:schemeClr val="accent1"/>
              </a:solidFill>
              <a:highlight>
                <a:srgbClr val="00FFFF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EBE073-79A4-4D77-B79D-015C54E1C3AA}"/>
              </a:ext>
            </a:extLst>
          </p:cNvPr>
          <p:cNvSpPr txBox="1"/>
          <p:nvPr/>
        </p:nvSpPr>
        <p:spPr>
          <a:xfrm>
            <a:off x="2639839" y="1190978"/>
            <a:ext cx="280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F0"/>
                </a:solidFill>
                <a:latin typeface="Baguet Script" panose="00000500000000000000" pitchFamily="2" charset="0"/>
              </a:rPr>
              <a:t>Qui est l’animal emblématique de l’Australie?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D9801-1CA5-4FE6-9864-07E1A18832BC}"/>
              </a:ext>
            </a:extLst>
          </p:cNvPr>
          <p:cNvSpPr txBox="1"/>
          <p:nvPr/>
        </p:nvSpPr>
        <p:spPr>
          <a:xfrm>
            <a:off x="2639839" y="3948416"/>
            <a:ext cx="410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Le kangourou de l’Australie.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B3378E-B8B9-4AED-A5E7-5D4A2A9E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0978"/>
            <a:ext cx="2761544" cy="276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40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2">
        <p15:prstTrans prst="fracture"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3D12DEF-F849-4E47-887B-DAA5BD0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708" y="152446"/>
            <a:ext cx="3224750" cy="12417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r>
              <a:rPr lang="en-US" sz="4200" kern="1200" spc="2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j-lt"/>
                <a:ea typeface="+mj-ea"/>
                <a:cs typeface="+mj-cs"/>
              </a:rPr>
              <a:t>Quiz</a:t>
            </a: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endParaRPr lang="en-US" sz="4200" kern="1200" spc="200" baseline="0" dirty="0">
              <a:solidFill>
                <a:schemeClr val="accent1"/>
              </a:solidFill>
              <a:highlight>
                <a:srgbClr val="00FFFF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B3378E-B8B9-4AED-A5E7-5D4A2A9E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0978"/>
            <a:ext cx="2761544" cy="276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201ECB-609E-9D68-22D0-5B527B00B5EF}"/>
              </a:ext>
            </a:extLst>
          </p:cNvPr>
          <p:cNvSpPr txBox="1"/>
          <p:nvPr/>
        </p:nvSpPr>
        <p:spPr>
          <a:xfrm>
            <a:off x="1892299" y="1309207"/>
            <a:ext cx="432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F0"/>
                </a:solidFill>
                <a:latin typeface="Baguet Script" panose="00000500000000000000" pitchFamily="2" charset="0"/>
              </a:rPr>
              <a:t>Quel sont les 4 espèces de kangourous vivants en Australie?</a:t>
            </a:r>
          </a:p>
          <a:p>
            <a:pPr algn="ctr"/>
            <a:endParaRPr lang="fr-FR" sz="2400" dirty="0">
              <a:solidFill>
                <a:srgbClr val="00B0F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84E499-131A-8593-91E1-A1E249B1BF6A}"/>
              </a:ext>
            </a:extLst>
          </p:cNvPr>
          <p:cNvSpPr txBox="1"/>
          <p:nvPr/>
        </p:nvSpPr>
        <p:spPr>
          <a:xfrm>
            <a:off x="2630749" y="2721022"/>
            <a:ext cx="3472425" cy="236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kangourou gris,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kangourou roux,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kangourou géant 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kangourou antilope.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guet Scrip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65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2">
        <p15:prstTrans prst="fracture"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3D12DEF-F849-4E47-887B-DAA5BD0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229" y="372532"/>
            <a:ext cx="3224750" cy="12417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r>
              <a:rPr lang="en-US" sz="4200" kern="1200" spc="2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j-lt"/>
                <a:ea typeface="+mj-ea"/>
                <a:cs typeface="+mj-cs"/>
              </a:rPr>
              <a:t>Quiz</a:t>
            </a:r>
            <a:br>
              <a:rPr lang="en-US" sz="4200" kern="1200" spc="200" baseline="0" dirty="0">
                <a:solidFill>
                  <a:schemeClr val="accent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endParaRPr lang="en-US" sz="4200" kern="1200" spc="200" baseline="0" dirty="0">
              <a:solidFill>
                <a:schemeClr val="accent1"/>
              </a:solidFill>
              <a:highlight>
                <a:srgbClr val="00FFFF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B3378E-B8B9-4AED-A5E7-5D4A2A9E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9632" y="1044499"/>
            <a:ext cx="2558343" cy="255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7CC0F2-0779-25DC-2BB6-474E9EBC045A}"/>
              </a:ext>
            </a:extLst>
          </p:cNvPr>
          <p:cNvSpPr txBox="1"/>
          <p:nvPr/>
        </p:nvSpPr>
        <p:spPr>
          <a:xfrm>
            <a:off x="2528711" y="1512711"/>
            <a:ext cx="445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Baguet Script" panose="00000500000000000000" pitchFamily="2" charset="0"/>
              </a:rPr>
              <a:t>Les kangourous peuvent être agressifs ou pas?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60D284-D9D2-6F40-DF14-EFB7653A8784}"/>
              </a:ext>
            </a:extLst>
          </p:cNvPr>
          <p:cNvSpPr txBox="1"/>
          <p:nvPr/>
        </p:nvSpPr>
        <p:spPr>
          <a:xfrm>
            <a:off x="1959808" y="3253054"/>
            <a:ext cx="55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Oui, les kangourous peuvent êtres agressifs.</a:t>
            </a:r>
          </a:p>
        </p:txBody>
      </p:sp>
    </p:spTree>
    <p:extLst>
      <p:ext uri="{BB962C8B-B14F-4D97-AF65-F5344CB8AC3E}">
        <p14:creationId xmlns:p14="http://schemas.microsoft.com/office/powerpoint/2010/main" val="245868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2">
        <p15:prstTrans prst="fracture"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/>
        </p:nvSpPr>
        <p:spPr>
          <a:xfrm>
            <a:off x="2565244" y="1428750"/>
            <a:ext cx="4984200" cy="283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CECE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Le kangourou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-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Le lézard à collerette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-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Le koala</a:t>
            </a:r>
          </a:p>
          <a:p>
            <a:pPr marL="457200" lvl="0" indent="-342900"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-FR" sz="2400" dirty="0">
                <a:solidFill>
                  <a:srgbClr val="0070C0"/>
                </a:solidFill>
                <a:latin typeface="Baguet Script" panose="00000500000000000000" pitchFamily="2" charset="0"/>
              </a:rPr>
              <a:t>L’ornithorynque </a:t>
            </a:r>
          </a:p>
          <a:p>
            <a:pPr marL="457200" lvl="0" indent="-342900"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Le taïpan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Char char="●"/>
            </a:pPr>
            <a:r>
              <a:rPr lang="fr-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La méduse boite</a:t>
            </a:r>
            <a:endParaRPr sz="2400" dirty="0">
              <a:solidFill>
                <a:srgbClr val="0070C0"/>
              </a:solidFill>
              <a:latin typeface="Baguet Script" panose="00000500000000000000" pitchFamily="2" charset="0"/>
              <a:ea typeface="Lobster"/>
              <a:cs typeface="Arial" panose="020B0604020202020204" pitchFamily="34" charset="0"/>
              <a:sym typeface="Lobster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Lobster"/>
              <a:buChar char="●"/>
            </a:pPr>
            <a:r>
              <a:rPr lang="fr" sz="2400" dirty="0">
                <a:solidFill>
                  <a:srgbClr val="0070C0"/>
                </a:solidFill>
                <a:latin typeface="Baguet Script" panose="00000500000000000000" pitchFamily="2" charset="0"/>
                <a:ea typeface="Lobster"/>
                <a:cs typeface="Arial" panose="020B0604020202020204" pitchFamily="34" charset="0"/>
                <a:sym typeface="Lobster"/>
              </a:rPr>
              <a:t>QUIZ</a:t>
            </a:r>
            <a:endParaRPr sz="2400" dirty="0">
              <a:solidFill>
                <a:srgbClr val="0070C0"/>
              </a:solidFill>
              <a:latin typeface="Baguet Script" panose="00000500000000000000" pitchFamily="2" charset="0"/>
              <a:ea typeface="Lobster"/>
              <a:cs typeface="Arial" panose="020B0604020202020204" pitchFamily="34" charset="0"/>
              <a:sym typeface="Lobster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2DDD3ECC-966F-44B4-9C87-82A5F763741F}"/>
                  </a:ext>
                </a:extLst>
              </p14:cNvPr>
              <p14:cNvContentPartPr/>
              <p14:nvPr/>
            </p14:nvContentPartPr>
            <p14:xfrm>
              <a:off x="8512200" y="3670200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DDD3ECC-966F-44B4-9C87-82A5F76374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96360" y="3606840"/>
                <a:ext cx="3168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C83D616A-AB4D-6923-6F5E-31C2D406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8" y="167584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80">
        <p14:doors dir="vert"/>
      </p:transition>
    </mc:Choice>
    <mc:Fallback xmlns="">
      <p:transition spd="slow" advTm="5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4716265-12FF-2E05-8DF4-F07F1B482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9B284A2-3B49-F09E-2074-7131F56FAF34}"/>
              </a:ext>
            </a:extLst>
          </p:cNvPr>
          <p:cNvSpPr txBox="1"/>
          <p:nvPr/>
        </p:nvSpPr>
        <p:spPr>
          <a:xfrm>
            <a:off x="320010" y="90311"/>
            <a:ext cx="786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75000"/>
                  </a:schemeClr>
                </a:solidFill>
                <a:highlight>
                  <a:srgbClr val="00FFFF"/>
                </a:highlight>
                <a:latin typeface="Baguet Script" panose="00000500000000000000" pitchFamily="2" charset="0"/>
              </a:rPr>
              <a:t>Sur cette carte du monde, indique où se situe l’Australie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624ACAF-0444-132E-2AC6-7FB98BA1BE78}"/>
              </a:ext>
            </a:extLst>
          </p:cNvPr>
          <p:cNvSpPr/>
          <p:nvPr/>
        </p:nvSpPr>
        <p:spPr>
          <a:xfrm>
            <a:off x="6128087" y="3796825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48F689-CD81-F030-3E66-069BA3F14FAC}"/>
              </a:ext>
            </a:extLst>
          </p:cNvPr>
          <p:cNvSpPr txBox="1"/>
          <p:nvPr/>
        </p:nvSpPr>
        <p:spPr>
          <a:xfrm>
            <a:off x="7303477" y="379682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Baguet Script" panose="00000500000000000000" pitchFamily="2" charset="0"/>
              </a:rPr>
              <a:t>Australie</a:t>
            </a:r>
          </a:p>
        </p:txBody>
      </p:sp>
    </p:spTree>
    <p:extLst>
      <p:ext uri="{BB962C8B-B14F-4D97-AF65-F5344CB8AC3E}">
        <p14:creationId xmlns:p14="http://schemas.microsoft.com/office/powerpoint/2010/main" val="230209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e image contenant texte, personne, groupe, foule&#10;&#10;Description générée automatiquement">
            <a:extLst>
              <a:ext uri="{FF2B5EF4-FFF2-40B4-BE49-F238E27FC236}">
                <a16:creationId xmlns:a16="http://schemas.microsoft.com/office/drawing/2014/main" id="{0E2BFD5F-515E-4B34-AFA5-B21BAC169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D4DB83-0DC6-4890-8DE7-BC90515F33E4}"/>
              </a:ext>
            </a:extLst>
          </p:cNvPr>
          <p:cNvSpPr txBox="1"/>
          <p:nvPr/>
        </p:nvSpPr>
        <p:spPr>
          <a:xfrm>
            <a:off x="124178" y="0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aguet Script" panose="00000500000000000000" pitchFamily="2" charset="0"/>
                <a:cs typeface="Vani" panose="020B0502040204020203" pitchFamily="18" charset="0"/>
              </a:rPr>
              <a:t>CM1 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D57576-E58D-8DD8-99BD-81955B440075}"/>
              </a:ext>
            </a:extLst>
          </p:cNvPr>
          <p:cNvSpPr txBox="1"/>
          <p:nvPr/>
        </p:nvSpPr>
        <p:spPr>
          <a:xfrm>
            <a:off x="1222875" y="2196179"/>
            <a:ext cx="68788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rgbClr val="0070C0"/>
                </a:solidFill>
                <a:latin typeface="French Script MT" panose="03020402040607040605" pitchFamily="66" charset="0"/>
              </a:rPr>
              <a:t>Merci pour votre attention!</a:t>
            </a:r>
            <a:endParaRPr lang="fr-FR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3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57006644-9004-9973-7B73-DDB773BB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FD30357-C743-7076-F1AA-C58099F41459}"/>
              </a:ext>
            </a:extLst>
          </p:cNvPr>
          <p:cNvSpPr/>
          <p:nvPr/>
        </p:nvSpPr>
        <p:spPr>
          <a:xfrm rot="1373532">
            <a:off x="6389511" y="3081867"/>
            <a:ext cx="508000" cy="2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FC7F713-B271-70EA-D2AA-D4BEBA446154}"/>
              </a:ext>
            </a:extLst>
          </p:cNvPr>
          <p:cNvSpPr/>
          <p:nvPr/>
        </p:nvSpPr>
        <p:spPr>
          <a:xfrm>
            <a:off x="6923615" y="2822222"/>
            <a:ext cx="1283407" cy="11966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4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D21B9DDF-EB78-853D-ADAC-BB364D316CC5}"/>
              </a:ext>
            </a:extLst>
          </p:cNvPr>
          <p:cNvSpPr txBox="1"/>
          <p:nvPr/>
        </p:nvSpPr>
        <p:spPr>
          <a:xfrm>
            <a:off x="739476" y="3354920"/>
            <a:ext cx="3132613" cy="822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kangourou</a:t>
            </a:r>
          </a:p>
        </p:txBody>
      </p:sp>
      <p:pic>
        <p:nvPicPr>
          <p:cNvPr id="7" name="Picture 6" descr="Deux kangourous sur une plage">
            <a:extLst>
              <a:ext uri="{FF2B5EF4-FFF2-40B4-BE49-F238E27FC236}">
                <a16:creationId xmlns:a16="http://schemas.microsoft.com/office/drawing/2014/main" id="{BC4B4B33-4FB4-95A5-8D5B-17D38C982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7" b="17147"/>
          <a:stretch/>
        </p:blipFill>
        <p:spPr>
          <a:xfrm>
            <a:off x="739476" y="457200"/>
            <a:ext cx="6216024" cy="27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D3D8E71-EAC5-4056-8853-D10B94FB257C}"/>
              </a:ext>
            </a:extLst>
          </p:cNvPr>
          <p:cNvSpPr txBox="1"/>
          <p:nvPr/>
        </p:nvSpPr>
        <p:spPr>
          <a:xfrm>
            <a:off x="16198" y="180620"/>
            <a:ext cx="3066142" cy="1127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 </a:t>
            </a:r>
            <a:r>
              <a:rPr lang="en-US" sz="3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kangourou d’Australie</a:t>
            </a:r>
            <a:r>
              <a:rPr lang="en-US" sz="36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Résultat d’images pour kangourou australie ">
            <a:extLst>
              <a:ext uri="{FF2B5EF4-FFF2-40B4-BE49-F238E27FC236}">
                <a16:creationId xmlns:a16="http://schemas.microsoft.com/office/drawing/2014/main" id="{EE4C6230-5512-E0C4-B400-B4ACB098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00" y="0"/>
            <a:ext cx="3380289" cy="224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EE37D2-66B7-50DC-EB56-FE0F7352FB56}"/>
              </a:ext>
            </a:extLst>
          </p:cNvPr>
          <p:cNvSpPr txBox="1"/>
          <p:nvPr/>
        </p:nvSpPr>
        <p:spPr>
          <a:xfrm>
            <a:off x="225779" y="2241144"/>
            <a:ext cx="7303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guet Script" panose="00000500000000000000" pitchFamily="2" charset="0"/>
                <a:cs typeface="Arial" panose="020B0604020202020204" pitchFamily="34" charset="0"/>
              </a:rPr>
              <a:t>L’animal emblématique de l’Australie: </a:t>
            </a:r>
            <a:r>
              <a:rPr lang="fr-FR" b="1" dirty="0">
                <a:latin typeface="Baguet Script" panose="00000500000000000000" pitchFamily="2" charset="0"/>
                <a:cs typeface="Arial" panose="020B0604020202020204" pitchFamily="34" charset="0"/>
              </a:rPr>
              <a:t>est le kangourou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algn="l" fontAlgn="base"/>
            <a:r>
              <a:rPr lang="fr-FR" b="1" dirty="0">
                <a:solidFill>
                  <a:srgbClr val="FFC000"/>
                </a:solidFill>
                <a:highlight>
                  <a:srgbClr val="000080"/>
                </a:highlight>
                <a:latin typeface="Baguet Script" panose="00000500000000000000" pitchFamily="2" charset="0"/>
                <a:cs typeface="Arial" panose="020B0604020202020204" pitchFamily="34" charset="0"/>
              </a:rPr>
              <a:t>Fiche technique du kangourou: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Taille :</a:t>
            </a:r>
            <a:r>
              <a:rPr lang="fr-FR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70 cm (wallaby) à 1,60 m (kangourou roux)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Poids :</a:t>
            </a:r>
            <a:r>
              <a:rPr lang="fr-FR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de 15kg (wallaby) à 85kg (kangourou roux)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Longévité :</a:t>
            </a:r>
            <a:r>
              <a:rPr lang="fr-FR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6/7 ans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Nourriture :</a:t>
            </a:r>
            <a:r>
              <a:rPr lang="fr-FR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herbe principalement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Nombre d’espèces :</a:t>
            </a:r>
            <a:r>
              <a:rPr lang="fr-FR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 63 espèces dont 4 principales (kangourou roux, kangourou géant, kangourou gris et kangourou antilope)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5">
        <p:blinds dir="vert"/>
      </p:transition>
    </mc:Choice>
    <mc:Fallback xmlns="">
      <p:transition spd="slow" advTm="735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0673EB-CFF8-1839-E59E-E32E18C0EB14}"/>
              </a:ext>
            </a:extLst>
          </p:cNvPr>
          <p:cNvSpPr txBox="1"/>
          <p:nvPr/>
        </p:nvSpPr>
        <p:spPr>
          <a:xfrm>
            <a:off x="1106311" y="2017752"/>
            <a:ext cx="5746045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</a:rPr>
              <a:t>Ornithorynque </a:t>
            </a:r>
          </a:p>
        </p:txBody>
      </p:sp>
    </p:spTree>
    <p:extLst>
      <p:ext uri="{BB962C8B-B14F-4D97-AF65-F5344CB8AC3E}">
        <p14:creationId xmlns:p14="http://schemas.microsoft.com/office/powerpoint/2010/main" val="97377430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179A344-E231-2C85-65CA-E4F05D162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60" y="339723"/>
            <a:ext cx="3572669" cy="200962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706DBD8-FDFE-70EA-F305-0D394352740E}"/>
              </a:ext>
            </a:extLst>
          </p:cNvPr>
          <p:cNvSpPr txBox="1"/>
          <p:nvPr/>
        </p:nvSpPr>
        <p:spPr>
          <a:xfrm>
            <a:off x="512013" y="2586879"/>
            <a:ext cx="6003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400" b="1" dirty="0">
                <a:solidFill>
                  <a:srgbClr val="FFC000"/>
                </a:solidFill>
                <a:highlight>
                  <a:srgbClr val="000080"/>
                </a:highlight>
                <a:latin typeface="Baguet Script" panose="00000500000000000000" pitchFamily="2" charset="0"/>
                <a:cs typeface="Arial" panose="020B0604020202020204" pitchFamily="34" charset="0"/>
              </a:rPr>
              <a:t>Fiche technique du ornithorynque: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800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Taille :</a:t>
            </a:r>
            <a:r>
              <a:rPr lang="fr-FR" sz="1800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</a:t>
            </a:r>
            <a:r>
              <a:rPr lang="fr-FR" b="0" i="0" dirty="0">
                <a:solidFill>
                  <a:srgbClr val="000000"/>
                </a:solidFill>
                <a:latin typeface="Baguet Script" panose="00000500000000000000" pitchFamily="2" charset="0"/>
                <a:cs typeface="Arial" panose="020B0604020202020204" pitchFamily="34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</a:rPr>
              <a:t>ntre 40 et 50 centimètres,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queue mesure 12 cm et la mâchoire 6 cm.</a:t>
            </a:r>
            <a:endParaRPr lang="fr-FR" sz="1800" b="0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sz="1800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Poids :</a:t>
            </a:r>
            <a:r>
              <a:rPr lang="fr-FR" sz="1800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0000"/>
                </a:solidFill>
                <a:effectLst/>
                <a:latin typeface="Baguet Script" panose="00000500000000000000" pitchFamily="2" charset="0"/>
                <a:ea typeface="Times New Roman" panose="02020603050405020304" pitchFamily="18" charset="0"/>
              </a:rPr>
              <a:t>0,7 à 2,4 kilogrammes</a:t>
            </a:r>
            <a:endParaRPr lang="fr-FR" sz="1800" b="0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sz="1800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Longévité :</a:t>
            </a:r>
            <a:r>
              <a:rPr lang="fr-FR" sz="1800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>
                <a:solidFill>
                  <a:srgbClr val="000000"/>
                </a:solidFill>
                <a:effectLst/>
                <a:latin typeface="Baguet Script" panose="00000500000000000000" pitchFamily="2" charset="0"/>
              </a:rPr>
              <a:t>15 à 20 ans à l’état sauvage.</a:t>
            </a:r>
            <a:endParaRPr lang="fr-FR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sz="1800" b="1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Nourriture :</a:t>
            </a:r>
            <a:r>
              <a:rPr lang="fr-FR" sz="1800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 Il est carnivore il se nourrit de vers, de laves d’insectes, de crevettes d’eau douce, de petits poissons et de leurs œufs ou encore d’écrevisse.</a:t>
            </a:r>
            <a:endParaRPr lang="fr-FR" sz="1800" b="1" i="0" dirty="0">
              <a:effectLst/>
              <a:latin typeface="Baguet Script" panose="00000500000000000000" pitchFamily="2" charset="0"/>
              <a:cs typeface="Arial" panose="020B0604020202020204" pitchFamily="34" charset="0"/>
            </a:endParaRPr>
          </a:p>
          <a:p>
            <a:pPr algn="l" fontAlgn="base"/>
            <a:r>
              <a:rPr lang="fr-FR" sz="1800" b="0" i="0" dirty="0">
                <a:effectLst/>
                <a:latin typeface="Baguet Script" panose="00000500000000000000" pitchFamily="2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EE1268-F5E0-F2D0-A093-6DC40838CEEF}"/>
              </a:ext>
            </a:extLst>
          </p:cNvPr>
          <p:cNvSpPr txBox="1"/>
          <p:nvPr/>
        </p:nvSpPr>
        <p:spPr>
          <a:xfrm>
            <a:off x="481611" y="710185"/>
            <a:ext cx="3178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L’ornithorynque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3">
        <p:dissolve/>
      </p:transition>
    </mc:Choice>
    <mc:Fallback xmlns="">
      <p:transition spd="slow" advTm="1023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87200EA-B3DF-C60A-51E3-EE889E4189BA}"/>
              </a:ext>
            </a:extLst>
          </p:cNvPr>
          <p:cNvSpPr txBox="1"/>
          <p:nvPr/>
        </p:nvSpPr>
        <p:spPr>
          <a:xfrm>
            <a:off x="1038577" y="1354667"/>
            <a:ext cx="5782989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</a:rPr>
              <a:t>Le lézard à collerette</a:t>
            </a:r>
          </a:p>
        </p:txBody>
      </p:sp>
    </p:spTree>
    <p:extLst>
      <p:ext uri="{BB962C8B-B14F-4D97-AF65-F5344CB8AC3E}">
        <p14:creationId xmlns:p14="http://schemas.microsoft.com/office/powerpoint/2010/main" val="219065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CC960D-8DB1-4EA2-B7CC-27BB1A34F2E5}"/>
              </a:ext>
            </a:extLst>
          </p:cNvPr>
          <p:cNvSpPr txBox="1"/>
          <p:nvPr/>
        </p:nvSpPr>
        <p:spPr>
          <a:xfrm>
            <a:off x="2828427" y="314678"/>
            <a:ext cx="3964026" cy="4811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lèzard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collerette</a:t>
            </a: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Résultat d’images pour lézard à collerette australie comportement">
            <a:extLst>
              <a:ext uri="{FF2B5EF4-FFF2-40B4-BE49-F238E27FC236}">
                <a16:creationId xmlns:a16="http://schemas.microsoft.com/office/drawing/2014/main" id="{3D188450-E8E0-0743-FA9D-076CBF4F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5" y="314678"/>
            <a:ext cx="2466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’images pour lézard à collerette australie comportement">
            <a:extLst>
              <a:ext uri="{FF2B5EF4-FFF2-40B4-BE49-F238E27FC236}">
                <a16:creationId xmlns:a16="http://schemas.microsoft.com/office/drawing/2014/main" id="{D7081413-5A63-BE47-E10E-2E110FA1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5" y="2401358"/>
            <a:ext cx="2466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9A5EE4-8635-3420-D43C-C222CC71D82A}"/>
              </a:ext>
            </a:extLst>
          </p:cNvPr>
          <p:cNvSpPr txBox="1"/>
          <p:nvPr/>
        </p:nvSpPr>
        <p:spPr>
          <a:xfrm>
            <a:off x="2622020" y="1973401"/>
            <a:ext cx="5666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effectLst/>
                <a:latin typeface="Baguet Script" panose="00000500000000000000" pitchFamily="2" charset="0"/>
              </a:rPr>
              <a:t>Forêts tropicales et savanes arborées du sud de la Nouvelle-Guinée et du nord de l'Australie.</a:t>
            </a:r>
          </a:p>
          <a:p>
            <a:r>
              <a:rPr lang="fr-FR" dirty="0">
                <a:solidFill>
                  <a:srgbClr val="FFFF00"/>
                </a:solidFill>
                <a:highlight>
                  <a:srgbClr val="000080"/>
                </a:highlight>
                <a:latin typeface="Baguet Script" panose="00000500000000000000" pitchFamily="2" charset="0"/>
              </a:rPr>
              <a:t>Poids &amp; Taille</a:t>
            </a:r>
          </a:p>
          <a:p>
            <a:endParaRPr lang="fr-FR" sz="1400" b="1" i="0" cap="all" dirty="0">
              <a:solidFill>
                <a:srgbClr val="FFFF00"/>
              </a:solidFill>
              <a:effectLst/>
              <a:latin typeface="Baguet Script" panose="00000500000000000000" pitchFamily="2" charset="0"/>
            </a:endParaRPr>
          </a:p>
          <a:p>
            <a:r>
              <a:rPr lang="fr-FR" sz="1400" dirty="0">
                <a:effectLst/>
                <a:latin typeface="Baguet Script" panose="00000500000000000000" pitchFamily="2" charset="0"/>
              </a:rPr>
              <a:t>70 à 90 cm de long pour un poids de 500 à 800 gr, le mâle étant beaucoup plus gros que la femelle.</a:t>
            </a:r>
          </a:p>
          <a:p>
            <a:r>
              <a:rPr lang="fr-FR" dirty="0">
                <a:solidFill>
                  <a:srgbClr val="FFFF00"/>
                </a:solidFill>
                <a:highlight>
                  <a:srgbClr val="000080"/>
                </a:highlight>
                <a:latin typeface="Baguet Script" panose="00000500000000000000" pitchFamily="2" charset="0"/>
              </a:rPr>
              <a:t>Reproduction</a:t>
            </a:r>
            <a:endParaRPr lang="fr-FR" dirty="0">
              <a:solidFill>
                <a:srgbClr val="FFFF00"/>
              </a:solidFill>
              <a:effectLst/>
              <a:highlight>
                <a:srgbClr val="000080"/>
              </a:highlight>
              <a:latin typeface="Baguet Script" panose="00000500000000000000" pitchFamily="2" charset="0"/>
            </a:endParaRPr>
          </a:p>
          <a:p>
            <a:r>
              <a:rPr lang="fr-FR" sz="1400" dirty="0">
                <a:effectLst/>
                <a:latin typeface="Baguet Script" panose="00000500000000000000" pitchFamily="2" charset="0"/>
              </a:rPr>
              <a:t>La femelle pond 5 à 20 œufs dans un nid creusé dans la terre, qui écloront 10 semaines plus tard.</a:t>
            </a:r>
          </a:p>
          <a:p>
            <a:r>
              <a:rPr lang="fr-FR" dirty="0">
                <a:solidFill>
                  <a:srgbClr val="FFFF00"/>
                </a:solidFill>
                <a:highlight>
                  <a:srgbClr val="000080"/>
                </a:highlight>
                <a:latin typeface="Baguet Script" panose="00000500000000000000" pitchFamily="2" charset="0"/>
              </a:rPr>
              <a:t>Longévité</a:t>
            </a:r>
            <a:endParaRPr lang="fr-FR" dirty="0">
              <a:solidFill>
                <a:srgbClr val="FFFF00"/>
              </a:solidFill>
              <a:effectLst/>
              <a:highlight>
                <a:srgbClr val="000080"/>
              </a:highlight>
              <a:latin typeface="Baguet Script" panose="00000500000000000000" pitchFamily="2" charset="0"/>
            </a:endParaRPr>
          </a:p>
          <a:p>
            <a:r>
              <a:rPr lang="fr-FR" sz="1400" dirty="0">
                <a:effectLst/>
                <a:latin typeface="Baguet Script" panose="00000500000000000000" pitchFamily="2" charset="0"/>
              </a:rPr>
              <a:t>10 ans.</a:t>
            </a:r>
          </a:p>
          <a:p>
            <a:r>
              <a:rPr lang="fr-FR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Baguet Script" panose="00000500000000000000" pitchFamily="2" charset="0"/>
              </a:rPr>
              <a:t>Régime  alimentaire</a:t>
            </a:r>
          </a:p>
          <a:p>
            <a:r>
              <a:rPr lang="fr-FR" sz="1400" dirty="0">
                <a:effectLst/>
                <a:latin typeface="Baguet Script" panose="00000500000000000000" pitchFamily="2" charset="0"/>
              </a:rPr>
              <a:t>Carnivore : insectes, araignées et amphibiens.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AEC354-2C21-3508-4393-9B77A0A4F432}"/>
              </a:ext>
            </a:extLst>
          </p:cNvPr>
          <p:cNvSpPr txBox="1"/>
          <p:nvPr/>
        </p:nvSpPr>
        <p:spPr>
          <a:xfrm>
            <a:off x="2622020" y="1659846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highlight>
                  <a:srgbClr val="000080"/>
                </a:highlight>
                <a:latin typeface="Baguet Script" panose="00000500000000000000" pitchFamily="2" charset="0"/>
              </a:rPr>
              <a:t>Habitat &amp; répartition</a:t>
            </a:r>
          </a:p>
        </p:txBody>
      </p:sp>
    </p:spTree>
    <p:extLst>
      <p:ext uri="{BB962C8B-B14F-4D97-AF65-F5344CB8AC3E}">
        <p14:creationId xmlns:p14="http://schemas.microsoft.com/office/powerpoint/2010/main" val="15292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1605</TotalTime>
  <Words>536</Words>
  <Application>Microsoft Office PowerPoint</Application>
  <PresentationFormat>Affichage à l'écran (16:9)</PresentationFormat>
  <Paragraphs>80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Baguet Script</vt:lpstr>
      <vt:lpstr>French Script MT</vt:lpstr>
      <vt:lpstr>Trebuchet MS</vt:lpstr>
      <vt:lpstr>Pacifico</vt:lpstr>
      <vt:lpstr>Wingdings 3</vt:lpstr>
      <vt:lpstr>Georgia</vt:lpstr>
      <vt:lpstr>Lobster</vt:lpstr>
      <vt:lpstr>Arial</vt:lpstr>
      <vt:lpstr>Symbol</vt:lpstr>
      <vt:lpstr>Open Sans</vt:lpstr>
      <vt:lpstr>Roboto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taïpan</vt:lpstr>
      <vt:lpstr>Présentation PowerPoint</vt:lpstr>
      <vt:lpstr>  Quiz </vt:lpstr>
      <vt:lpstr>  Quiz </vt:lpstr>
      <vt:lpstr>  Quiz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Kaymilia Mhoumadi</dc:creator>
  <cp:lastModifiedBy>Kaymilia Mhoumadi</cp:lastModifiedBy>
  <cp:revision>6</cp:revision>
  <dcterms:modified xsi:type="dcterms:W3CDTF">2022-05-11T19:42:10Z</dcterms:modified>
</cp:coreProperties>
</file>