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91" r:id="rId4"/>
    <p:sldId id="290" r:id="rId5"/>
    <p:sldId id="293" r:id="rId6"/>
    <p:sldId id="298" r:id="rId7"/>
    <p:sldId id="304" r:id="rId8"/>
    <p:sldId id="305" r:id="rId9"/>
    <p:sldId id="306" r:id="rId10"/>
    <p:sldId id="307" r:id="rId11"/>
    <p:sldId id="300" r:id="rId12"/>
    <p:sldId id="308" r:id="rId13"/>
    <p:sldId id="302" r:id="rId14"/>
    <p:sldId id="29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59" autoAdjust="0"/>
    <p:restoredTop sz="86436" autoAdjust="0"/>
  </p:normalViewPr>
  <p:slideViewPr>
    <p:cSldViewPr>
      <p:cViewPr varScale="1">
        <p:scale>
          <a:sx n="89" d="100"/>
          <a:sy n="89" d="100"/>
        </p:scale>
        <p:origin x="168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14/11/2017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tif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4400" dirty="0">
                <a:solidFill>
                  <a:schemeClr val="tx1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Mesure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Mrs Chocolat" charset="0"/>
                <a:ea typeface="Mrs Chocolat" charset="0"/>
                <a:cs typeface="Mrs Chocolat" charset="0"/>
              </a:rPr>
              <a:t>Connaitre les unités de mesures </a:t>
            </a:r>
            <a:r>
              <a:rPr lang="fr-FR" sz="2800" dirty="0" smtClean="0">
                <a:latin typeface="Mrs Chocolat" charset="0"/>
                <a:ea typeface="Mrs Chocolat" charset="0"/>
                <a:cs typeface="Mrs Chocolat" charset="0"/>
              </a:rPr>
              <a:t>de longueur</a:t>
            </a:r>
            <a:endParaRPr lang="fr-FR" sz="2800" dirty="0">
              <a:latin typeface="Mrs Chocolat" charset="0"/>
              <a:ea typeface="Mrs Chocolat" charset="0"/>
              <a:cs typeface="Mrs Chocol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727">
        <p:cut/>
      </p:transition>
    </mc:Choice>
    <mc:Fallback xmlns="">
      <p:transition advTm="472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5616" y="361981"/>
            <a:ext cx="51845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Choisis l’unité appropriée.</a:t>
            </a:r>
          </a:p>
          <a:p>
            <a:endParaRPr lang="fr-FR" dirty="0"/>
          </a:p>
          <a:p>
            <a:r>
              <a:rPr lang="fr-FR" dirty="0" smtClean="0"/>
              <a:t>La taille d’un bébé à la naissance :</a:t>
            </a:r>
          </a:p>
          <a:p>
            <a:r>
              <a:rPr lang="fr-FR" dirty="0" smtClean="0"/>
              <a:t>A </a:t>
            </a:r>
            <a:r>
              <a:rPr lang="mr-IN" dirty="0" smtClean="0"/>
              <a:t>–</a:t>
            </a:r>
            <a:r>
              <a:rPr lang="fr-FR" dirty="0" smtClean="0"/>
              <a:t> mètre</a:t>
            </a:r>
          </a:p>
          <a:p>
            <a:r>
              <a:rPr lang="fr-FR" dirty="0" smtClean="0"/>
              <a:t>B- centimètre</a:t>
            </a:r>
          </a:p>
          <a:p>
            <a:r>
              <a:rPr lang="fr-FR" dirty="0" smtClean="0"/>
              <a:t>C </a:t>
            </a:r>
            <a:r>
              <a:rPr lang="mr-IN" dirty="0" smtClean="0"/>
              <a:t>–</a:t>
            </a:r>
            <a:r>
              <a:rPr lang="fr-FR" dirty="0" smtClean="0"/>
              <a:t> kilomètre</a:t>
            </a:r>
          </a:p>
          <a:p>
            <a:endParaRPr lang="fr-FR" dirty="0"/>
          </a:p>
          <a:p>
            <a:r>
              <a:rPr lang="fr-FR" dirty="0" smtClean="0"/>
              <a:t>La longueur de la salle de classe:</a:t>
            </a:r>
          </a:p>
          <a:p>
            <a:r>
              <a:rPr lang="fr-FR" dirty="0" smtClean="0"/>
              <a:t>A- mètre</a:t>
            </a:r>
          </a:p>
          <a:p>
            <a:r>
              <a:rPr lang="fr-FR" dirty="0" smtClean="0"/>
              <a:t>B- millimètre</a:t>
            </a:r>
          </a:p>
          <a:p>
            <a:r>
              <a:rPr lang="fr-FR" dirty="0" smtClean="0"/>
              <a:t>C- hectomètre</a:t>
            </a:r>
          </a:p>
          <a:p>
            <a:endParaRPr lang="fr-FR" dirty="0"/>
          </a:p>
          <a:p>
            <a:r>
              <a:rPr lang="fr-FR" dirty="0" smtClean="0"/>
              <a:t>La longueur d’un stylo:</a:t>
            </a:r>
          </a:p>
          <a:p>
            <a:r>
              <a:rPr lang="fr-FR" dirty="0" smtClean="0"/>
              <a:t>A- mètre</a:t>
            </a:r>
          </a:p>
          <a:p>
            <a:r>
              <a:rPr lang="fr-FR" dirty="0" smtClean="0"/>
              <a:t>B- décamètre</a:t>
            </a:r>
          </a:p>
          <a:p>
            <a:r>
              <a:rPr lang="fr-FR" dirty="0" smtClean="0"/>
              <a:t>C- centimètre</a:t>
            </a:r>
          </a:p>
          <a:p>
            <a:endParaRPr lang="fr-FR" dirty="0"/>
          </a:p>
          <a:p>
            <a:r>
              <a:rPr lang="fr-FR" dirty="0" smtClean="0"/>
              <a:t>La distance entre Lyon et Grenoble:</a:t>
            </a:r>
          </a:p>
          <a:p>
            <a:r>
              <a:rPr lang="fr-FR" dirty="0" smtClean="0"/>
              <a:t>A- mètre</a:t>
            </a:r>
          </a:p>
          <a:p>
            <a:r>
              <a:rPr lang="fr-FR" dirty="0" smtClean="0"/>
              <a:t>B- kilomètre</a:t>
            </a:r>
          </a:p>
          <a:p>
            <a:r>
              <a:rPr lang="fr-FR" dirty="0" smtClean="0"/>
              <a:t>C- décimètre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170153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19225"/>
              </p:ext>
            </p:extLst>
          </p:nvPr>
        </p:nvGraphicFramePr>
        <p:xfrm>
          <a:off x="1379890" y="4090578"/>
          <a:ext cx="6624737" cy="145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5206"/>
                <a:gridCol w="608930"/>
                <a:gridCol w="504056"/>
                <a:gridCol w="556385"/>
                <a:gridCol w="667614"/>
                <a:gridCol w="667614"/>
                <a:gridCol w="751400"/>
                <a:gridCol w="750732"/>
                <a:gridCol w="751400"/>
                <a:gridCol w="751400"/>
              </a:tblGrid>
              <a:tr h="272701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baseline="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km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hm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dam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m</a:t>
                      </a:r>
                      <a:endParaRPr lang="fr-FR" sz="18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dm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cm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mm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2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à coins arrondis 6"/>
          <p:cNvSpPr/>
          <p:nvPr/>
        </p:nvSpPr>
        <p:spPr>
          <a:xfrm>
            <a:off x="1116538" y="1467086"/>
            <a:ext cx="7384055" cy="709128"/>
          </a:xfrm>
          <a:prstGeom prst="wedgeRoundRectCallout">
            <a:avLst>
              <a:gd name="adj1" fmla="val 33199"/>
              <a:gd name="adj2" fmla="val 827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Comment convertir des longueurs?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96686" y="1457026"/>
            <a:ext cx="73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Pour convertir des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longueurs </a:t>
            </a: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on utilise un tableau de conversion.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82" y="2166154"/>
            <a:ext cx="1631690" cy="17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96686" y="2348880"/>
            <a:ext cx="4355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veux convertir </a:t>
            </a:r>
            <a:r>
              <a:rPr lang="fr-FR" b="1" dirty="0" smtClean="0">
                <a:solidFill>
                  <a:srgbClr val="FF0000"/>
                </a:solidFill>
              </a:rPr>
              <a:t>12 hm </a:t>
            </a:r>
            <a:r>
              <a:rPr lang="fr-FR" b="1" dirty="0" smtClean="0">
                <a:solidFill>
                  <a:srgbClr val="FF0000"/>
                </a:solidFill>
              </a:rPr>
              <a:t>en </a:t>
            </a:r>
            <a:r>
              <a:rPr lang="fr-FR" b="1" dirty="0" smtClean="0">
                <a:solidFill>
                  <a:srgbClr val="FF0000"/>
                </a:solidFill>
              </a:rPr>
              <a:t>m.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endParaRPr lang="fr-FR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1296686" y="2694213"/>
            <a:ext cx="557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1-</a:t>
            </a:r>
            <a:r>
              <a:rPr lang="fr-FR" dirty="0" smtClean="0"/>
              <a:t> je rentre </a:t>
            </a:r>
            <a:r>
              <a:rPr lang="fr-FR" b="1" dirty="0" smtClean="0">
                <a:solidFill>
                  <a:srgbClr val="FF0000"/>
                </a:solidFill>
              </a:rPr>
              <a:t>12 hm </a:t>
            </a:r>
            <a:r>
              <a:rPr lang="fr-FR" dirty="0" smtClean="0"/>
              <a:t>dans le tableau</a:t>
            </a:r>
            <a:r>
              <a:rPr lang="fr-FR" dirty="0" smtClean="0"/>
              <a:t>. Je mets bien le chiffre des unités dans la colonne des hectomètres.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6686" y="3283580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-</a:t>
            </a:r>
            <a:r>
              <a:rPr lang="fr-FR" dirty="0" smtClean="0"/>
              <a:t> je rajoute des </a:t>
            </a:r>
            <a:r>
              <a:rPr lang="fr-FR" b="1" dirty="0" smtClean="0">
                <a:solidFill>
                  <a:srgbClr val="FF0000"/>
                </a:solidFill>
              </a:rPr>
              <a:t>0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jusqu’au </a:t>
            </a:r>
            <a:r>
              <a:rPr lang="fr-FR" b="1" dirty="0" smtClean="0">
                <a:solidFill>
                  <a:srgbClr val="FF0000"/>
                </a:solidFill>
              </a:rPr>
              <a:t>m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85298" y="47236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1</a:t>
            </a:r>
            <a:endParaRPr lang="fr-FR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771003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49580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33346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296686" y="3664282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3-</a:t>
            </a:r>
            <a:r>
              <a:rPr lang="fr-FR" dirty="0" smtClean="0"/>
              <a:t> j’obtiens </a:t>
            </a:r>
            <a:r>
              <a:rPr lang="fr-FR" b="1" dirty="0" smtClean="0">
                <a:solidFill>
                  <a:srgbClr val="FF0000"/>
                </a:solidFill>
              </a:rPr>
              <a:t>1 200 m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988977" y="5750302"/>
            <a:ext cx="43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12 hm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=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1 200 m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940444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3" grpId="0"/>
      <p:bldP spid="9" grpId="0"/>
      <p:bldP spid="11" grpId="0"/>
      <p:bldP spid="10" grpId="0"/>
      <p:bldP spid="12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19225"/>
              </p:ext>
            </p:extLst>
          </p:nvPr>
        </p:nvGraphicFramePr>
        <p:xfrm>
          <a:off x="1379890" y="4090578"/>
          <a:ext cx="6624737" cy="145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5206"/>
                <a:gridCol w="608930"/>
                <a:gridCol w="504056"/>
                <a:gridCol w="556385"/>
                <a:gridCol w="667614"/>
                <a:gridCol w="667614"/>
                <a:gridCol w="751400"/>
                <a:gridCol w="750732"/>
                <a:gridCol w="751400"/>
                <a:gridCol w="751400"/>
              </a:tblGrid>
              <a:tr h="272701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baseline="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km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hm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dam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m</a:t>
                      </a:r>
                      <a:endParaRPr lang="fr-FR" sz="18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dm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cm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mm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2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Comment convertir des longueurs?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08716" y="1545394"/>
            <a:ext cx="4355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veux convertir </a:t>
            </a:r>
            <a:r>
              <a:rPr lang="fr-FR" b="1" dirty="0" smtClean="0">
                <a:solidFill>
                  <a:srgbClr val="FF0000"/>
                </a:solidFill>
              </a:rPr>
              <a:t>1 200 m </a:t>
            </a:r>
            <a:r>
              <a:rPr lang="fr-FR" b="1" dirty="0" smtClean="0">
                <a:solidFill>
                  <a:srgbClr val="FF0000"/>
                </a:solidFill>
              </a:rPr>
              <a:t>en </a:t>
            </a:r>
            <a:r>
              <a:rPr lang="fr-FR" b="1" dirty="0" smtClean="0">
                <a:solidFill>
                  <a:srgbClr val="FF0000"/>
                </a:solidFill>
              </a:rPr>
              <a:t>km.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endParaRPr lang="fr-FR" baseline="30000" dirty="0"/>
          </a:p>
        </p:txBody>
      </p:sp>
      <p:sp>
        <p:nvSpPr>
          <p:cNvPr id="9" name="ZoneTexte 8"/>
          <p:cNvSpPr txBox="1"/>
          <p:nvPr/>
        </p:nvSpPr>
        <p:spPr>
          <a:xfrm>
            <a:off x="1296686" y="2053102"/>
            <a:ext cx="557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1-</a:t>
            </a:r>
            <a:r>
              <a:rPr lang="fr-FR" dirty="0" smtClean="0"/>
              <a:t> je rentre </a:t>
            </a:r>
            <a:r>
              <a:rPr lang="fr-FR" b="1" dirty="0" smtClean="0">
                <a:solidFill>
                  <a:srgbClr val="FF0000"/>
                </a:solidFill>
              </a:rPr>
              <a:t>1 200 m </a:t>
            </a:r>
            <a:r>
              <a:rPr lang="fr-FR" dirty="0" smtClean="0"/>
              <a:t>dans le tableau</a:t>
            </a:r>
            <a:r>
              <a:rPr lang="fr-FR" dirty="0" smtClean="0"/>
              <a:t>. Je mets bien le chiffre des unités dans la colonne des mètres.</a:t>
            </a:r>
            <a:endParaRPr lang="fr-FR" baseline="30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6686" y="2784044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-</a:t>
            </a:r>
            <a:r>
              <a:rPr lang="fr-FR" dirty="0" smtClean="0"/>
              <a:t> je </a:t>
            </a:r>
            <a:r>
              <a:rPr lang="fr-FR" dirty="0" smtClean="0"/>
              <a:t>place ma virgule </a:t>
            </a:r>
            <a:r>
              <a:rPr lang="fr-FR" b="1" dirty="0" smtClean="0">
                <a:solidFill>
                  <a:srgbClr val="FF0000"/>
                </a:solidFill>
              </a:rPr>
              <a:t>au niveau des km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85298" y="472360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FF0000"/>
                </a:solidFill>
              </a:rPr>
              <a:t>1</a:t>
            </a:r>
            <a:endParaRPr lang="fr-FR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771003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</a:t>
            </a:r>
            <a:endParaRPr lang="fr-FR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49580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33346" y="4723606"/>
            <a:ext cx="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</a:t>
            </a:r>
            <a:endParaRPr lang="fr-FR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279000" y="3332461"/>
            <a:ext cx="435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3-</a:t>
            </a:r>
            <a:r>
              <a:rPr lang="fr-FR" dirty="0" smtClean="0"/>
              <a:t> j’obtiens </a:t>
            </a:r>
            <a:r>
              <a:rPr lang="fr-FR" b="1" dirty="0" smtClean="0">
                <a:solidFill>
                  <a:srgbClr val="FF0000"/>
                </a:solidFill>
              </a:rPr>
              <a:t>1,2 km</a:t>
            </a:r>
            <a:r>
              <a:rPr lang="fr-FR" dirty="0" smtClean="0"/>
              <a:t>.</a:t>
            </a:r>
            <a:endParaRPr lang="fr-FR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483881" y="5721535"/>
            <a:ext cx="547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1 200 m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=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>
                <a:solidFill>
                  <a:srgbClr val="FF0000"/>
                </a:solidFill>
              </a:rPr>
              <a:t>1,200 </a:t>
            </a:r>
            <a:r>
              <a:rPr lang="fr-FR" sz="2800" b="1" smtClean="0">
                <a:solidFill>
                  <a:srgbClr val="FF0000"/>
                </a:solidFill>
              </a:rPr>
              <a:t>km = 1,2km</a:t>
            </a:r>
            <a:endParaRPr lang="fr-FR" sz="2800" b="1">
              <a:solidFill>
                <a:srgbClr val="FF0000"/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82343" y="4582891"/>
            <a:ext cx="35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,</a:t>
            </a:r>
            <a:endParaRPr lang="fr-FR" sz="36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23188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0" grpId="0"/>
      <p:bldP spid="12" grpId="0"/>
      <p:bldP spid="14" grpId="0"/>
      <p:bldP spid="15" grpId="0"/>
      <p:bldP spid="17" grpId="0"/>
      <p:bldP spid="1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76470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Convertis: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1 </a:t>
            </a:r>
            <a:r>
              <a:rPr lang="fr-FR" sz="2400" dirty="0" smtClean="0">
                <a:latin typeface="Calibri" panose="020F0502020204030204" pitchFamily="34" charset="0"/>
              </a:rPr>
              <a:t>km</a:t>
            </a:r>
            <a:r>
              <a:rPr lang="fr-FR" sz="2400" baseline="300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. </a:t>
            </a:r>
            <a:r>
              <a:rPr lang="fr-FR" sz="2400" dirty="0" smtClean="0">
                <a:latin typeface="Calibri" panose="020F0502020204030204" pitchFamily="34" charset="0"/>
              </a:rPr>
              <a:t>Dam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23 m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mm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1500 m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hm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40,75 m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mr-IN" sz="2400" dirty="0" smtClean="0">
                <a:latin typeface="Calibri" panose="020F0502020204030204" pitchFamily="34" charset="0"/>
              </a:rPr>
              <a:t>…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cm</a:t>
            </a:r>
            <a:endParaRPr lang="fr-FR" sz="2400" baseline="300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58906"/>
              </p:ext>
            </p:extLst>
          </p:nvPr>
        </p:nvGraphicFramePr>
        <p:xfrm>
          <a:off x="1379890" y="4090578"/>
          <a:ext cx="6624737" cy="145601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5206"/>
                <a:gridCol w="608930"/>
                <a:gridCol w="504056"/>
                <a:gridCol w="556385"/>
                <a:gridCol w="667614"/>
                <a:gridCol w="667614"/>
                <a:gridCol w="751400"/>
                <a:gridCol w="750732"/>
                <a:gridCol w="751400"/>
                <a:gridCol w="751400"/>
              </a:tblGrid>
              <a:tr h="272701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fr-FR" sz="1800" b="0" i="0" u="none" strike="noStrike" kern="1200" baseline="0" dirty="0">
                          <a:ln>
                            <a:noFill/>
                          </a:ln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</a:t>
                      </a:r>
                      <a:endParaRPr lang="fr-FR" sz="1800" b="0" i="0" u="none" strike="noStrike" kern="1200" dirty="0" smtClean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km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hm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dam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m</a:t>
                      </a:r>
                      <a:endParaRPr lang="fr-FR" sz="1800" b="1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dm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cm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800" u="none" strike="noStrike" kern="1200" dirty="0">
                          <a:ln>
                            <a:noFill/>
                          </a:ln>
                        </a:rPr>
                        <a:t>mm</a:t>
                      </a: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Times New Roman" pitchFamily="1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52">
                <a:tc>
                  <a:txBody>
                    <a:bodyPr/>
                    <a:lstStyle/>
                    <a:p>
                      <a:pPr marL="285750" marR="0" indent="-28575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charset="2"/>
                        <a:buChar char="q"/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800" u="none" strike="noStrike" kern="12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fr-FR" sz="1800" b="0" i="0" u="none" strike="noStrike" kern="1200" dirty="0">
                        <a:ln>
                          <a:noFill/>
                        </a:ln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01523547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FFC000"/>
                </a:solidFill>
                <a:latin typeface="Mrs Chocolat" pitchFamily="2" charset="0"/>
              </a:rPr>
              <a:t>En résumé</a:t>
            </a:r>
            <a:r>
              <a:rPr lang="mr-IN" sz="4000" dirty="0" smtClean="0">
                <a:solidFill>
                  <a:srgbClr val="FFC000"/>
                </a:solidFill>
                <a:latin typeface="Mrs Chocolat" pitchFamily="2" charset="0"/>
              </a:rPr>
              <a:t>…</a:t>
            </a:r>
            <a:endParaRPr lang="fr-FR" sz="4000" dirty="0">
              <a:solidFill>
                <a:srgbClr val="FFC000"/>
              </a:solidFill>
              <a:latin typeface="Mrs Chocolat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40768"/>
            <a:ext cx="6667500" cy="478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03598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latin typeface="Mrs Chocolat" pitchFamily="2" charset="0"/>
              </a:rPr>
              <a:t>Objectif</a:t>
            </a:r>
            <a:r>
              <a:rPr lang="fr-FR" sz="3600" dirty="0" smtClean="0">
                <a:latin typeface="Austie Bost Chunky Description" panose="02000506000000020003" pitchFamily="2" charset="0"/>
              </a:rPr>
              <a:t> </a:t>
            </a:r>
            <a:r>
              <a:rPr lang="fr-FR" dirty="0">
                <a:solidFill>
                  <a:srgbClr val="7030A0"/>
                </a:solidFill>
                <a:latin typeface="Mrs Chocolat" pitchFamily="2" charset="0"/>
              </a:rPr>
              <a:t>de la séance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1619" y="1412776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Aujourd’hui nous allons travailler en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mesure</a:t>
            </a:r>
            <a:r>
              <a:rPr lang="fr-FR" sz="32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fr-FR" sz="3200" dirty="0" smtClean="0">
                <a:latin typeface="Calibri" panose="020F0502020204030204" pitchFamily="34" charset="0"/>
              </a:rPr>
              <a:t>Nous allons revoir la notion </a:t>
            </a:r>
            <a:r>
              <a:rPr lang="fr-FR" sz="3200" dirty="0" smtClean="0">
                <a:latin typeface="Calibri" panose="020F0502020204030204" pitchFamily="34" charset="0"/>
              </a:rPr>
              <a:t>de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longueur</a:t>
            </a:r>
            <a:r>
              <a:rPr lang="fr-FR" sz="3200" dirty="0" smtClean="0">
                <a:latin typeface="Calibri" panose="020F0502020204030204" pitchFamily="34" charset="0"/>
              </a:rPr>
              <a:t> </a:t>
            </a:r>
            <a:r>
              <a:rPr lang="fr-FR" sz="3200" dirty="0" smtClean="0">
                <a:latin typeface="Calibri" panose="020F0502020204030204" pitchFamily="34" charset="0"/>
              </a:rPr>
              <a:t>et nous allons apprendre à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choisir l’unité appropriée</a:t>
            </a:r>
            <a:r>
              <a:rPr lang="fr-FR" sz="3200" dirty="0">
                <a:latin typeface="Calibri" panose="020F0502020204030204" pitchFamily="34" charset="0"/>
              </a:rPr>
              <a:t>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et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convertir les unités de mesure </a:t>
            </a:r>
            <a:r>
              <a:rPr lang="fr-FR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de longueur</a:t>
            </a:r>
            <a:r>
              <a:rPr lang="fr-FR" sz="3200" dirty="0" smtClean="0">
                <a:latin typeface="Calibri" panose="020F0502020204030204" pitchFamily="34" charset="0"/>
              </a:rPr>
              <a:t>.</a:t>
            </a:r>
            <a:endParaRPr lang="fr-FR" sz="3200" dirty="0" smtClean="0">
              <a:latin typeface="Calibri" panose="020F0502020204030204" pitchFamily="34" charset="0"/>
            </a:endParaRPr>
          </a:p>
          <a:p>
            <a:endParaRPr lang="fr-FR" sz="3200" dirty="0" smtClean="0">
              <a:latin typeface="Calibri" panose="020F0502020204030204" pitchFamily="34" charset="0"/>
            </a:endParaRPr>
          </a:p>
          <a:p>
            <a:endParaRPr lang="fr-FR" sz="3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7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03648" y="476672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alibri" panose="020F0502020204030204" pitchFamily="34" charset="0"/>
              </a:rPr>
              <a:t>Dans quelle matière allons-nous travailler?</a:t>
            </a:r>
          </a:p>
          <a:p>
            <a:endParaRPr lang="fr-FR" sz="3200" dirty="0">
              <a:latin typeface="Calibri" panose="020F0502020204030204" pitchFamily="34" charset="0"/>
            </a:endParaRPr>
          </a:p>
          <a:p>
            <a:r>
              <a:rPr lang="fr-FR" sz="3200" dirty="0" smtClean="0">
                <a:latin typeface="Calibri" panose="020F0502020204030204" pitchFamily="34" charset="0"/>
              </a:rPr>
              <a:t>Qu’allons-nous apprendre?</a:t>
            </a:r>
          </a:p>
          <a:p>
            <a:endParaRPr lang="fr-FR" sz="3200" dirty="0" smtClean="0">
              <a:latin typeface="Calibri" panose="020F0502020204030204" pitchFamily="34" charset="0"/>
            </a:endParaRPr>
          </a:p>
          <a:p>
            <a:endParaRPr lang="fr-FR" sz="3200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484784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442140"/>
      </p:ext>
    </p:extLst>
  </p:cSld>
  <p:clrMapOvr>
    <a:masterClrMapping/>
  </p:clrMapOvr>
  <p:transition spd="slow" advTm="7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40153" y="1410200"/>
            <a:ext cx="7384055" cy="1555400"/>
          </a:xfrm>
          <a:prstGeom prst="wedgeRoundRectCallout">
            <a:avLst>
              <a:gd name="adj1" fmla="val -42924"/>
              <a:gd name="adj2" fmla="val 1327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5840" y="-26735"/>
            <a:ext cx="7704856" cy="1442674"/>
          </a:xfrm>
        </p:spPr>
        <p:txBody>
          <a:bodyPr/>
          <a:lstStyle/>
          <a:p>
            <a:r>
              <a:rPr lang="fr-FR" sz="4000" dirty="0" err="1" smtClean="0">
                <a:solidFill>
                  <a:srgbClr val="00B050"/>
                </a:solidFill>
                <a:latin typeface="Mrs Chocolat" pitchFamily="2" charset="0"/>
              </a:rPr>
              <a:t>Pré-requis</a:t>
            </a:r>
            <a:r>
              <a:rPr lang="fr-FR" sz="4000" dirty="0" smtClean="0">
                <a:solidFill>
                  <a:srgbClr val="00B050"/>
                </a:solidFill>
                <a:latin typeface="Mrs Chocolat" pitchFamily="2" charset="0"/>
              </a:rPr>
              <a:t> : Qu’est-ce </a:t>
            </a:r>
            <a:r>
              <a:rPr lang="fr-FR" sz="4000" dirty="0">
                <a:solidFill>
                  <a:srgbClr val="00B050"/>
                </a:solidFill>
                <a:latin typeface="Mrs Chocolat" pitchFamily="2" charset="0"/>
              </a:rPr>
              <a:t>que </a:t>
            </a:r>
            <a:r>
              <a:rPr lang="fr-FR" sz="4000" dirty="0" smtClean="0">
                <a:solidFill>
                  <a:srgbClr val="00B050"/>
                </a:solidFill>
                <a:latin typeface="Mrs Chocolat" pitchFamily="2" charset="0"/>
              </a:rPr>
              <a:t>longueur </a:t>
            </a:r>
            <a:r>
              <a:rPr lang="fr-FR" sz="4000" dirty="0">
                <a:solidFill>
                  <a:srgbClr val="00B050"/>
                </a:solidFill>
                <a:latin typeface="Mrs Chocolat" pitchFamily="2" charset="0"/>
              </a:rPr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1619" y="141277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Donner la </a:t>
            </a:r>
            <a:r>
              <a:rPr lang="fr-FR" sz="2000" b="1" dirty="0">
                <a:solidFill>
                  <a:srgbClr val="00B050"/>
                </a:solidFill>
              </a:rPr>
              <a:t>longueur </a:t>
            </a:r>
            <a:r>
              <a:rPr lang="fr-FR" sz="2000" b="1" dirty="0" smtClean="0">
                <a:solidFill>
                  <a:srgbClr val="00B050"/>
                </a:solidFill>
              </a:rPr>
              <a:t>d'un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</a:rPr>
              <a:t>segment, </a:t>
            </a:r>
            <a:r>
              <a:rPr lang="fr-FR" sz="2000" b="1" dirty="0">
                <a:solidFill>
                  <a:srgbClr val="00B050"/>
                </a:solidFill>
              </a:rPr>
              <a:t>c'est indiquer sa grandeur.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Une longueur s'exprime par un nombre suivi d'une unité de longueur.</a:t>
            </a:r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40" y="4285876"/>
            <a:ext cx="1810857" cy="18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4111337" y="4005064"/>
            <a:ext cx="3600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74810" y="4402535"/>
            <a:ext cx="4218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Ce segment mesure 10 cm</a:t>
            </a:r>
            <a:endParaRPr lang="fr-FR" sz="2400" b="1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6228718" y="4826396"/>
            <a:ext cx="720080" cy="46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364088" y="5233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7486831" y="4799644"/>
            <a:ext cx="8037" cy="434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833368" y="522700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unité de longueur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85906"/>
      </p:ext>
    </p:extLst>
  </p:cSld>
  <p:clrMapOvr>
    <a:masterClrMapping/>
  </p:clrMapOvr>
  <p:transition spd="slow" advTm="76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5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52887" y="1518174"/>
            <a:ext cx="7384055" cy="2774921"/>
          </a:xfrm>
          <a:prstGeom prst="wedgeRoundRectCallout">
            <a:avLst>
              <a:gd name="adj1" fmla="val 28363"/>
              <a:gd name="adj2" fmla="val 607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Les unités de mesure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de longueurs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1518174"/>
            <a:ext cx="7343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L’unité principale de mesure de longueur est le mètre (m). </a:t>
            </a: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Il existe des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multiples du mètre </a:t>
            </a:r>
            <a:r>
              <a:rPr lang="fr-FR" sz="2000" dirty="0" smtClean="0">
                <a:latin typeface="Calibri" panose="020F0502020204030204" pitchFamily="34" charset="0"/>
              </a:rPr>
              <a:t>c’est-à-dire des unités plus grandes que le mètre:</a:t>
            </a: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décamètre : dam : 1 dam = 10 m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L’hectomètre : hm : 1 hm = 100 m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kilomètre : km : 1 km = 1 000 m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3485"/>
            <a:ext cx="1416670" cy="1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134276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27146" y="332656"/>
            <a:ext cx="5921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Quelle est la principale unité de mesure de longueur?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Quelle unité de longueur est 100 fois plus grande que le mètre ?</a:t>
            </a:r>
            <a:endParaRPr lang="fr-FR" sz="24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159213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52887" y="1518174"/>
            <a:ext cx="7384055" cy="2774921"/>
          </a:xfrm>
          <a:prstGeom prst="wedgeRoundRectCallout">
            <a:avLst>
              <a:gd name="adj1" fmla="val 28363"/>
              <a:gd name="adj2" fmla="val 607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Les unités de mesure </a:t>
            </a:r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de longueurs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1518174"/>
            <a:ext cx="7343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Il existe des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sous-multiples du mètre </a:t>
            </a:r>
            <a:r>
              <a:rPr lang="fr-FR" sz="2000" dirty="0" smtClean="0">
                <a:latin typeface="Calibri" panose="020F0502020204030204" pitchFamily="34" charset="0"/>
              </a:rPr>
              <a:t>c’est-à-dire des unités plus petites que le mètre:</a:t>
            </a:r>
          </a:p>
          <a:p>
            <a:endParaRPr lang="fr-FR" sz="2000" dirty="0" smtClean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décimètre : dm : 1 dm = 0,1 m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centimètre : cm : 1 cm = 0, 01 m</a:t>
            </a: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 millimètre : mm : 1 mm = 0, 001 m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3485"/>
            <a:ext cx="1416670" cy="1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972385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27146" y="332656"/>
            <a:ext cx="5921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anose="020F0502020204030204" pitchFamily="34" charset="0"/>
              </a:rPr>
              <a:t>Quelle unité de longueur est 100 fois plus petite que le mètre ?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endParaRPr lang="fr-FR" sz="2400" dirty="0" smtClean="0">
              <a:latin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</a:rPr>
              <a:t>Quelle unité de longueur est </a:t>
            </a:r>
            <a:r>
              <a:rPr lang="fr-FR" sz="2400" dirty="0" smtClean="0">
                <a:latin typeface="Calibri" panose="020F0502020204030204" pitchFamily="34" charset="0"/>
              </a:rPr>
              <a:t>10 </a:t>
            </a:r>
            <a:r>
              <a:rPr lang="fr-FR" sz="2400" dirty="0">
                <a:latin typeface="Calibri" panose="020F0502020204030204" pitchFamily="34" charset="0"/>
              </a:rPr>
              <a:t>fois plus petite que le mètre ?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74807"/>
            <a:ext cx="2209800" cy="368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584822"/>
      </p:ext>
    </p:extLst>
  </p:cSld>
  <p:clrMapOvr>
    <a:masterClrMapping/>
  </p:clrMapOvr>
  <p:transition spd="slow" advTm="115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6"/>
          <p:cNvSpPr/>
          <p:nvPr/>
        </p:nvSpPr>
        <p:spPr>
          <a:xfrm>
            <a:off x="1052887" y="1518175"/>
            <a:ext cx="7384055" cy="1838818"/>
          </a:xfrm>
          <a:prstGeom prst="wedgeRoundRectCallout">
            <a:avLst>
              <a:gd name="adj1" fmla="val 34748"/>
              <a:gd name="adj2" fmla="val 793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02720"/>
            <a:ext cx="7776864" cy="1442674"/>
          </a:xfrm>
        </p:spPr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Mrs Chocolat" pitchFamily="2" charset="0"/>
              </a:rPr>
              <a:t>Quelle unité de mesure choisir?</a:t>
            </a:r>
            <a:endParaRPr lang="fr-FR" sz="4000" dirty="0">
              <a:solidFill>
                <a:srgbClr val="0070C0"/>
              </a:solidFill>
              <a:latin typeface="Mrs Chocola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3" y="1518174"/>
            <a:ext cx="73436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latin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</a:rPr>
              <a:t>Lorsque l’on mesure une longueur, il est important 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choisir l’unité appropriée</a:t>
            </a:r>
            <a:r>
              <a:rPr lang="fr-FR" sz="2000" dirty="0" smtClean="0">
                <a:latin typeface="Calibri" panose="020F0502020204030204" pitchFamily="34" charset="0"/>
              </a:rPr>
              <a:t>. Si l’objet mesuré est de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petite longueur, on utilisera des unités de longueur inférieures au mètre</a:t>
            </a:r>
            <a:r>
              <a:rPr lang="fr-FR" sz="2000" dirty="0" smtClean="0">
                <a:latin typeface="Calibri" panose="020F0502020204030204" pitchFamily="34" charset="0"/>
              </a:rPr>
              <a:t>. Si l’objet mesuré  a une </a:t>
            </a:r>
            <a:r>
              <a:rPr lang="fr-FR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grande longueur, on choisira parmi les multiples du mètre</a:t>
            </a:r>
            <a:r>
              <a:rPr lang="mr-IN" sz="2000" dirty="0" smtClean="0">
                <a:latin typeface="Calibri" panose="020F0502020204030204" pitchFamily="34" charset="0"/>
              </a:rPr>
              <a:t>…</a:t>
            </a:r>
            <a:endParaRPr lang="fr-FR" sz="20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73485"/>
            <a:ext cx="1416670" cy="1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31627" y="3933056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distance entre deux villes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11960" y="4149080"/>
            <a:ext cx="5329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796297" y="3933056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31626" y="4509119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taille d’une fourmi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11960" y="4693785"/>
            <a:ext cx="5329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99695" y="4509119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</a:t>
            </a:r>
            <a:r>
              <a:rPr lang="fr-FR" smtClean="0"/>
              <a:t>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28384" y="5085182"/>
            <a:ext cx="371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longueur </a:t>
            </a:r>
            <a:r>
              <a:rPr lang="fr-FR" smtClean="0"/>
              <a:t>d’une feuille de cahier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796297" y="5301208"/>
            <a:ext cx="53295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13243" y="5085182"/>
            <a:ext cx="295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cm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145267"/>
      </p:ext>
    </p:extLst>
  </p:cSld>
  <p:clrMapOvr>
    <a:masterClrMapping/>
  </p:clrMapOvr>
  <p:transition spd="slow" advTm="164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3" grpId="0"/>
      <p:bldP spid="9" grpId="0"/>
      <p:bldP spid="10" grpId="0"/>
      <p:bldP spid="12" grpId="0"/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4.3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4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4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6|2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7|0.5|0.4|0.5|0.5|0.4|0.4|0.4|0.3|0.2|0.2|0.3|0.2|0.2|0.4|0.3|0.3|0.2|0.2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1295</TotalTime>
  <Words>561</Words>
  <Application>Microsoft Macintosh PowerPoint</Application>
  <PresentationFormat>Présentation à l'écran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8" baseType="lpstr">
      <vt:lpstr>American Typewriter</vt:lpstr>
      <vt:lpstr>Austie Bost Chunky Description</vt:lpstr>
      <vt:lpstr>Bradley Hand ITC TT-Bold</vt:lpstr>
      <vt:lpstr>Calibri</vt:lpstr>
      <vt:lpstr>Cambria</vt:lpstr>
      <vt:lpstr>Mangal</vt:lpstr>
      <vt:lpstr>Microsoft YaHei</vt:lpstr>
      <vt:lpstr>Mrs Chocolat</vt:lpstr>
      <vt:lpstr>Rage Italic</vt:lpstr>
      <vt:lpstr>Times New Roman</vt:lpstr>
      <vt:lpstr>Trebuchet MS</vt:lpstr>
      <vt:lpstr>Wingdings</vt:lpstr>
      <vt:lpstr>Arial</vt:lpstr>
      <vt:lpstr>Sketchbook</vt:lpstr>
      <vt:lpstr>Mesure</vt:lpstr>
      <vt:lpstr>Objectif de la séance</vt:lpstr>
      <vt:lpstr>Présentation PowerPoint</vt:lpstr>
      <vt:lpstr>Pré-requis : Qu’est-ce que longueur ?</vt:lpstr>
      <vt:lpstr>Les unités de mesure de longueurs</vt:lpstr>
      <vt:lpstr>Présentation PowerPoint</vt:lpstr>
      <vt:lpstr>Les unités de mesure de longueurs</vt:lpstr>
      <vt:lpstr>Présentation PowerPoint</vt:lpstr>
      <vt:lpstr>Quelle unité de mesure choisir?</vt:lpstr>
      <vt:lpstr>Présentation PowerPoint</vt:lpstr>
      <vt:lpstr>Comment convertir des longueurs?</vt:lpstr>
      <vt:lpstr>Comment convertir des longueurs?</vt:lpstr>
      <vt:lpstr>Présentation PowerPoint</vt:lpstr>
      <vt:lpstr>En résumé…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54</cp:revision>
  <dcterms:created xsi:type="dcterms:W3CDTF">2014-04-03T15:57:20Z</dcterms:created>
  <dcterms:modified xsi:type="dcterms:W3CDTF">2017-11-14T05:13:10Z</dcterms:modified>
</cp:coreProperties>
</file>