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7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11.png" ContentType="image/png"/>
  <Override PartName="/ppt/media/image12.jpeg" ContentType="image/jpeg"/>
  <Override PartName="/ppt/media/image13.tif" ContentType="image/tiff"/>
  <Override PartName="/ppt/media/image14.jpeg" ContentType="image/jpeg"/>
  <Override PartName="/ppt/media/image15.png" ContentType="image/png"/>
  <Override PartName="/ppt/media/image16.jpeg" ContentType="image/jpeg"/>
  <Override PartName="/ppt/media/image17.tif" ContentType="image/tiff"/>
  <Override PartName="/ppt/media/image18.jpeg" ContentType="image/jpeg"/>
  <Override PartName="/ppt/media/image19.png" ContentType="image/png"/>
  <Override PartName="/ppt/media/image20.jpeg" ContentType="image/jpeg"/>
  <Override PartName="/ppt/media/image21.png" ContentType="image/png"/>
  <Override PartName="/ppt/media/image22.jpeg" ContentType="image/jpeg"/>
  <Override PartName="/ppt/media/image23.tif" ContentType="image/tiff"/>
  <Override PartName="/ppt/media/image24.jpeg" ContentType="image/jpeg"/>
  <Override PartName="/ppt/media/image25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A3A638F-850B-4BBC-8749-BB8577EC18EE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fr-FR" sz="2000" spc="-1" strike="noStrike"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BED6906-17A8-4FD3-94BA-A8B2E931C714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fr-FR" sz="2000" spc="-1" strike="noStrike"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CCE701E-BA97-4752-B8D2-443C035773EC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fr-FR" sz="2000" spc="-1" strike="noStrike">
              <a:latin typeface="Arial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EBE58F9-5D90-443B-BB5A-AB16602DFFEE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74671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4102200"/>
            <a:ext cx="74671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64520" y="410220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838080" y="410220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240408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362760" y="2038320"/>
            <a:ext cx="240408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887440" y="2038320"/>
            <a:ext cx="240408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5887440" y="4102200"/>
            <a:ext cx="240408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362760" y="4102200"/>
            <a:ext cx="240408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838080" y="4102200"/>
            <a:ext cx="240408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838080" y="2038320"/>
            <a:ext cx="7467120" cy="3951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7467120" cy="395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395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395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551160" y="436680"/>
            <a:ext cx="8040960" cy="6686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838080" y="410220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395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838080" y="2038320"/>
            <a:ext cx="7467120" cy="3951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395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64520" y="410220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8080" y="4102200"/>
            <a:ext cx="74671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74671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838080" y="4102200"/>
            <a:ext cx="74671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64520" y="410220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838080" y="410220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240408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362760" y="2038320"/>
            <a:ext cx="240408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5887440" y="2038320"/>
            <a:ext cx="240408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5887440" y="4102200"/>
            <a:ext cx="240408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362760" y="4102200"/>
            <a:ext cx="240408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38080" y="4102200"/>
            <a:ext cx="240408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7467120" cy="395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395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395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551160" y="436680"/>
            <a:ext cx="8040960" cy="6686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838080" y="410220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395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395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64520" y="410220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4520" y="2038320"/>
            <a:ext cx="36439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38080" y="4102200"/>
            <a:ext cx="7467120" cy="1884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3">
            <a:lum bright="-10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" name="Picture 2" descr=""/>
          <p:cNvPicPr/>
          <p:nvPr/>
        </p:nvPicPr>
        <p:blipFill>
          <a:blip r:embed="rId4">
            <a:lum bright="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 rot="20533800">
            <a:off x="632160" y="4015440"/>
            <a:ext cx="2415960" cy="2446560"/>
          </a:xfrm>
          <a:custGeom>
            <a:avLst/>
            <a:gdLst/>
            <a:ahLst/>
            <a:rect l="l" t="t" r="r" b="b"/>
            <a:pathLst>
              <a:path w="2328384" h="2344146">
                <a:moveTo>
                  <a:pt x="94077" y="0"/>
                </a:moveTo>
                <a:lnTo>
                  <a:pt x="0" y="2344146"/>
                </a:lnTo>
                <a:lnTo>
                  <a:pt x="2328384" y="2250067"/>
                </a:lnTo>
                <a:lnTo>
                  <a:pt x="94077" y="0"/>
                </a:lnTo>
                <a:close/>
              </a:path>
            </a:pathLst>
          </a:custGeom>
          <a:gradFill>
            <a:gsLst>
              <a:gs pos="0">
                <a:srgbClr val="000100">
                  <a:alpha val="31000"/>
                </a:srgbClr>
              </a:gs>
              <a:gs pos="49000">
                <a:srgbClr val="feffff">
                  <a:alpha val="0"/>
                </a:srgbClr>
              </a:gs>
            </a:gsLst>
            <a:lin ang="0"/>
          </a:gradFill>
          <a:ln>
            <a:noFill/>
          </a:ln>
          <a:effectLst>
            <a:outerShdw blurRad="50800" dir="5400000" dist="12700" rotWithShape="0">
              <a:srgbClr val="000000">
                <a:alpha val="37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 rot="20533800">
            <a:off x="699120" y="3910320"/>
            <a:ext cx="2408760" cy="2423160"/>
          </a:xfrm>
          <a:prstGeom prst="rect">
            <a:avLst/>
          </a:prstGeom>
          <a:gradFill>
            <a:gsLst>
              <a:gs pos="0">
                <a:srgbClr val="fae148"/>
              </a:gs>
              <a:gs pos="100000">
                <a:srgbClr val="ffeb63"/>
              </a:gs>
            </a:gsLst>
            <a:lin ang="0"/>
          </a:gradFill>
          <a:ln>
            <a:noFill/>
          </a:ln>
          <a:effectLst>
            <a:outerShdw blurRad="50800" dir="5400000" dist="127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" name="Picture 13" descr=""/>
          <p:cNvPicPr/>
          <p:nvPr/>
        </p:nvPicPr>
        <p:blipFill>
          <a:blip r:embed="rId5"/>
          <a:stretch/>
        </p:blipFill>
        <p:spPr>
          <a:xfrm rot="20533800">
            <a:off x="479520" y="4271400"/>
            <a:ext cx="419760" cy="480960"/>
          </a:xfrm>
          <a:prstGeom prst="rect">
            <a:avLst/>
          </a:prstGeom>
          <a:ln>
            <a:noFill/>
          </a:ln>
        </p:spPr>
      </p:pic>
      <p:pic>
        <p:nvPicPr>
          <p:cNvPr id="5" name="Picture 14" descr=""/>
          <p:cNvPicPr/>
          <p:nvPr/>
        </p:nvPicPr>
        <p:blipFill>
          <a:blip r:embed="rId6"/>
          <a:stretch/>
        </p:blipFill>
        <p:spPr>
          <a:xfrm rot="15133800">
            <a:off x="1089720" y="6101280"/>
            <a:ext cx="421920" cy="478080"/>
          </a:xfrm>
          <a:prstGeom prst="rect">
            <a:avLst/>
          </a:prstGeom>
          <a:ln>
            <a:noFill/>
          </a:ln>
        </p:spPr>
      </p:pic>
      <p:pic>
        <p:nvPicPr>
          <p:cNvPr id="6" name="Picture 7" descr=""/>
          <p:cNvPicPr/>
          <p:nvPr/>
        </p:nvPicPr>
        <p:blipFill>
          <a:blip r:embed="rId7"/>
          <a:stretch/>
        </p:blipFill>
        <p:spPr>
          <a:xfrm rot="343200">
            <a:off x="2856240" y="2587680"/>
            <a:ext cx="5772600" cy="3850560"/>
          </a:xfrm>
          <a:prstGeom prst="rect">
            <a:avLst/>
          </a:prstGeom>
          <a:ln>
            <a:noFill/>
          </a:ln>
        </p:spPr>
      </p:pic>
      <p:sp>
        <p:nvSpPr>
          <p:cNvPr id="7" name="PlaceHolder 3"/>
          <p:cNvSpPr>
            <a:spLocks noGrp="1"/>
          </p:cNvSpPr>
          <p:nvPr>
            <p:ph type="title"/>
          </p:nvPr>
        </p:nvSpPr>
        <p:spPr>
          <a:xfrm rot="360000">
            <a:off x="3339360" y="3015720"/>
            <a:ext cx="4846680" cy="15994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fr-FR" sz="4800" spc="-1" strike="noStrike">
                <a:solidFill>
                  <a:srgbClr val="000100"/>
                </a:solidFill>
                <a:latin typeface="Cambria"/>
              </a:rPr>
              <a:t>Modifiez le style du titre</a:t>
            </a:r>
            <a:endParaRPr b="0" lang="fr-FR" sz="4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/>
          </p:nvPr>
        </p:nvSpPr>
        <p:spPr>
          <a:xfrm rot="20520000">
            <a:off x="963000" y="5061240"/>
            <a:ext cx="1968120" cy="5346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fld id="{7AE875B9-23A8-4278-8926-B9ED356BE308}" type="datetime">
              <a:rPr b="0" lang="fr-FR" sz="2200" spc="-1" strike="noStrike">
                <a:solidFill>
                  <a:srgbClr val="ef886c"/>
                </a:solidFill>
                <a:latin typeface="Rage Italic"/>
              </a:rPr>
              <a:t>24/05/2020</a:t>
            </a:fld>
            <a:endParaRPr b="0" lang="fr-FR" sz="2200" spc="-1" strike="noStrike"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ftr"/>
          </p:nvPr>
        </p:nvSpPr>
        <p:spPr>
          <a:xfrm rot="20520000">
            <a:off x="647280" y="4135320"/>
            <a:ext cx="2085480" cy="8344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0" name="PlaceHolder 6"/>
          <p:cNvSpPr>
            <a:spLocks noGrp="1"/>
          </p:cNvSpPr>
          <p:nvPr>
            <p:ph type="sldNum"/>
          </p:nvPr>
        </p:nvSpPr>
        <p:spPr>
          <a:xfrm rot="20520000">
            <a:off x="1981080" y="5509800"/>
            <a:ext cx="738000" cy="4262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E4CCA0E-753A-4428-A9A1-6B777E249218}" type="slidenum">
              <a:rPr b="0" lang="fr-FR" sz="1400" spc="-1" strike="noStrike">
                <a:solidFill>
                  <a:srgbClr val="e7491e"/>
                </a:solidFill>
                <a:latin typeface="Rage Italic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pic>
        <p:nvPicPr>
          <p:cNvPr id="11" name="Picture 8" descr=""/>
          <p:cNvPicPr/>
          <p:nvPr/>
        </p:nvPicPr>
        <p:blipFill>
          <a:blip r:embed="rId8"/>
          <a:stretch/>
        </p:blipFill>
        <p:spPr>
          <a:xfrm>
            <a:off x="0" y="5880240"/>
            <a:ext cx="9143640" cy="329760"/>
          </a:xfrm>
          <a:prstGeom prst="rect">
            <a:avLst/>
          </a:prstGeom>
          <a:ln>
            <a:noFill/>
          </a:ln>
          <a:effectLst>
            <a:outerShdw algn="t" blurRad="63500" dir="5400000" dist="38100" rotWithShape="0">
              <a:srgbClr val="000000">
                <a:alpha val="59000"/>
              </a:srgbClr>
            </a:outerShdw>
          </a:effectLst>
        </p:spPr>
      </p:pic>
      <p:sp>
        <p:nvSpPr>
          <p:cNvPr id="12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404040"/>
                </a:solidFill>
                <a:latin typeface="Cambria"/>
              </a:rPr>
              <a:t>Cliquez pour éditer le format du plan de texte</a:t>
            </a:r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404040"/>
                </a:solidFill>
                <a:latin typeface="Cambria"/>
              </a:rPr>
              <a:t>Second niveau de plan</a:t>
            </a:r>
            <a:endParaRPr b="0" lang="fr-FR" sz="2000" spc="-1" strike="noStrike">
              <a:solidFill>
                <a:srgbClr val="404040"/>
              </a:solidFill>
              <a:latin typeface="Cambr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404040"/>
                </a:solidFill>
                <a:latin typeface="Cambria"/>
              </a:rPr>
              <a:t>Troisième niveau de plan</a:t>
            </a:r>
            <a:endParaRPr b="0" lang="fr-FR" sz="1600" spc="-1" strike="noStrike">
              <a:solidFill>
                <a:srgbClr val="404040"/>
              </a:solidFill>
              <a:latin typeface="Cambr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404040"/>
                </a:solidFill>
                <a:latin typeface="Cambria"/>
              </a:rPr>
              <a:t>Quatrième niveau de plan</a:t>
            </a:r>
            <a:endParaRPr b="0" lang="fr-FR" sz="1400" spc="-1" strike="noStrike">
              <a:solidFill>
                <a:srgbClr val="404040"/>
              </a:solidFill>
              <a:latin typeface="Cambr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404040"/>
                </a:solidFill>
                <a:latin typeface="Cambria"/>
              </a:rPr>
              <a:t>Cinquième niveau de plan</a:t>
            </a:r>
            <a:endParaRPr b="0" lang="fr-FR" sz="2000" spc="-1" strike="noStrike">
              <a:solidFill>
                <a:srgbClr val="404040"/>
              </a:solidFill>
              <a:latin typeface="Cambr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404040"/>
                </a:solidFill>
                <a:latin typeface="Cambria"/>
              </a:rPr>
              <a:t>Sixième niveau de plan</a:t>
            </a:r>
            <a:endParaRPr b="0" lang="fr-FR" sz="2000" spc="-1" strike="noStrike">
              <a:solidFill>
                <a:srgbClr val="404040"/>
              </a:solidFill>
              <a:latin typeface="Cambr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404040"/>
                </a:solidFill>
                <a:latin typeface="Cambria"/>
              </a:rPr>
              <a:t>Septième niveau de plan</a:t>
            </a:r>
            <a:endParaRPr b="0" lang="fr-FR" sz="2000" spc="-1" strike="noStrike">
              <a:solidFill>
                <a:srgbClr val="404040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6" descr=""/>
          <p:cNvPicPr/>
          <p:nvPr/>
        </p:nvPicPr>
        <p:blipFill>
          <a:blip r:embed="rId3">
            <a:lum bright="-10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51160" y="436680"/>
            <a:ext cx="8040960" cy="1442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800" spc="-1" strike="noStrike">
                <a:solidFill>
                  <a:srgbClr val="262626"/>
                </a:solidFill>
                <a:latin typeface="Cambria"/>
              </a:rPr>
              <a:t>Modifiez le style du titre</a:t>
            </a:r>
            <a:endParaRPr b="0" lang="fr-FR" sz="4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2038320"/>
            <a:ext cx="7467120" cy="395100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479"/>
              </a:spcBef>
              <a:buClr>
                <a:srgbClr val="a63212"/>
              </a:buClr>
              <a:buSzPct val="95000"/>
              <a:buFont typeface="Rage Italic"/>
              <a:buChar char="0"/>
            </a:pPr>
            <a:r>
              <a:rPr b="0" lang="fr-FR" sz="2400" spc="-1" strike="noStrike">
                <a:solidFill>
                  <a:srgbClr val="404040"/>
                </a:solidFill>
                <a:latin typeface="Cambria"/>
              </a:rPr>
              <a:t>Modifiez les styles du texte du masque</a:t>
            </a:r>
            <a:endParaRPr b="0" lang="fr-FR" sz="2400" spc="-1" strike="noStrike">
              <a:solidFill>
                <a:srgbClr val="404040"/>
              </a:solidFill>
              <a:latin typeface="Cambria"/>
            </a:endParaRPr>
          </a:p>
          <a:p>
            <a:pPr lvl="1" marL="557640" indent="-228240">
              <a:lnSpc>
                <a:spcPct val="100000"/>
              </a:lnSpc>
              <a:spcBef>
                <a:spcPts val="439"/>
              </a:spcBef>
              <a:buClr>
                <a:srgbClr val="a63212"/>
              </a:buClr>
              <a:buSzPct val="95000"/>
              <a:buFont typeface="Rage Italic"/>
              <a:buChar char="0"/>
            </a:pPr>
            <a:r>
              <a:rPr b="0" lang="fr-FR" sz="2200" spc="-1" strike="noStrike">
                <a:solidFill>
                  <a:srgbClr val="404040"/>
                </a:solidFill>
                <a:latin typeface="Cambria"/>
              </a:rPr>
              <a:t>Deuxième niveau</a:t>
            </a:r>
            <a:endParaRPr b="0" lang="fr-FR" sz="2200" spc="-1" strike="noStrike">
              <a:solidFill>
                <a:srgbClr val="404040"/>
              </a:solidFill>
              <a:latin typeface="Cambria"/>
            </a:endParaRPr>
          </a:p>
          <a:p>
            <a:pPr lvl="2" marL="822960" indent="-182520">
              <a:lnSpc>
                <a:spcPct val="100000"/>
              </a:lnSpc>
              <a:spcBef>
                <a:spcPts val="400"/>
              </a:spcBef>
              <a:buClr>
                <a:srgbClr val="a63212"/>
              </a:buClr>
              <a:buSzPct val="95000"/>
              <a:buFont typeface="Rage Italic"/>
              <a:buChar char="0"/>
            </a:pPr>
            <a:r>
              <a:rPr b="0" lang="fr-FR" sz="2000" spc="-1" strike="noStrike">
                <a:solidFill>
                  <a:srgbClr val="404040"/>
                </a:solidFill>
                <a:latin typeface="Cambria"/>
              </a:rPr>
              <a:t>Troisième niveau</a:t>
            </a:r>
            <a:endParaRPr b="0" lang="fr-FR" sz="2000" spc="-1" strike="noStrike">
              <a:solidFill>
                <a:srgbClr val="404040"/>
              </a:solidFill>
              <a:latin typeface="Cambria"/>
            </a:endParaRPr>
          </a:p>
          <a:p>
            <a:pPr lvl="3" marL="1097280" indent="-182520">
              <a:lnSpc>
                <a:spcPct val="100000"/>
              </a:lnSpc>
              <a:spcBef>
                <a:spcPts val="320"/>
              </a:spcBef>
              <a:buClr>
                <a:srgbClr val="a63212"/>
              </a:buClr>
              <a:buSzPct val="95000"/>
              <a:buFont typeface="Rage Italic"/>
              <a:buChar char="0"/>
            </a:pPr>
            <a:r>
              <a:rPr b="0" lang="fr-FR" sz="1600" spc="-1" strike="noStrike">
                <a:solidFill>
                  <a:srgbClr val="404040"/>
                </a:solidFill>
                <a:latin typeface="Cambria"/>
              </a:rPr>
              <a:t>Quatrième niveau</a:t>
            </a:r>
            <a:endParaRPr b="0" lang="fr-FR" sz="1600" spc="-1" strike="noStrike">
              <a:solidFill>
                <a:srgbClr val="404040"/>
              </a:solidFill>
              <a:latin typeface="Cambria"/>
            </a:endParaRPr>
          </a:p>
          <a:p>
            <a:pPr lvl="4" marL="1417320" indent="-182520">
              <a:lnSpc>
                <a:spcPct val="100000"/>
              </a:lnSpc>
              <a:spcBef>
                <a:spcPts val="281"/>
              </a:spcBef>
              <a:buClr>
                <a:srgbClr val="a63212"/>
              </a:buClr>
              <a:buSzPct val="95000"/>
              <a:buFont typeface="Rage Italic"/>
              <a:buChar char="0"/>
            </a:pPr>
            <a:r>
              <a:rPr b="0" lang="fr-FR" sz="1400" spc="-1" strike="noStrike">
                <a:solidFill>
                  <a:srgbClr val="404040"/>
                </a:solidFill>
                <a:latin typeface="Cambria"/>
              </a:rPr>
              <a:t>Cinquième niveau</a:t>
            </a:r>
            <a:endParaRPr b="0" lang="fr-FR" sz="1400" spc="-1" strike="noStrike">
              <a:solidFill>
                <a:srgbClr val="404040"/>
              </a:solidFill>
              <a:latin typeface="Cambri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/>
          </p:nvPr>
        </p:nvSpPr>
        <p:spPr>
          <a:xfrm>
            <a:off x="551160" y="614880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6B25AAF-29D1-4E44-A41E-8A71B8B9A4FF}" type="datetime">
              <a:rPr b="0" lang="fr-FR" sz="1400" spc="-1" strike="noStrike">
                <a:solidFill>
                  <a:srgbClr val="808080"/>
                </a:solidFill>
                <a:latin typeface="Rage Italic"/>
              </a:rPr>
              <a:t>24/05/2020</a:t>
            </a:fld>
            <a:endParaRPr b="0" lang="fr-FR" sz="1400" spc="-1" strike="noStrike"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/>
          </p:nvPr>
        </p:nvSpPr>
        <p:spPr>
          <a:xfrm>
            <a:off x="3124080" y="6148800"/>
            <a:ext cx="289512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/>
          </p:nvPr>
        </p:nvSpPr>
        <p:spPr>
          <a:xfrm>
            <a:off x="6459120" y="61488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64F9F40-F9DC-477B-8B63-B326ED7E072C}" type="slidenum">
              <a:rPr b="0" lang="fr-FR" sz="1400" spc="-1" strike="noStrike">
                <a:solidFill>
                  <a:srgbClr val="808080"/>
                </a:solidFill>
                <a:latin typeface="Rage Italic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tif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tif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tif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 rot="360000">
            <a:off x="3200400" y="4766760"/>
            <a:ext cx="4836240" cy="1040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fr-FR" sz="2800" spc="-1" strike="noStrike">
                <a:solidFill>
                  <a:srgbClr val="000100"/>
                </a:solidFill>
                <a:latin typeface="Mrs Chocolat"/>
                <a:ea typeface="Mrs Chocolat"/>
              </a:rPr>
              <a:t>Diviser par un entier à deux chiffres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 rot="20575800">
            <a:off x="816480" y="4156920"/>
            <a:ext cx="187200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Trebuchet MS"/>
              </a:rPr>
              <a:t>CM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Trebuchet MS"/>
              </a:rPr>
              <a:t>www.laclassedemallory.net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 rot="376200">
            <a:off x="3593160" y="3303000"/>
            <a:ext cx="43322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American Typewriter"/>
                <a:ea typeface="American Typewriter"/>
              </a:rPr>
              <a:t>Calcul</a:t>
            </a:r>
            <a:endParaRPr b="0" lang="fr-FR" sz="4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043640" y="116640"/>
            <a:ext cx="7704360" cy="1442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800" spc="-1" strike="noStrike">
                <a:solidFill>
                  <a:srgbClr val="7030a0"/>
                </a:solidFill>
                <a:latin typeface="Mrs Chocolat"/>
              </a:rPr>
              <a:t>Objectif de la séance</a:t>
            </a:r>
            <a:endParaRPr b="0" lang="fr-FR" sz="4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002600" y="1313280"/>
            <a:ext cx="7704360" cy="32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262626"/>
                </a:solidFill>
                <a:latin typeface="Calibri"/>
              </a:rPr>
              <a:t>A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ujourd’hui, nous allons travailler en </a:t>
            </a:r>
            <a:r>
              <a:rPr b="0" lang="fr-FR" sz="2800" spc="-1" strike="noStrike">
                <a:solidFill>
                  <a:srgbClr val="7030a0"/>
                </a:solidFill>
                <a:latin typeface="Calibri"/>
              </a:rPr>
              <a:t>calcul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. Nous allons apprendre à </a:t>
            </a:r>
            <a:r>
              <a:rPr b="0" lang="fr-FR" sz="2800" spc="-1" strike="noStrike">
                <a:solidFill>
                  <a:srgbClr val="7030a0"/>
                </a:solidFill>
                <a:latin typeface="Calibri"/>
              </a:rPr>
              <a:t>diviser un nombre par un entier à deux chiffres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2"/>
          <a:stretch/>
        </p:blipFill>
        <p:spPr>
          <a:xfrm>
            <a:off x="1017720" y="4293000"/>
            <a:ext cx="1994040" cy="2088000"/>
          </a:xfrm>
          <a:prstGeom prst="rect">
            <a:avLst/>
          </a:prstGeom>
          <a:ln>
            <a:noFill/>
          </a:ln>
        </p:spPr>
      </p:pic>
      <p:sp>
        <p:nvSpPr>
          <p:cNvPr id="102" name="CustomShape 3"/>
          <p:cNvSpPr/>
          <p:nvPr/>
        </p:nvSpPr>
        <p:spPr>
          <a:xfrm>
            <a:off x="3188520" y="4509000"/>
            <a:ext cx="5112360" cy="1751040"/>
          </a:xfrm>
          <a:prstGeom prst="wedgeRoundRectCallout">
            <a:avLst>
              <a:gd name="adj1" fmla="val -74761"/>
              <a:gd name="adj2" fmla="val -28768"/>
              <a:gd name="adj3" fmla="val 16667"/>
            </a:avLst>
          </a:prstGeom>
          <a:solidFill>
            <a:schemeClr val="bg1"/>
          </a:solidFill>
          <a:ln w="284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4"/>
          <p:cNvSpPr/>
          <p:nvPr/>
        </p:nvSpPr>
        <p:spPr>
          <a:xfrm>
            <a:off x="3591360" y="4582080"/>
            <a:ext cx="45360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Il est important de savoir diviser, non seulement par un nombre à un chiffre mais aussi par des nombres à deux chiffres.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A la fin de la séance vous saurez comment diviser 654 par 23 par exemple.</a:t>
            </a:r>
            <a:endParaRPr b="0" lang="fr-FR" sz="1800" spc="-1" strike="noStrike">
              <a:latin typeface="Arial"/>
            </a:endParaRPr>
          </a:p>
        </p:txBody>
      </p:sp>
    </p:spTree>
  </p:cSld>
  <p:transition spd="slow" advTm="37000">
    <p:cover dir="r"/>
  </p:transition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611640" y="1899000"/>
            <a:ext cx="6361200" cy="32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262626"/>
                </a:solidFill>
                <a:latin typeface="Calibri"/>
              </a:rPr>
              <a:t>Dans quelle matière va-t-on travailler?</a:t>
            </a:r>
            <a:endParaRPr b="0" lang="fr-F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Qu’allons-nous apprendre à faire?</a:t>
            </a:r>
            <a:endParaRPr b="0" lang="fr-F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pic>
        <p:nvPicPr>
          <p:cNvPr id="105" name="Image 3" descr=""/>
          <p:cNvPicPr/>
          <p:nvPr/>
        </p:nvPicPr>
        <p:blipFill>
          <a:blip r:embed="rId2"/>
          <a:stretch/>
        </p:blipFill>
        <p:spPr>
          <a:xfrm>
            <a:off x="6444360" y="1484640"/>
            <a:ext cx="2209320" cy="3682800"/>
          </a:xfrm>
          <a:prstGeom prst="rect">
            <a:avLst/>
          </a:prstGeom>
          <a:ln>
            <a:noFill/>
          </a:ln>
        </p:spPr>
      </p:pic>
    </p:spTree>
  </p:cSld>
  <p:transition spd="slow" advTm="37000">
    <p:cover dir="r"/>
  </p:transition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006560" y="260280"/>
            <a:ext cx="7704360" cy="1442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0070c0"/>
                </a:solidFill>
                <a:latin typeface="Mrs Chocolat"/>
              </a:rPr>
              <a:t>Pré-requis : savoir diviser par un nombre à un chiffre</a:t>
            </a:r>
            <a:endParaRPr b="0" lang="fr-FR" sz="40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899640" y="1111680"/>
            <a:ext cx="7704360" cy="32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endParaRPr b="0" lang="fr-FR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4800" spc="-1" strike="noStrike">
              <a:latin typeface="Arial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2"/>
          <a:stretch/>
        </p:blipFill>
        <p:spPr>
          <a:xfrm>
            <a:off x="6660360" y="4101120"/>
            <a:ext cx="2052360" cy="2148840"/>
          </a:xfrm>
          <a:prstGeom prst="rect">
            <a:avLst/>
          </a:prstGeom>
          <a:ln>
            <a:noFill/>
          </a:ln>
        </p:spPr>
      </p:pic>
      <p:sp>
        <p:nvSpPr>
          <p:cNvPr id="109" name="CustomShape 3"/>
          <p:cNvSpPr/>
          <p:nvPr/>
        </p:nvSpPr>
        <p:spPr>
          <a:xfrm>
            <a:off x="1050480" y="1618920"/>
            <a:ext cx="75135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mbria"/>
              </a:rPr>
              <a:t>Rappel: 89 divisé par 3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3592080" y="1897920"/>
            <a:ext cx="3067920" cy="3773880"/>
          </a:xfrm>
          <a:prstGeom prst="wedgeRoundRectCallout">
            <a:avLst>
              <a:gd name="adj1" fmla="val 55507"/>
              <a:gd name="adj2" fmla="val 22871"/>
              <a:gd name="adj3" fmla="val 16667"/>
            </a:avLst>
          </a:prstGeom>
          <a:solidFill>
            <a:schemeClr val="bg1"/>
          </a:solidFill>
          <a:ln w="284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5"/>
          <p:cNvSpPr/>
          <p:nvPr/>
        </p:nvSpPr>
        <p:spPr>
          <a:xfrm>
            <a:off x="3656520" y="2044440"/>
            <a:ext cx="29048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On cherche :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Dans 8 combien de fois 3 ?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- Il y a 2 fois 3 qui font 6. J’inscris 2 au quotient et je soustrais 6. Il me reste 2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1195560" y="2277000"/>
            <a:ext cx="128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8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9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3" name="Line 7"/>
          <p:cNvSpPr/>
          <p:nvPr/>
        </p:nvSpPr>
        <p:spPr>
          <a:xfrm>
            <a:off x="2483640" y="2204640"/>
            <a:ext cx="360" cy="2273400"/>
          </a:xfrm>
          <a:prstGeom prst="line">
            <a:avLst/>
          </a:prstGeom>
          <a:ln w="381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Line 8"/>
          <p:cNvSpPr/>
          <p:nvPr/>
        </p:nvSpPr>
        <p:spPr>
          <a:xfrm>
            <a:off x="2483640" y="2646000"/>
            <a:ext cx="720000" cy="360"/>
          </a:xfrm>
          <a:prstGeom prst="line">
            <a:avLst/>
          </a:prstGeom>
          <a:ln w="381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9"/>
          <p:cNvSpPr/>
          <p:nvPr/>
        </p:nvSpPr>
        <p:spPr>
          <a:xfrm>
            <a:off x="2707560" y="2255040"/>
            <a:ext cx="495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3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6" name="CustomShape 10"/>
          <p:cNvSpPr/>
          <p:nvPr/>
        </p:nvSpPr>
        <p:spPr>
          <a:xfrm>
            <a:off x="2564280" y="2727360"/>
            <a:ext cx="495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2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7" name="CustomShape 11"/>
          <p:cNvSpPr/>
          <p:nvPr/>
        </p:nvSpPr>
        <p:spPr>
          <a:xfrm>
            <a:off x="1115640" y="2685960"/>
            <a:ext cx="495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-6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8" name="Line 12"/>
          <p:cNvSpPr/>
          <p:nvPr/>
        </p:nvSpPr>
        <p:spPr>
          <a:xfrm>
            <a:off x="1115280" y="3054960"/>
            <a:ext cx="496440" cy="36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13"/>
          <p:cNvSpPr/>
          <p:nvPr/>
        </p:nvSpPr>
        <p:spPr>
          <a:xfrm>
            <a:off x="1214640" y="3058560"/>
            <a:ext cx="495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2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0" name="CustomShape 14"/>
          <p:cNvSpPr/>
          <p:nvPr/>
        </p:nvSpPr>
        <p:spPr>
          <a:xfrm>
            <a:off x="2267640" y="2624400"/>
            <a:ext cx="360" cy="28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15"/>
          <p:cNvSpPr/>
          <p:nvPr/>
        </p:nvSpPr>
        <p:spPr>
          <a:xfrm>
            <a:off x="2088360" y="3029400"/>
            <a:ext cx="495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9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2" name="CustomShape 16"/>
          <p:cNvSpPr/>
          <p:nvPr/>
        </p:nvSpPr>
        <p:spPr>
          <a:xfrm>
            <a:off x="2879280" y="2727360"/>
            <a:ext cx="495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9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3" name="CustomShape 17"/>
          <p:cNvSpPr/>
          <p:nvPr/>
        </p:nvSpPr>
        <p:spPr>
          <a:xfrm>
            <a:off x="1164240" y="3373560"/>
            <a:ext cx="1238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-2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7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4" name="Line 18"/>
          <p:cNvSpPr/>
          <p:nvPr/>
        </p:nvSpPr>
        <p:spPr>
          <a:xfrm>
            <a:off x="1214280" y="3742560"/>
            <a:ext cx="1053360" cy="36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19"/>
          <p:cNvSpPr/>
          <p:nvPr/>
        </p:nvSpPr>
        <p:spPr>
          <a:xfrm>
            <a:off x="1195560" y="3743640"/>
            <a:ext cx="128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0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2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6" name="CustomShape 20"/>
          <p:cNvSpPr/>
          <p:nvPr/>
        </p:nvSpPr>
        <p:spPr>
          <a:xfrm>
            <a:off x="3633480" y="3723480"/>
            <a:ext cx="29048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J’abaisse le 9 et je cherche :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Dans 29 combien de fois 3 ?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- Il y a 9 fois 3 qui font 27. J’inscris 9 au quotient et je soustrais 27. Il me reste 2</a:t>
            </a:r>
            <a:endParaRPr b="0" lang="fr-FR" sz="1800" spc="-1" strike="noStrike">
              <a:latin typeface="Arial"/>
            </a:endParaRPr>
          </a:p>
        </p:txBody>
      </p:sp>
    </p:spTree>
  </p:cSld>
  <p:transition spd="slow" advTm="37000">
    <p:cover dir="r"/>
  </p:transition>
  <p:timing>
    <p:tnLst>
      <p:par>
        <p:cTn id="40" dur="indefinite" restart="never" nodeType="tmRoot">
          <p:childTnLst>
            <p:seq>
              <p:cTn id="41" dur="indefinite" nodeType="mainSeq"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611640" y="1899000"/>
            <a:ext cx="6361200" cy="32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262626"/>
                </a:solidFill>
                <a:latin typeface="Calibri"/>
              </a:rPr>
              <a:t>Effectue la division suivante : </a:t>
            </a:r>
            <a:endParaRPr b="0" lang="fr-F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654 divisé par 5</a:t>
            </a:r>
            <a:endParaRPr b="0" lang="fr-F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  <p:pic>
        <p:nvPicPr>
          <p:cNvPr id="128" name="Image 3" descr=""/>
          <p:cNvPicPr/>
          <p:nvPr/>
        </p:nvPicPr>
        <p:blipFill>
          <a:blip r:embed="rId2"/>
          <a:stretch/>
        </p:blipFill>
        <p:spPr>
          <a:xfrm>
            <a:off x="6444360" y="1484640"/>
            <a:ext cx="2209320" cy="3682800"/>
          </a:xfrm>
          <a:prstGeom prst="rect">
            <a:avLst/>
          </a:prstGeom>
          <a:ln>
            <a:noFill/>
          </a:ln>
        </p:spPr>
      </p:pic>
    </p:spTree>
  </p:cSld>
  <p:transition spd="slow" advTm="37000">
    <p:cover dir="r"/>
  </p:transition>
  <p:timing>
    <p:tnLst>
      <p:par>
        <p:cTn id="122" dur="indefinite" restart="never" nodeType="tmRoot">
          <p:childTnLst>
            <p:seq>
              <p:cTn id="123" dur="indefinite" nodeType="mainSeq">
                <p:childTnLst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004400" y="-1800"/>
            <a:ext cx="7704360" cy="1442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0070c0"/>
                </a:solidFill>
                <a:latin typeface="Mrs Chocolat"/>
              </a:rPr>
              <a:t>Diviser par un nombre à deux chiffres</a:t>
            </a:r>
            <a:endParaRPr b="0" lang="fr-FR" sz="40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899640" y="1111680"/>
            <a:ext cx="7704360" cy="32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endParaRPr b="0" lang="fr-FR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4800" spc="-1" strike="noStrike">
              <a:latin typeface="Arial"/>
            </a:endParaRPr>
          </a:p>
        </p:txBody>
      </p:sp>
      <p:pic>
        <p:nvPicPr>
          <p:cNvPr id="131" name="Picture 2" descr=""/>
          <p:cNvPicPr/>
          <p:nvPr/>
        </p:nvPicPr>
        <p:blipFill>
          <a:blip r:embed="rId2"/>
          <a:stretch/>
        </p:blipFill>
        <p:spPr>
          <a:xfrm>
            <a:off x="6660360" y="4101120"/>
            <a:ext cx="2052360" cy="2148840"/>
          </a:xfrm>
          <a:prstGeom prst="rect">
            <a:avLst/>
          </a:prstGeom>
          <a:ln>
            <a:noFill/>
          </a:ln>
        </p:spPr>
      </p:pic>
      <p:sp>
        <p:nvSpPr>
          <p:cNvPr id="132" name="CustomShape 3"/>
          <p:cNvSpPr/>
          <p:nvPr/>
        </p:nvSpPr>
        <p:spPr>
          <a:xfrm>
            <a:off x="1084320" y="1463400"/>
            <a:ext cx="7513560" cy="16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mbria"/>
              </a:rPr>
              <a:t>La technique pour diviser par un nombre à deux chiffres </a:t>
            </a:r>
            <a:r>
              <a:rPr b="1" lang="fr-FR" sz="2000" spc="-1" strike="noStrike">
                <a:solidFill>
                  <a:srgbClr val="0070c0"/>
                </a:solidFill>
                <a:latin typeface="Cambria"/>
              </a:rPr>
              <a:t>est la même que lorsqu’on souhaite diviser par un nombre à un seul chiffre. 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mbria"/>
              </a:rPr>
              <a:t>On peut se simplifier le travail en </a:t>
            </a:r>
            <a:r>
              <a:rPr b="1" lang="fr-FR" sz="2000" spc="-1" strike="noStrike">
                <a:solidFill>
                  <a:srgbClr val="0070c0"/>
                </a:solidFill>
                <a:latin typeface="Cambria"/>
              </a:rPr>
              <a:t>écrivant d’abord la table du nombre à deux chiffres par lequel on veut diviser.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1024560" y="3213000"/>
            <a:ext cx="5112360" cy="3036960"/>
          </a:xfrm>
          <a:prstGeom prst="wedgeRoundRectCallout">
            <a:avLst>
              <a:gd name="adj1" fmla="val 62360"/>
              <a:gd name="adj2" fmla="val 9504"/>
              <a:gd name="adj3" fmla="val 16667"/>
            </a:avLst>
          </a:prstGeom>
          <a:solidFill>
            <a:schemeClr val="bg1"/>
          </a:solidFill>
          <a:ln w="284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5"/>
          <p:cNvSpPr/>
          <p:nvPr/>
        </p:nvSpPr>
        <p:spPr>
          <a:xfrm>
            <a:off x="1169640" y="3429000"/>
            <a:ext cx="50212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Si je veux diviser 789 par 25, je commence par écrire ma table de 25 :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5" name="CustomShape 6"/>
          <p:cNvSpPr/>
          <p:nvPr/>
        </p:nvSpPr>
        <p:spPr>
          <a:xfrm>
            <a:off x="1169640" y="4348440"/>
            <a:ext cx="502128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25 x 1 = 25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25 x 6 = 150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25 x 2 = 50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25 x 7 = 175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25 x 3 = 75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25 x 8 = 200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25 x 4 = 100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25 x 9 = 225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25 x 5 = 125</a:t>
            </a:r>
            <a:endParaRPr b="0" lang="fr-FR" sz="1800" spc="-1" strike="noStrike">
              <a:latin typeface="Arial"/>
            </a:endParaRPr>
          </a:p>
        </p:txBody>
      </p:sp>
    </p:spTree>
  </p:cSld>
  <p:transition spd="slow" advTm="37000">
    <p:cover dir="r"/>
  </p:transition>
  <p:timing>
    <p:tnLst>
      <p:par>
        <p:cTn id="132" dur="indefinite" restart="never" nodeType="tmRoot">
          <p:childTnLst>
            <p:seq>
              <p:cTn id="133" dur="indefinite" nodeType="mainSeq">
                <p:childTnLst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008000" y="50040"/>
            <a:ext cx="7704360" cy="1442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0070c0"/>
                </a:solidFill>
                <a:latin typeface="Mrs Chocolat"/>
              </a:rPr>
              <a:t>Diviser par un nombre à deux chiffres</a:t>
            </a:r>
            <a:endParaRPr b="0" lang="fr-FR" sz="40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954720" y="1110960"/>
            <a:ext cx="7704360" cy="32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endParaRPr b="0" lang="fr-FR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4800" spc="-1" strike="noStrike">
              <a:latin typeface="Arial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2"/>
          <a:stretch/>
        </p:blipFill>
        <p:spPr>
          <a:xfrm>
            <a:off x="1288080" y="4380480"/>
            <a:ext cx="2052360" cy="2148840"/>
          </a:xfrm>
          <a:prstGeom prst="rect">
            <a:avLst/>
          </a:prstGeom>
          <a:ln>
            <a:noFill/>
          </a:ln>
        </p:spPr>
      </p:pic>
      <p:sp>
        <p:nvSpPr>
          <p:cNvPr id="139" name="CustomShape 3"/>
          <p:cNvSpPr/>
          <p:nvPr/>
        </p:nvSpPr>
        <p:spPr>
          <a:xfrm>
            <a:off x="4332600" y="1518840"/>
            <a:ext cx="4055400" cy="4430160"/>
          </a:xfrm>
          <a:prstGeom prst="wedgeRoundRectCallout">
            <a:avLst>
              <a:gd name="adj1" fmla="val -95441"/>
              <a:gd name="adj2" fmla="val 22686"/>
              <a:gd name="adj3" fmla="val 16667"/>
            </a:avLst>
          </a:prstGeom>
          <a:solidFill>
            <a:schemeClr val="bg1"/>
          </a:solidFill>
          <a:ln w="284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4"/>
          <p:cNvSpPr/>
          <p:nvPr/>
        </p:nvSpPr>
        <p:spPr>
          <a:xfrm>
            <a:off x="4506120" y="1689840"/>
            <a:ext cx="38818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Je cherche :   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- Dans 78, combien de fois 25 ?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1195560" y="2277000"/>
            <a:ext cx="128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7      8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9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42" name="Line 6"/>
          <p:cNvSpPr/>
          <p:nvPr/>
        </p:nvSpPr>
        <p:spPr>
          <a:xfrm>
            <a:off x="2483640" y="2204640"/>
            <a:ext cx="360" cy="2273400"/>
          </a:xfrm>
          <a:prstGeom prst="line">
            <a:avLst/>
          </a:prstGeom>
          <a:ln w="381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Line 7"/>
          <p:cNvSpPr/>
          <p:nvPr/>
        </p:nvSpPr>
        <p:spPr>
          <a:xfrm>
            <a:off x="2483640" y="2646000"/>
            <a:ext cx="720000" cy="360"/>
          </a:xfrm>
          <a:prstGeom prst="line">
            <a:avLst/>
          </a:prstGeom>
          <a:ln w="381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8"/>
          <p:cNvSpPr/>
          <p:nvPr/>
        </p:nvSpPr>
        <p:spPr>
          <a:xfrm>
            <a:off x="2707560" y="2255040"/>
            <a:ext cx="495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25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45" name="CustomShape 9"/>
          <p:cNvSpPr/>
          <p:nvPr/>
        </p:nvSpPr>
        <p:spPr>
          <a:xfrm>
            <a:off x="2534040" y="2743200"/>
            <a:ext cx="495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3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46" name="CustomShape 10"/>
          <p:cNvSpPr/>
          <p:nvPr/>
        </p:nvSpPr>
        <p:spPr>
          <a:xfrm>
            <a:off x="1115640" y="2685960"/>
            <a:ext cx="891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-7      5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47" name="Line 11"/>
          <p:cNvSpPr/>
          <p:nvPr/>
        </p:nvSpPr>
        <p:spPr>
          <a:xfrm>
            <a:off x="1115280" y="3054960"/>
            <a:ext cx="792360" cy="36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12"/>
          <p:cNvSpPr/>
          <p:nvPr/>
        </p:nvSpPr>
        <p:spPr>
          <a:xfrm>
            <a:off x="1219680" y="3096720"/>
            <a:ext cx="837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0      3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49" name="CustomShape 13"/>
          <p:cNvSpPr/>
          <p:nvPr/>
        </p:nvSpPr>
        <p:spPr>
          <a:xfrm>
            <a:off x="2267640" y="2624400"/>
            <a:ext cx="360" cy="28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14"/>
          <p:cNvSpPr/>
          <p:nvPr/>
        </p:nvSpPr>
        <p:spPr>
          <a:xfrm>
            <a:off x="2074320" y="3087360"/>
            <a:ext cx="495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9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1" name="CustomShape 15"/>
          <p:cNvSpPr/>
          <p:nvPr/>
        </p:nvSpPr>
        <p:spPr>
          <a:xfrm>
            <a:off x="2879280" y="2727360"/>
            <a:ext cx="495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1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2" name="CustomShape 16"/>
          <p:cNvSpPr/>
          <p:nvPr/>
        </p:nvSpPr>
        <p:spPr>
          <a:xfrm>
            <a:off x="1164240" y="3373560"/>
            <a:ext cx="1238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-        2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5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3" name="Line 17"/>
          <p:cNvSpPr/>
          <p:nvPr/>
        </p:nvSpPr>
        <p:spPr>
          <a:xfrm>
            <a:off x="1214280" y="3742560"/>
            <a:ext cx="1053360" cy="36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18"/>
          <p:cNvSpPr/>
          <p:nvPr/>
        </p:nvSpPr>
        <p:spPr>
          <a:xfrm>
            <a:off x="1195560" y="3743640"/>
            <a:ext cx="128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         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1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4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5" name="CustomShape 19"/>
          <p:cNvSpPr/>
          <p:nvPr/>
        </p:nvSpPr>
        <p:spPr>
          <a:xfrm rot="19957200">
            <a:off x="1053000" y="2284560"/>
            <a:ext cx="743040" cy="410040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20"/>
          <p:cNvSpPr/>
          <p:nvPr/>
        </p:nvSpPr>
        <p:spPr>
          <a:xfrm>
            <a:off x="4532760" y="2315160"/>
            <a:ext cx="38818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Il y a </a:t>
            </a:r>
            <a:r>
              <a:rPr b="1" lang="fr-FR" sz="1800" spc="-1" strike="noStrike">
                <a:solidFill>
                  <a:srgbClr val="0070c0"/>
                </a:solidFill>
                <a:latin typeface="Cambria"/>
              </a:rPr>
              <a:t>3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 fois 25 qui font 75. Je mets 3 au quotient et je soustrais 75.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7" name="CustomShape 21"/>
          <p:cNvSpPr/>
          <p:nvPr/>
        </p:nvSpPr>
        <p:spPr>
          <a:xfrm>
            <a:off x="4559400" y="3054960"/>
            <a:ext cx="38818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Il me reste 3. J’abaisse mon 9 et je cherche :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- Dans 39, combien de fois 25 ?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8" name="CustomShape 22"/>
          <p:cNvSpPr/>
          <p:nvPr/>
        </p:nvSpPr>
        <p:spPr>
          <a:xfrm>
            <a:off x="4597920" y="3935880"/>
            <a:ext cx="38818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Il y a </a:t>
            </a:r>
            <a:r>
              <a:rPr b="1" lang="fr-FR" sz="1800" spc="-1" strike="noStrike">
                <a:solidFill>
                  <a:srgbClr val="0070c0"/>
                </a:solidFill>
                <a:latin typeface="Cambria"/>
              </a:rPr>
              <a:t>1</a:t>
            </a:r>
            <a:r>
              <a:rPr b="0" lang="fr-FR" sz="1800" spc="-1" strike="noStrike">
                <a:solidFill>
                  <a:srgbClr val="0070c0"/>
                </a:solidFill>
                <a:latin typeface="Cambria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fois 25 qui fait 25. Je mets 1 au quotient et je soustrais 25.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9" name="CustomShape 23"/>
          <p:cNvSpPr/>
          <p:nvPr/>
        </p:nvSpPr>
        <p:spPr>
          <a:xfrm>
            <a:off x="4596120" y="4633200"/>
            <a:ext cx="38818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Il me reste 4.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70c0"/>
                </a:solidFill>
                <a:latin typeface="Cambria"/>
              </a:rPr>
              <a:t>789 : 25 = 31 avec un reste de 14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mbria"/>
              </a:rPr>
              <a:t> </a:t>
            </a:r>
            <a:endParaRPr b="0" lang="fr-FR" sz="1800" spc="-1" strike="noStrike">
              <a:latin typeface="Arial"/>
            </a:endParaRPr>
          </a:p>
        </p:txBody>
      </p:sp>
    </p:spTree>
  </p:cSld>
  <p:transition spd="slow" advTm="37000">
    <p:cover dir="r"/>
  </p:transition>
  <p:timing>
    <p:tnLst>
      <p:par>
        <p:cTn id="158" dur="indefinite" restart="never" nodeType="tmRoot">
          <p:childTnLst>
            <p:seq>
              <p:cTn id="159" dur="indefinite" nodeType="mainSeq">
                <p:childTnLst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115640" y="264600"/>
            <a:ext cx="6361200" cy="59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262626"/>
                </a:solidFill>
                <a:latin typeface="Cambria"/>
              </a:rPr>
              <a:t>Que doit-on faire avant d’effectuer une division par un nombre à deux chiffres?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262626"/>
                </a:solidFill>
                <a:latin typeface="Cambria"/>
              </a:rPr>
              <a:t>En t’aidant de la table de 12 ci-dessous, effectue l’opération suivante : </a:t>
            </a:r>
            <a:r>
              <a:rPr b="1" lang="fr-FR" sz="1800" spc="-1" strike="noStrike" u="sng">
                <a:solidFill>
                  <a:srgbClr val="262626"/>
                </a:solidFill>
                <a:uFillTx/>
                <a:latin typeface="Cambria"/>
              </a:rPr>
              <a:t>678 divisé par 12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12 x 1 = 12</a:t>
            </a: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12 x 2 = 24 </a:t>
            </a: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12 x 3 = 36</a:t>
            </a: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12 x 4 = 48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12 x 5 = 60</a:t>
            </a: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12 x 6 = 72</a:t>
            </a: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12 x 7 = 84</a:t>
            </a: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	</a:t>
            </a: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12 x 8 = 96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262626"/>
                </a:solidFill>
                <a:latin typeface="Cambria"/>
              </a:rPr>
              <a:t>12 x 9 = 108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262626"/>
                </a:solidFill>
                <a:latin typeface="Cambria"/>
              </a:rPr>
              <a:t>Ecris la table de 15 et effectue la division suivante : </a:t>
            </a:r>
            <a:r>
              <a:rPr b="1" lang="fr-FR" sz="1800" spc="-1" strike="noStrike" u="sng">
                <a:solidFill>
                  <a:srgbClr val="262626"/>
                </a:solidFill>
                <a:uFillTx/>
                <a:latin typeface="Cambria"/>
              </a:rPr>
              <a:t>954 divisé par 15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61" name="Image 3" descr=""/>
          <p:cNvPicPr/>
          <p:nvPr/>
        </p:nvPicPr>
        <p:blipFill>
          <a:blip r:embed="rId2"/>
          <a:stretch/>
        </p:blipFill>
        <p:spPr>
          <a:xfrm>
            <a:off x="6876360" y="1700640"/>
            <a:ext cx="2209320" cy="3682800"/>
          </a:xfrm>
          <a:prstGeom prst="rect">
            <a:avLst/>
          </a:prstGeom>
          <a:ln>
            <a:noFill/>
          </a:ln>
        </p:spPr>
      </p:pic>
    </p:spTree>
  </p:cSld>
  <p:transition spd="slow" advTm="37000">
    <p:cover dir="r"/>
  </p:transition>
  <p:timing>
    <p:tnLst>
      <p:par>
        <p:cTn id="252" dur="indefinite" restart="never" nodeType="tmRoot">
          <p:childTnLst>
            <p:seq>
              <p:cTn id="253" dur="indefinite" nodeType="mainSeq">
                <p:childTnLst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008000" y="-240840"/>
            <a:ext cx="7704360" cy="1442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800" spc="-1" strike="noStrike">
                <a:solidFill>
                  <a:srgbClr val="f45b33"/>
                </a:solidFill>
                <a:latin typeface="Mrs Chocolat"/>
              </a:rPr>
              <a:t>En résumé</a:t>
            </a:r>
            <a:endParaRPr b="0" lang="fr-FR" sz="4800" spc="-1" strike="noStrik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99640" y="1111680"/>
            <a:ext cx="7704360" cy="32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endParaRPr b="0" lang="fr-FR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4800" spc="-1" strike="noStrike">
              <a:latin typeface="Arial"/>
            </a:endParaRPr>
          </a:p>
        </p:txBody>
      </p:sp>
      <p:pic>
        <p:nvPicPr>
          <p:cNvPr id="164" name="Image 2" descr=""/>
          <p:cNvPicPr/>
          <p:nvPr/>
        </p:nvPicPr>
        <p:blipFill>
          <a:blip r:embed="rId2"/>
          <a:stretch/>
        </p:blipFill>
        <p:spPr>
          <a:xfrm>
            <a:off x="1115640" y="980640"/>
            <a:ext cx="7619040" cy="4968360"/>
          </a:xfrm>
          <a:prstGeom prst="rect">
            <a:avLst/>
          </a:prstGeom>
          <a:ln>
            <a:noFill/>
          </a:ln>
        </p:spPr>
      </p:pic>
    </p:spTree>
  </p:cSld>
  <p:transition spd="slow" advTm="37000">
    <p:cover dir="r"/>
  </p:transition>
  <p:timing>
    <p:tnLst>
      <p:par>
        <p:cTn id="262" dur="indefinite" restart="never" nodeType="tmRoot">
          <p:childTnLst>
            <p:seq>
              <p:cTn id="263" dur="indefinite" nodeType="mainSeq">
                <p:childTnLst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3831</TotalTime>
  <Application>LibreOffice/5.4.6.2$Windows_X86_64 LibreOffice_project/4014ce260a04f1026ba855d3b8d91541c224eab8</Application>
  <Words>417</Words>
  <Paragraphs>80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2014-04-03T15:57:20Z</dcterms:created>
  <dc:creator>Mallory</dc:creator>
  <dc:description/>
  <dc:language>fr-FR</dc:language>
  <cp:lastModifiedBy>Monhard mallory</cp:lastModifiedBy>
  <dcterms:modified xsi:type="dcterms:W3CDTF">2017-03-20T10:54:55Z</dcterms:modified>
  <cp:revision>92</cp:revision>
  <dc:subject/>
  <dc:title>Vocabulaire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15.0032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Présentation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