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62" r:id="rId4"/>
    <p:sldId id="263" r:id="rId5"/>
    <p:sldId id="271" r:id="rId6"/>
    <p:sldId id="264" r:id="rId7"/>
    <p:sldId id="279" r:id="rId8"/>
    <p:sldId id="280" r:id="rId9"/>
    <p:sldId id="265" r:id="rId10"/>
    <p:sldId id="266" r:id="rId11"/>
    <p:sldId id="267" r:id="rId12"/>
    <p:sldId id="272" r:id="rId13"/>
    <p:sldId id="268" r:id="rId14"/>
    <p:sldId id="273" r:id="rId15"/>
    <p:sldId id="274" r:id="rId16"/>
    <p:sldId id="275" r:id="rId17"/>
    <p:sldId id="277" r:id="rId18"/>
    <p:sldId id="278" r:id="rId19"/>
    <p:sldId id="276" r:id="rId20"/>
    <p:sldId id="270" r:id="rId21"/>
  </p:sldIdLst>
  <p:sldSz cx="9144000" cy="6858000" type="screen4x3"/>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B922"/>
    <a:srgbClr val="FFCC66"/>
    <a:srgbClr val="996633"/>
    <a:srgbClr val="FFFFCC"/>
    <a:srgbClr val="FFFF99"/>
    <a:srgbClr val="996600"/>
    <a:srgbClr val="FF9933"/>
    <a:srgbClr val="CC9900"/>
    <a:srgbClr val="C190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74" y="-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s-ES_tradnl"/>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s-ES_tradnl"/>
          </a:p>
        </p:txBody>
      </p:sp>
      <p:sp>
        <p:nvSpPr>
          <p:cNvPr id="4" name="Espace réservé de la date 3"/>
          <p:cNvSpPr>
            <a:spLocks noGrp="1"/>
          </p:cNvSpPr>
          <p:nvPr>
            <p:ph type="dt" sz="half" idx="10"/>
          </p:nvPr>
        </p:nvSpPr>
        <p:spPr/>
        <p:txBody>
          <a:bodyPr/>
          <a:lstStyle/>
          <a:p>
            <a:fld id="{B879D6B4-865A-41DF-894F-852AFFA15F21}" type="datetimeFigureOut">
              <a:rPr lang="es-ES_tradnl" smtClean="0"/>
              <a:t>05/05/2014</a:t>
            </a:fld>
            <a:endParaRPr lang="es-ES_tradnl"/>
          </a:p>
        </p:txBody>
      </p:sp>
      <p:sp>
        <p:nvSpPr>
          <p:cNvPr id="5" name="Espace réservé du pied de page 4"/>
          <p:cNvSpPr>
            <a:spLocks noGrp="1"/>
          </p:cNvSpPr>
          <p:nvPr>
            <p:ph type="ftr" sz="quarter" idx="11"/>
          </p:nvPr>
        </p:nvSpPr>
        <p:spPr/>
        <p:txBody>
          <a:bodyPr/>
          <a:lstStyle/>
          <a:p>
            <a:endParaRPr lang="es-ES_tradnl"/>
          </a:p>
        </p:txBody>
      </p:sp>
      <p:sp>
        <p:nvSpPr>
          <p:cNvPr id="6" name="Espace réservé du numéro de diapositive 5"/>
          <p:cNvSpPr>
            <a:spLocks noGrp="1"/>
          </p:cNvSpPr>
          <p:nvPr>
            <p:ph type="sldNum" sz="quarter" idx="12"/>
          </p:nvPr>
        </p:nvSpPr>
        <p:spPr/>
        <p:txBody>
          <a:bodyPr/>
          <a:lstStyle/>
          <a:p>
            <a:fld id="{02B461FA-5D76-4102-B2E8-BEC2ED1BC941}" type="slidenum">
              <a:rPr lang="es-ES_tradnl" smtClean="0"/>
              <a:t>‹N°›</a:t>
            </a:fld>
            <a:endParaRPr lang="es-ES_tradnl"/>
          </a:p>
        </p:txBody>
      </p:sp>
    </p:spTree>
    <p:extLst>
      <p:ext uri="{BB962C8B-B14F-4D97-AF65-F5344CB8AC3E}">
        <p14:creationId xmlns:p14="http://schemas.microsoft.com/office/powerpoint/2010/main" val="3892550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s-ES_tradnl"/>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4" name="Espace réservé de la date 3"/>
          <p:cNvSpPr>
            <a:spLocks noGrp="1"/>
          </p:cNvSpPr>
          <p:nvPr>
            <p:ph type="dt" sz="half" idx="10"/>
          </p:nvPr>
        </p:nvSpPr>
        <p:spPr/>
        <p:txBody>
          <a:bodyPr/>
          <a:lstStyle/>
          <a:p>
            <a:fld id="{B879D6B4-865A-41DF-894F-852AFFA15F21}" type="datetimeFigureOut">
              <a:rPr lang="es-ES_tradnl" smtClean="0"/>
              <a:t>05/05/2014</a:t>
            </a:fld>
            <a:endParaRPr lang="es-ES_tradnl"/>
          </a:p>
        </p:txBody>
      </p:sp>
      <p:sp>
        <p:nvSpPr>
          <p:cNvPr id="5" name="Espace réservé du pied de page 4"/>
          <p:cNvSpPr>
            <a:spLocks noGrp="1"/>
          </p:cNvSpPr>
          <p:nvPr>
            <p:ph type="ftr" sz="quarter" idx="11"/>
          </p:nvPr>
        </p:nvSpPr>
        <p:spPr/>
        <p:txBody>
          <a:bodyPr/>
          <a:lstStyle/>
          <a:p>
            <a:endParaRPr lang="es-ES_tradnl"/>
          </a:p>
        </p:txBody>
      </p:sp>
      <p:sp>
        <p:nvSpPr>
          <p:cNvPr id="6" name="Espace réservé du numéro de diapositive 5"/>
          <p:cNvSpPr>
            <a:spLocks noGrp="1"/>
          </p:cNvSpPr>
          <p:nvPr>
            <p:ph type="sldNum" sz="quarter" idx="12"/>
          </p:nvPr>
        </p:nvSpPr>
        <p:spPr/>
        <p:txBody>
          <a:bodyPr/>
          <a:lstStyle/>
          <a:p>
            <a:fld id="{02B461FA-5D76-4102-B2E8-BEC2ED1BC941}" type="slidenum">
              <a:rPr lang="es-ES_tradnl" smtClean="0"/>
              <a:t>‹N°›</a:t>
            </a:fld>
            <a:endParaRPr lang="es-ES_tradnl"/>
          </a:p>
        </p:txBody>
      </p:sp>
    </p:spTree>
    <p:extLst>
      <p:ext uri="{BB962C8B-B14F-4D97-AF65-F5344CB8AC3E}">
        <p14:creationId xmlns:p14="http://schemas.microsoft.com/office/powerpoint/2010/main" val="3863496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s-ES_tradnl"/>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4" name="Espace réservé de la date 3"/>
          <p:cNvSpPr>
            <a:spLocks noGrp="1"/>
          </p:cNvSpPr>
          <p:nvPr>
            <p:ph type="dt" sz="half" idx="10"/>
          </p:nvPr>
        </p:nvSpPr>
        <p:spPr/>
        <p:txBody>
          <a:bodyPr/>
          <a:lstStyle/>
          <a:p>
            <a:fld id="{B879D6B4-865A-41DF-894F-852AFFA15F21}" type="datetimeFigureOut">
              <a:rPr lang="es-ES_tradnl" smtClean="0"/>
              <a:t>05/05/2014</a:t>
            </a:fld>
            <a:endParaRPr lang="es-ES_tradnl"/>
          </a:p>
        </p:txBody>
      </p:sp>
      <p:sp>
        <p:nvSpPr>
          <p:cNvPr id="5" name="Espace réservé du pied de page 4"/>
          <p:cNvSpPr>
            <a:spLocks noGrp="1"/>
          </p:cNvSpPr>
          <p:nvPr>
            <p:ph type="ftr" sz="quarter" idx="11"/>
          </p:nvPr>
        </p:nvSpPr>
        <p:spPr/>
        <p:txBody>
          <a:bodyPr/>
          <a:lstStyle/>
          <a:p>
            <a:endParaRPr lang="es-ES_tradnl"/>
          </a:p>
        </p:txBody>
      </p:sp>
      <p:sp>
        <p:nvSpPr>
          <p:cNvPr id="6" name="Espace réservé du numéro de diapositive 5"/>
          <p:cNvSpPr>
            <a:spLocks noGrp="1"/>
          </p:cNvSpPr>
          <p:nvPr>
            <p:ph type="sldNum" sz="quarter" idx="12"/>
          </p:nvPr>
        </p:nvSpPr>
        <p:spPr/>
        <p:txBody>
          <a:bodyPr/>
          <a:lstStyle/>
          <a:p>
            <a:fld id="{02B461FA-5D76-4102-B2E8-BEC2ED1BC941}" type="slidenum">
              <a:rPr lang="es-ES_tradnl" smtClean="0"/>
              <a:t>‹N°›</a:t>
            </a:fld>
            <a:endParaRPr lang="es-ES_tradnl"/>
          </a:p>
        </p:txBody>
      </p:sp>
    </p:spTree>
    <p:extLst>
      <p:ext uri="{BB962C8B-B14F-4D97-AF65-F5344CB8AC3E}">
        <p14:creationId xmlns:p14="http://schemas.microsoft.com/office/powerpoint/2010/main" val="3608790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s-ES_tradnl"/>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4" name="Espace réservé de la date 3"/>
          <p:cNvSpPr>
            <a:spLocks noGrp="1"/>
          </p:cNvSpPr>
          <p:nvPr>
            <p:ph type="dt" sz="half" idx="10"/>
          </p:nvPr>
        </p:nvSpPr>
        <p:spPr/>
        <p:txBody>
          <a:bodyPr/>
          <a:lstStyle/>
          <a:p>
            <a:fld id="{B879D6B4-865A-41DF-894F-852AFFA15F21}" type="datetimeFigureOut">
              <a:rPr lang="es-ES_tradnl" smtClean="0"/>
              <a:t>05/05/2014</a:t>
            </a:fld>
            <a:endParaRPr lang="es-ES_tradnl"/>
          </a:p>
        </p:txBody>
      </p:sp>
      <p:sp>
        <p:nvSpPr>
          <p:cNvPr id="5" name="Espace réservé du pied de page 4"/>
          <p:cNvSpPr>
            <a:spLocks noGrp="1"/>
          </p:cNvSpPr>
          <p:nvPr>
            <p:ph type="ftr" sz="quarter" idx="11"/>
          </p:nvPr>
        </p:nvSpPr>
        <p:spPr/>
        <p:txBody>
          <a:bodyPr/>
          <a:lstStyle/>
          <a:p>
            <a:endParaRPr lang="es-ES_tradnl"/>
          </a:p>
        </p:txBody>
      </p:sp>
      <p:sp>
        <p:nvSpPr>
          <p:cNvPr id="6" name="Espace réservé du numéro de diapositive 5"/>
          <p:cNvSpPr>
            <a:spLocks noGrp="1"/>
          </p:cNvSpPr>
          <p:nvPr>
            <p:ph type="sldNum" sz="quarter" idx="12"/>
          </p:nvPr>
        </p:nvSpPr>
        <p:spPr/>
        <p:txBody>
          <a:bodyPr/>
          <a:lstStyle/>
          <a:p>
            <a:fld id="{02B461FA-5D76-4102-B2E8-BEC2ED1BC941}" type="slidenum">
              <a:rPr lang="es-ES_tradnl" smtClean="0"/>
              <a:t>‹N°›</a:t>
            </a:fld>
            <a:endParaRPr lang="es-ES_tradnl"/>
          </a:p>
        </p:txBody>
      </p:sp>
    </p:spTree>
    <p:extLst>
      <p:ext uri="{BB962C8B-B14F-4D97-AF65-F5344CB8AC3E}">
        <p14:creationId xmlns:p14="http://schemas.microsoft.com/office/powerpoint/2010/main" val="122630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s-ES_tradnl"/>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879D6B4-865A-41DF-894F-852AFFA15F21}" type="datetimeFigureOut">
              <a:rPr lang="es-ES_tradnl" smtClean="0"/>
              <a:t>05/05/2014</a:t>
            </a:fld>
            <a:endParaRPr lang="es-ES_tradnl"/>
          </a:p>
        </p:txBody>
      </p:sp>
      <p:sp>
        <p:nvSpPr>
          <p:cNvPr id="5" name="Espace réservé du pied de page 4"/>
          <p:cNvSpPr>
            <a:spLocks noGrp="1"/>
          </p:cNvSpPr>
          <p:nvPr>
            <p:ph type="ftr" sz="quarter" idx="11"/>
          </p:nvPr>
        </p:nvSpPr>
        <p:spPr/>
        <p:txBody>
          <a:bodyPr/>
          <a:lstStyle/>
          <a:p>
            <a:endParaRPr lang="es-ES_tradnl"/>
          </a:p>
        </p:txBody>
      </p:sp>
      <p:sp>
        <p:nvSpPr>
          <p:cNvPr id="6" name="Espace réservé du numéro de diapositive 5"/>
          <p:cNvSpPr>
            <a:spLocks noGrp="1"/>
          </p:cNvSpPr>
          <p:nvPr>
            <p:ph type="sldNum" sz="quarter" idx="12"/>
          </p:nvPr>
        </p:nvSpPr>
        <p:spPr/>
        <p:txBody>
          <a:bodyPr/>
          <a:lstStyle/>
          <a:p>
            <a:fld id="{02B461FA-5D76-4102-B2E8-BEC2ED1BC941}" type="slidenum">
              <a:rPr lang="es-ES_tradnl" smtClean="0"/>
              <a:t>‹N°›</a:t>
            </a:fld>
            <a:endParaRPr lang="es-ES_tradnl"/>
          </a:p>
        </p:txBody>
      </p:sp>
    </p:spTree>
    <p:extLst>
      <p:ext uri="{BB962C8B-B14F-4D97-AF65-F5344CB8AC3E}">
        <p14:creationId xmlns:p14="http://schemas.microsoft.com/office/powerpoint/2010/main" val="667055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s-ES_tradnl"/>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5" name="Espace réservé de la date 4"/>
          <p:cNvSpPr>
            <a:spLocks noGrp="1"/>
          </p:cNvSpPr>
          <p:nvPr>
            <p:ph type="dt" sz="half" idx="10"/>
          </p:nvPr>
        </p:nvSpPr>
        <p:spPr/>
        <p:txBody>
          <a:bodyPr/>
          <a:lstStyle/>
          <a:p>
            <a:fld id="{B879D6B4-865A-41DF-894F-852AFFA15F21}" type="datetimeFigureOut">
              <a:rPr lang="es-ES_tradnl" smtClean="0"/>
              <a:t>05/05/2014</a:t>
            </a:fld>
            <a:endParaRPr lang="es-ES_tradnl"/>
          </a:p>
        </p:txBody>
      </p:sp>
      <p:sp>
        <p:nvSpPr>
          <p:cNvPr id="6" name="Espace réservé du pied de page 5"/>
          <p:cNvSpPr>
            <a:spLocks noGrp="1"/>
          </p:cNvSpPr>
          <p:nvPr>
            <p:ph type="ftr" sz="quarter" idx="11"/>
          </p:nvPr>
        </p:nvSpPr>
        <p:spPr/>
        <p:txBody>
          <a:bodyPr/>
          <a:lstStyle/>
          <a:p>
            <a:endParaRPr lang="es-ES_tradnl"/>
          </a:p>
        </p:txBody>
      </p:sp>
      <p:sp>
        <p:nvSpPr>
          <p:cNvPr id="7" name="Espace réservé du numéro de diapositive 6"/>
          <p:cNvSpPr>
            <a:spLocks noGrp="1"/>
          </p:cNvSpPr>
          <p:nvPr>
            <p:ph type="sldNum" sz="quarter" idx="12"/>
          </p:nvPr>
        </p:nvSpPr>
        <p:spPr/>
        <p:txBody>
          <a:bodyPr/>
          <a:lstStyle/>
          <a:p>
            <a:fld id="{02B461FA-5D76-4102-B2E8-BEC2ED1BC941}" type="slidenum">
              <a:rPr lang="es-ES_tradnl" smtClean="0"/>
              <a:t>‹N°›</a:t>
            </a:fld>
            <a:endParaRPr lang="es-ES_tradnl"/>
          </a:p>
        </p:txBody>
      </p:sp>
    </p:spTree>
    <p:extLst>
      <p:ext uri="{BB962C8B-B14F-4D97-AF65-F5344CB8AC3E}">
        <p14:creationId xmlns:p14="http://schemas.microsoft.com/office/powerpoint/2010/main" val="3930562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s-ES_tradnl"/>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7" name="Espace réservé de la date 6"/>
          <p:cNvSpPr>
            <a:spLocks noGrp="1"/>
          </p:cNvSpPr>
          <p:nvPr>
            <p:ph type="dt" sz="half" idx="10"/>
          </p:nvPr>
        </p:nvSpPr>
        <p:spPr/>
        <p:txBody>
          <a:bodyPr/>
          <a:lstStyle/>
          <a:p>
            <a:fld id="{B879D6B4-865A-41DF-894F-852AFFA15F21}" type="datetimeFigureOut">
              <a:rPr lang="es-ES_tradnl" smtClean="0"/>
              <a:t>05/05/2014</a:t>
            </a:fld>
            <a:endParaRPr lang="es-ES_tradnl"/>
          </a:p>
        </p:txBody>
      </p:sp>
      <p:sp>
        <p:nvSpPr>
          <p:cNvPr id="8" name="Espace réservé du pied de page 7"/>
          <p:cNvSpPr>
            <a:spLocks noGrp="1"/>
          </p:cNvSpPr>
          <p:nvPr>
            <p:ph type="ftr" sz="quarter" idx="11"/>
          </p:nvPr>
        </p:nvSpPr>
        <p:spPr/>
        <p:txBody>
          <a:bodyPr/>
          <a:lstStyle/>
          <a:p>
            <a:endParaRPr lang="es-ES_tradnl"/>
          </a:p>
        </p:txBody>
      </p:sp>
      <p:sp>
        <p:nvSpPr>
          <p:cNvPr id="9" name="Espace réservé du numéro de diapositive 8"/>
          <p:cNvSpPr>
            <a:spLocks noGrp="1"/>
          </p:cNvSpPr>
          <p:nvPr>
            <p:ph type="sldNum" sz="quarter" idx="12"/>
          </p:nvPr>
        </p:nvSpPr>
        <p:spPr/>
        <p:txBody>
          <a:bodyPr/>
          <a:lstStyle/>
          <a:p>
            <a:fld id="{02B461FA-5D76-4102-B2E8-BEC2ED1BC941}" type="slidenum">
              <a:rPr lang="es-ES_tradnl" smtClean="0"/>
              <a:t>‹N°›</a:t>
            </a:fld>
            <a:endParaRPr lang="es-ES_tradnl"/>
          </a:p>
        </p:txBody>
      </p:sp>
    </p:spTree>
    <p:extLst>
      <p:ext uri="{BB962C8B-B14F-4D97-AF65-F5344CB8AC3E}">
        <p14:creationId xmlns:p14="http://schemas.microsoft.com/office/powerpoint/2010/main" val="3574526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s-ES_tradnl"/>
          </a:p>
        </p:txBody>
      </p:sp>
      <p:sp>
        <p:nvSpPr>
          <p:cNvPr id="3" name="Espace réservé de la date 2"/>
          <p:cNvSpPr>
            <a:spLocks noGrp="1"/>
          </p:cNvSpPr>
          <p:nvPr>
            <p:ph type="dt" sz="half" idx="10"/>
          </p:nvPr>
        </p:nvSpPr>
        <p:spPr/>
        <p:txBody>
          <a:bodyPr/>
          <a:lstStyle/>
          <a:p>
            <a:fld id="{B879D6B4-865A-41DF-894F-852AFFA15F21}" type="datetimeFigureOut">
              <a:rPr lang="es-ES_tradnl" smtClean="0"/>
              <a:t>05/05/2014</a:t>
            </a:fld>
            <a:endParaRPr lang="es-ES_tradnl"/>
          </a:p>
        </p:txBody>
      </p:sp>
      <p:sp>
        <p:nvSpPr>
          <p:cNvPr id="4" name="Espace réservé du pied de page 3"/>
          <p:cNvSpPr>
            <a:spLocks noGrp="1"/>
          </p:cNvSpPr>
          <p:nvPr>
            <p:ph type="ftr" sz="quarter" idx="11"/>
          </p:nvPr>
        </p:nvSpPr>
        <p:spPr/>
        <p:txBody>
          <a:bodyPr/>
          <a:lstStyle/>
          <a:p>
            <a:endParaRPr lang="es-ES_tradnl"/>
          </a:p>
        </p:txBody>
      </p:sp>
      <p:sp>
        <p:nvSpPr>
          <p:cNvPr id="5" name="Espace réservé du numéro de diapositive 4"/>
          <p:cNvSpPr>
            <a:spLocks noGrp="1"/>
          </p:cNvSpPr>
          <p:nvPr>
            <p:ph type="sldNum" sz="quarter" idx="12"/>
          </p:nvPr>
        </p:nvSpPr>
        <p:spPr/>
        <p:txBody>
          <a:bodyPr/>
          <a:lstStyle/>
          <a:p>
            <a:fld id="{02B461FA-5D76-4102-B2E8-BEC2ED1BC941}" type="slidenum">
              <a:rPr lang="es-ES_tradnl" smtClean="0"/>
              <a:t>‹N°›</a:t>
            </a:fld>
            <a:endParaRPr lang="es-ES_tradnl"/>
          </a:p>
        </p:txBody>
      </p:sp>
    </p:spTree>
    <p:extLst>
      <p:ext uri="{BB962C8B-B14F-4D97-AF65-F5344CB8AC3E}">
        <p14:creationId xmlns:p14="http://schemas.microsoft.com/office/powerpoint/2010/main" val="3821572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879D6B4-865A-41DF-894F-852AFFA15F21}" type="datetimeFigureOut">
              <a:rPr lang="es-ES_tradnl" smtClean="0"/>
              <a:t>05/05/2014</a:t>
            </a:fld>
            <a:endParaRPr lang="es-ES_tradnl"/>
          </a:p>
        </p:txBody>
      </p:sp>
      <p:sp>
        <p:nvSpPr>
          <p:cNvPr id="3" name="Espace réservé du pied de page 2"/>
          <p:cNvSpPr>
            <a:spLocks noGrp="1"/>
          </p:cNvSpPr>
          <p:nvPr>
            <p:ph type="ftr" sz="quarter" idx="11"/>
          </p:nvPr>
        </p:nvSpPr>
        <p:spPr/>
        <p:txBody>
          <a:bodyPr/>
          <a:lstStyle/>
          <a:p>
            <a:endParaRPr lang="es-ES_tradnl"/>
          </a:p>
        </p:txBody>
      </p:sp>
      <p:sp>
        <p:nvSpPr>
          <p:cNvPr id="4" name="Espace réservé du numéro de diapositive 3"/>
          <p:cNvSpPr>
            <a:spLocks noGrp="1"/>
          </p:cNvSpPr>
          <p:nvPr>
            <p:ph type="sldNum" sz="quarter" idx="12"/>
          </p:nvPr>
        </p:nvSpPr>
        <p:spPr/>
        <p:txBody>
          <a:bodyPr/>
          <a:lstStyle/>
          <a:p>
            <a:fld id="{02B461FA-5D76-4102-B2E8-BEC2ED1BC941}" type="slidenum">
              <a:rPr lang="es-ES_tradnl" smtClean="0"/>
              <a:t>‹N°›</a:t>
            </a:fld>
            <a:endParaRPr lang="es-ES_tradnl"/>
          </a:p>
        </p:txBody>
      </p:sp>
    </p:spTree>
    <p:extLst>
      <p:ext uri="{BB962C8B-B14F-4D97-AF65-F5344CB8AC3E}">
        <p14:creationId xmlns:p14="http://schemas.microsoft.com/office/powerpoint/2010/main" val="686996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s-ES_tradnl"/>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879D6B4-865A-41DF-894F-852AFFA15F21}" type="datetimeFigureOut">
              <a:rPr lang="es-ES_tradnl" smtClean="0"/>
              <a:t>05/05/2014</a:t>
            </a:fld>
            <a:endParaRPr lang="es-ES_tradnl"/>
          </a:p>
        </p:txBody>
      </p:sp>
      <p:sp>
        <p:nvSpPr>
          <p:cNvPr id="6" name="Espace réservé du pied de page 5"/>
          <p:cNvSpPr>
            <a:spLocks noGrp="1"/>
          </p:cNvSpPr>
          <p:nvPr>
            <p:ph type="ftr" sz="quarter" idx="11"/>
          </p:nvPr>
        </p:nvSpPr>
        <p:spPr/>
        <p:txBody>
          <a:bodyPr/>
          <a:lstStyle/>
          <a:p>
            <a:endParaRPr lang="es-ES_tradnl"/>
          </a:p>
        </p:txBody>
      </p:sp>
      <p:sp>
        <p:nvSpPr>
          <p:cNvPr id="7" name="Espace réservé du numéro de diapositive 6"/>
          <p:cNvSpPr>
            <a:spLocks noGrp="1"/>
          </p:cNvSpPr>
          <p:nvPr>
            <p:ph type="sldNum" sz="quarter" idx="12"/>
          </p:nvPr>
        </p:nvSpPr>
        <p:spPr/>
        <p:txBody>
          <a:bodyPr/>
          <a:lstStyle/>
          <a:p>
            <a:fld id="{02B461FA-5D76-4102-B2E8-BEC2ED1BC941}" type="slidenum">
              <a:rPr lang="es-ES_tradnl" smtClean="0"/>
              <a:t>‹N°›</a:t>
            </a:fld>
            <a:endParaRPr lang="es-ES_tradnl"/>
          </a:p>
        </p:txBody>
      </p:sp>
    </p:spTree>
    <p:extLst>
      <p:ext uri="{BB962C8B-B14F-4D97-AF65-F5344CB8AC3E}">
        <p14:creationId xmlns:p14="http://schemas.microsoft.com/office/powerpoint/2010/main" val="195534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s-ES_tradnl"/>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879D6B4-865A-41DF-894F-852AFFA15F21}" type="datetimeFigureOut">
              <a:rPr lang="es-ES_tradnl" smtClean="0"/>
              <a:t>05/05/2014</a:t>
            </a:fld>
            <a:endParaRPr lang="es-ES_tradnl"/>
          </a:p>
        </p:txBody>
      </p:sp>
      <p:sp>
        <p:nvSpPr>
          <p:cNvPr id="6" name="Espace réservé du pied de page 5"/>
          <p:cNvSpPr>
            <a:spLocks noGrp="1"/>
          </p:cNvSpPr>
          <p:nvPr>
            <p:ph type="ftr" sz="quarter" idx="11"/>
          </p:nvPr>
        </p:nvSpPr>
        <p:spPr/>
        <p:txBody>
          <a:bodyPr/>
          <a:lstStyle/>
          <a:p>
            <a:endParaRPr lang="es-ES_tradnl"/>
          </a:p>
        </p:txBody>
      </p:sp>
      <p:sp>
        <p:nvSpPr>
          <p:cNvPr id="7" name="Espace réservé du numéro de diapositive 6"/>
          <p:cNvSpPr>
            <a:spLocks noGrp="1"/>
          </p:cNvSpPr>
          <p:nvPr>
            <p:ph type="sldNum" sz="quarter" idx="12"/>
          </p:nvPr>
        </p:nvSpPr>
        <p:spPr/>
        <p:txBody>
          <a:bodyPr/>
          <a:lstStyle/>
          <a:p>
            <a:fld id="{02B461FA-5D76-4102-B2E8-BEC2ED1BC941}" type="slidenum">
              <a:rPr lang="es-ES_tradnl" smtClean="0"/>
              <a:t>‹N°›</a:t>
            </a:fld>
            <a:endParaRPr lang="es-ES_tradnl"/>
          </a:p>
        </p:txBody>
      </p:sp>
    </p:spTree>
    <p:extLst>
      <p:ext uri="{BB962C8B-B14F-4D97-AF65-F5344CB8AC3E}">
        <p14:creationId xmlns:p14="http://schemas.microsoft.com/office/powerpoint/2010/main" val="372451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es-ES_tradnl"/>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s-ES_tradnl"/>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9D6B4-865A-41DF-894F-852AFFA15F21}" type="datetimeFigureOut">
              <a:rPr lang="es-ES_tradnl" smtClean="0"/>
              <a:t>05/05/2014</a:t>
            </a:fld>
            <a:endParaRPr lang="es-ES_tradnl"/>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461FA-5D76-4102-B2E8-BEC2ED1BC941}" type="slidenum">
              <a:rPr lang="es-ES_tradnl" smtClean="0"/>
              <a:t>‹N°›</a:t>
            </a:fld>
            <a:endParaRPr lang="es-ES_tradnl"/>
          </a:p>
        </p:txBody>
      </p:sp>
    </p:spTree>
    <p:extLst>
      <p:ext uri="{BB962C8B-B14F-4D97-AF65-F5344CB8AC3E}">
        <p14:creationId xmlns:p14="http://schemas.microsoft.com/office/powerpoint/2010/main" val="622654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8.wdp"/><Relationship Id="rId18" Type="http://schemas.microsoft.com/office/2007/relationships/hdphoto" Target="../media/hdphoto6.wdp"/><Relationship Id="rId3" Type="http://schemas.microsoft.com/office/2007/relationships/hdphoto" Target="../media/hdphoto2.wdp"/><Relationship Id="rId7" Type="http://schemas.microsoft.com/office/2007/relationships/hdphoto" Target="../media/hdphoto15.wdp"/><Relationship Id="rId12" Type="http://schemas.openxmlformats.org/officeDocument/2006/relationships/image" Target="../media/image27.png"/><Relationship Id="rId17" Type="http://schemas.openxmlformats.org/officeDocument/2006/relationships/image" Target="../media/image13.png"/><Relationship Id="rId2" Type="http://schemas.openxmlformats.org/officeDocument/2006/relationships/image" Target="../media/image5.png"/><Relationship Id="rId16" Type="http://schemas.microsoft.com/office/2007/relationships/hdphoto" Target="../media/hdphoto19.wdp"/><Relationship Id="rId1" Type="http://schemas.openxmlformats.org/officeDocument/2006/relationships/slideLayout" Target="../slideLayouts/slideLayout2.xml"/><Relationship Id="rId6" Type="http://schemas.openxmlformats.org/officeDocument/2006/relationships/image" Target="../media/image24.png"/><Relationship Id="rId11" Type="http://schemas.microsoft.com/office/2007/relationships/hdphoto" Target="../media/hdphoto17.wdp"/><Relationship Id="rId5" Type="http://schemas.microsoft.com/office/2007/relationships/hdphoto" Target="../media/hdphoto14.wdp"/><Relationship Id="rId15" Type="http://schemas.openxmlformats.org/officeDocument/2006/relationships/image" Target="../media/image29.png"/><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16.wdp"/><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microsoft.com/office/2007/relationships/hdphoto" Target="../media/hdphoto2.wdp"/><Relationship Id="rId7" Type="http://schemas.microsoft.com/office/2007/relationships/hdphoto" Target="../media/hdphoto5.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20.wdp"/><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33.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2.jpeg"/><Relationship Id="rId5" Type="http://schemas.microsoft.com/office/2007/relationships/hdphoto" Target="../media/hdphoto20.wdp"/><Relationship Id="rId4" Type="http://schemas.openxmlformats.org/officeDocument/2006/relationships/image" Target="../media/image30.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40.png"/><Relationship Id="rId18" Type="http://schemas.microsoft.com/office/2007/relationships/hdphoto" Target="../media/hdphoto25.wdp"/><Relationship Id="rId3" Type="http://schemas.openxmlformats.org/officeDocument/2006/relationships/image" Target="../media/image35.png"/><Relationship Id="rId21" Type="http://schemas.openxmlformats.org/officeDocument/2006/relationships/image" Target="../media/image45.png"/><Relationship Id="rId7" Type="http://schemas.openxmlformats.org/officeDocument/2006/relationships/image" Target="../media/image36.jpeg"/><Relationship Id="rId12" Type="http://schemas.microsoft.com/office/2007/relationships/hdphoto" Target="../media/hdphoto23.wdp"/><Relationship Id="rId17" Type="http://schemas.openxmlformats.org/officeDocument/2006/relationships/image" Target="../media/image43.png"/><Relationship Id="rId2" Type="http://schemas.openxmlformats.org/officeDocument/2006/relationships/image" Target="../media/image34.png"/><Relationship Id="rId16" Type="http://schemas.openxmlformats.org/officeDocument/2006/relationships/image" Target="../media/image42.png"/><Relationship Id="rId20" Type="http://schemas.microsoft.com/office/2007/relationships/hdphoto" Target="../media/hdphoto26.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9.png"/><Relationship Id="rId5" Type="http://schemas.openxmlformats.org/officeDocument/2006/relationships/image" Target="../media/image5.png"/><Relationship Id="rId15" Type="http://schemas.openxmlformats.org/officeDocument/2006/relationships/image" Target="../media/image41.png"/><Relationship Id="rId10" Type="http://schemas.microsoft.com/office/2007/relationships/hdphoto" Target="../media/hdphoto22.wdp"/><Relationship Id="rId19" Type="http://schemas.openxmlformats.org/officeDocument/2006/relationships/image" Target="../media/image44.png"/><Relationship Id="rId4" Type="http://schemas.microsoft.com/office/2007/relationships/hdphoto" Target="../media/hdphoto21.wdp"/><Relationship Id="rId9" Type="http://schemas.openxmlformats.org/officeDocument/2006/relationships/image" Target="../media/image38.png"/><Relationship Id="rId14" Type="http://schemas.microsoft.com/office/2007/relationships/hdphoto" Target="../media/hdphoto24.wdp"/><Relationship Id="rId22" Type="http://schemas.microsoft.com/office/2007/relationships/hdphoto" Target="../media/hdphoto27.wdp"/></Relationships>
</file>

<file path=ppt/slides/_rels/slide14.xml.rels><?xml version="1.0" encoding="UTF-8" standalone="yes"?>
<Relationships xmlns="http://schemas.openxmlformats.org/package/2006/relationships"><Relationship Id="rId8" Type="http://schemas.microsoft.com/office/2007/relationships/hdphoto" Target="../media/hdphoto28.wdp"/><Relationship Id="rId3" Type="http://schemas.microsoft.com/office/2007/relationships/hdphoto" Target="../media/hdphoto2.wdp"/><Relationship Id="rId7" Type="http://schemas.openxmlformats.org/officeDocument/2006/relationships/image" Target="../media/image46.png"/><Relationship Id="rId12" Type="http://schemas.microsoft.com/office/2007/relationships/hdphoto" Target="../media/hdphoto24.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7.gif"/><Relationship Id="rId11" Type="http://schemas.openxmlformats.org/officeDocument/2006/relationships/image" Target="../media/image42.png"/><Relationship Id="rId5" Type="http://schemas.microsoft.com/office/2007/relationships/hdphoto" Target="../media/hdphoto20.wdp"/><Relationship Id="rId10" Type="http://schemas.microsoft.com/office/2007/relationships/hdphoto" Target="../media/hdphoto23.wdp"/><Relationship Id="rId4" Type="http://schemas.openxmlformats.org/officeDocument/2006/relationships/image" Target="../media/image30.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2.wdp"/><Relationship Id="rId7" Type="http://schemas.microsoft.com/office/2007/relationships/hdphoto" Target="../media/hdphoto24.wdp"/><Relationship Id="rId12" Type="http://schemas.microsoft.com/office/2007/relationships/hdphoto" Target="../media/hdphoto26.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4.png"/><Relationship Id="rId5" Type="http://schemas.microsoft.com/office/2007/relationships/hdphoto" Target="../media/hdphoto20.wdp"/><Relationship Id="rId10" Type="http://schemas.microsoft.com/office/2007/relationships/hdphoto" Target="../media/hdphoto27.wdp"/><Relationship Id="rId4" Type="http://schemas.openxmlformats.org/officeDocument/2006/relationships/image" Target="../media/image30.pn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32.wdp"/><Relationship Id="rId3" Type="http://schemas.microsoft.com/office/2007/relationships/hdphoto" Target="../media/hdphoto2.wdp"/><Relationship Id="rId7" Type="http://schemas.microsoft.com/office/2007/relationships/hdphoto" Target="../media/hdphoto29.wdp"/><Relationship Id="rId12"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7.png"/><Relationship Id="rId11" Type="http://schemas.microsoft.com/office/2007/relationships/hdphoto" Target="../media/hdphoto31.wdp"/><Relationship Id="rId5" Type="http://schemas.microsoft.com/office/2007/relationships/hdphoto" Target="../media/hdphoto20.wdp"/><Relationship Id="rId10" Type="http://schemas.openxmlformats.org/officeDocument/2006/relationships/image" Target="../media/image49.png"/><Relationship Id="rId4" Type="http://schemas.openxmlformats.org/officeDocument/2006/relationships/image" Target="../media/image30.png"/><Relationship Id="rId9" Type="http://schemas.microsoft.com/office/2007/relationships/hdphoto" Target="../media/hdphoto30.wdp"/></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2.wdp"/><Relationship Id="rId7" Type="http://schemas.microsoft.com/office/2007/relationships/hdphoto" Target="../media/hdphoto3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20.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2.wdp"/><Relationship Id="rId7" Type="http://schemas.microsoft.com/office/2007/relationships/hdphoto" Target="../media/hdphoto34.wdp"/><Relationship Id="rId12" Type="http://schemas.microsoft.com/office/2007/relationships/hdphoto" Target="../media/hdphoto36.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6.png"/><Relationship Id="rId5" Type="http://schemas.microsoft.com/office/2007/relationships/hdphoto" Target="../media/hdphoto20.wdp"/><Relationship Id="rId10" Type="http://schemas.openxmlformats.org/officeDocument/2006/relationships/image" Target="../media/image55.png"/><Relationship Id="rId4" Type="http://schemas.openxmlformats.org/officeDocument/2006/relationships/image" Target="../media/image30.png"/><Relationship Id="rId9" Type="http://schemas.microsoft.com/office/2007/relationships/hdphoto" Target="../media/hdphoto35.wdp"/></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40.wdp"/><Relationship Id="rId3" Type="http://schemas.microsoft.com/office/2007/relationships/hdphoto" Target="../media/hdphoto2.wdp"/><Relationship Id="rId7" Type="http://schemas.microsoft.com/office/2007/relationships/hdphoto" Target="../media/hdphoto37.wdp"/><Relationship Id="rId12"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7.png"/><Relationship Id="rId11" Type="http://schemas.microsoft.com/office/2007/relationships/hdphoto" Target="../media/hdphoto39.wdp"/><Relationship Id="rId5" Type="http://schemas.microsoft.com/office/2007/relationships/hdphoto" Target="../media/hdphoto20.wdp"/><Relationship Id="rId10" Type="http://schemas.openxmlformats.org/officeDocument/2006/relationships/image" Target="../media/image59.png"/><Relationship Id="rId4" Type="http://schemas.openxmlformats.org/officeDocument/2006/relationships/image" Target="../media/image30.png"/><Relationship Id="rId9" Type="http://schemas.microsoft.com/office/2007/relationships/hdphoto" Target="../media/hdphoto38.wdp"/></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30.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0.gif"/><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4.gif"/><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3.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3.png"/><Relationship Id="rId4" Type="http://schemas.openxmlformats.org/officeDocument/2006/relationships/image" Target="../media/image11.jpeg"/><Relationship Id="rId9" Type="http://schemas.openxmlformats.org/officeDocument/2006/relationships/image" Target="../media/image15.gif"/></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3.png"/><Relationship Id="rId4" Type="http://schemas.openxmlformats.org/officeDocument/2006/relationships/image" Target="../media/image11.jpeg"/><Relationship Id="rId9" Type="http://schemas.openxmlformats.org/officeDocument/2006/relationships/image" Target="../media/image15.gif"/></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11.wdp"/><Relationship Id="rId18" Type="http://schemas.openxmlformats.org/officeDocument/2006/relationships/image" Target="../media/image13.png"/><Relationship Id="rId3" Type="http://schemas.microsoft.com/office/2007/relationships/hdphoto" Target="../media/hdphoto2.wdp"/><Relationship Id="rId7" Type="http://schemas.microsoft.com/office/2007/relationships/hdphoto" Target="../media/hdphoto8.wdp"/><Relationship Id="rId12" Type="http://schemas.openxmlformats.org/officeDocument/2006/relationships/image" Target="../media/image20.png"/><Relationship Id="rId17" Type="http://schemas.microsoft.com/office/2007/relationships/hdphoto" Target="../media/hdphoto13.wdp"/><Relationship Id="rId2" Type="http://schemas.openxmlformats.org/officeDocument/2006/relationships/image" Target="../media/image5.png"/><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10.wdp"/><Relationship Id="rId5" Type="http://schemas.microsoft.com/office/2007/relationships/hdphoto" Target="../media/hdphoto7.wdp"/><Relationship Id="rId15" Type="http://schemas.microsoft.com/office/2007/relationships/hdphoto" Target="../media/hdphoto12.wdp"/><Relationship Id="rId10" Type="http://schemas.openxmlformats.org/officeDocument/2006/relationships/image" Target="../media/image19.png"/><Relationship Id="rId19" Type="http://schemas.microsoft.com/office/2007/relationships/hdphoto" Target="../media/hdphoto6.wdp"/><Relationship Id="rId4" Type="http://schemas.openxmlformats.org/officeDocument/2006/relationships/image" Target="../media/image16.png"/><Relationship Id="rId9" Type="http://schemas.microsoft.com/office/2007/relationships/hdphoto" Target="../media/hdphoto9.wdp"/><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40" b="98081" l="85" r="99577"/>
                    </a14:imgEffect>
                  </a14:imgLayer>
                </a14:imgProps>
              </a:ext>
              <a:ext uri="{28A0092B-C50C-407E-A947-70E740481C1C}">
                <a14:useLocalDpi xmlns:a14="http://schemas.microsoft.com/office/drawing/2010/main" val="0"/>
              </a:ext>
            </a:extLst>
          </a:blip>
          <a:srcRect/>
          <a:stretch>
            <a:fillRect/>
          </a:stretch>
        </p:blipFill>
        <p:spPr bwMode="auto">
          <a:xfrm>
            <a:off x="100804" y="-119832"/>
            <a:ext cx="8942391" cy="710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23179" y="798240"/>
            <a:ext cx="7876615" cy="1138773"/>
          </a:xfrm>
          <a:prstGeom prst="rect">
            <a:avLst/>
          </a:prstGeom>
          <a:noFill/>
        </p:spPr>
        <p:txBody>
          <a:bodyPr wrap="square" lIns="91440" tIns="45720" rIns="91440" bIns="45720">
            <a:spAutoFit/>
          </a:bodyPr>
          <a:lstStyle/>
          <a:p>
            <a:pPr algn="ctr"/>
            <a:r>
              <a:rPr lang="fr-FR" sz="3600" b="1" cap="none" spc="0"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 SEIGNEUR DES ANNEAUX</a:t>
            </a:r>
          </a:p>
          <a:p>
            <a:pPr algn="ctr"/>
            <a:r>
              <a:rPr lang="fr-FR" sz="32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J.R.R TOLKIEN</a:t>
            </a:r>
            <a:endParaRPr lang="fr-FR" sz="32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6" name="Image 5"/>
          <p:cNvPicPr>
            <a:picLocks noChangeAspect="1"/>
          </p:cNvPicPr>
          <p:nvPr/>
        </p:nvPicPr>
        <p:blipFill rotWithShape="1">
          <a:blip r:embed="rId6">
            <a:extLst>
              <a:ext uri="{28A0092B-C50C-407E-A947-70E740481C1C}">
                <a14:useLocalDpi xmlns:a14="http://schemas.microsoft.com/office/drawing/2010/main" val="0"/>
              </a:ext>
            </a:extLst>
          </a:blip>
          <a:srcRect b="50220"/>
          <a:stretch/>
        </p:blipFill>
        <p:spPr>
          <a:xfrm>
            <a:off x="1184724" y="2196735"/>
            <a:ext cx="6774550" cy="4379706"/>
          </a:xfrm>
          <a:prstGeom prst="rect">
            <a:avLst/>
          </a:prstGeom>
          <a:ln>
            <a:noFill/>
          </a:ln>
          <a:effectLst>
            <a:softEdge rad="112500"/>
          </a:effec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6096" y="4581128"/>
            <a:ext cx="550545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Lord of the Rings Medley   Lindsey Stirling   Lindsey Stirling www.dilandau.e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5750" y="188640"/>
            <a:ext cx="609600" cy="609600"/>
          </a:xfrm>
          <a:prstGeom prst="rect">
            <a:avLst/>
          </a:prstGeom>
        </p:spPr>
      </p:pic>
    </p:spTree>
    <p:extLst>
      <p:ext uri="{BB962C8B-B14F-4D97-AF65-F5344CB8AC3E}">
        <p14:creationId xmlns:p14="http://schemas.microsoft.com/office/powerpoint/2010/main" val="227130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outVertic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circle(in)">
                                      <p:cBhvr>
                                        <p:cTn id="16" dur="2000"/>
                                        <p:tgtEl>
                                          <p:spTgt spid="409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27" repeatCount="indefinite"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28" y="476672"/>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3179" y="0"/>
            <a:ext cx="7876615" cy="769441"/>
          </a:xfrm>
          <a:prstGeom prst="rect">
            <a:avLst/>
          </a:prstGeom>
          <a:noFill/>
        </p:spPr>
        <p:txBody>
          <a:bodyPr wrap="square" lIns="91440" tIns="45720" rIns="91440" bIns="45720">
            <a:spAutoFit/>
          </a:bodyPr>
          <a:lstStyle/>
          <a:p>
            <a:pPr algn="ctr"/>
            <a:r>
              <a:rPr lang="fr-FR" sz="4400" b="1" cap="none" spc="0"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PERSONNAGES</a:t>
            </a:r>
            <a:endParaRPr lang="fr-FR" sz="4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6" name="Rectangle 5"/>
          <p:cNvSpPr/>
          <p:nvPr/>
        </p:nvSpPr>
        <p:spPr>
          <a:xfrm>
            <a:off x="2472596" y="1414038"/>
            <a:ext cx="4440267" cy="523220"/>
          </a:xfrm>
          <a:prstGeom prst="rect">
            <a:avLst/>
          </a:prstGeom>
          <a:noFill/>
        </p:spPr>
        <p:txBody>
          <a:bodyPr wrap="square" lIns="91440" tIns="45720" rIns="91440" bIns="45720">
            <a:spAutoFit/>
          </a:bodyPr>
          <a:lstStyle/>
          <a:p>
            <a:pPr algn="ctr"/>
            <a:r>
              <a:rPr lang="fr-FR" sz="2800" b="1" cap="none" spc="0"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créatures corrompues</a:t>
            </a:r>
            <a:endParaRPr lang="fr-FR" sz="28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2052" name="Picture 4" descr="http://www.wetanz.com/assets/Uploads/hobbittrolltomblrg3.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93267" y1="12500" x2="94533" y2="5117"/>
                        <a14:backgroundMark x1="85667" y1="6347" x2="97067" y2="6023"/>
                      </a14:backgroundRemoval>
                    </a14:imgEffect>
                  </a14:imgLayer>
                </a14:imgProps>
              </a:ext>
              <a:ext uri="{28A0092B-C50C-407E-A947-70E740481C1C}">
                <a14:useLocalDpi xmlns:a14="http://schemas.microsoft.com/office/drawing/2010/main" val="0"/>
              </a:ext>
            </a:extLst>
          </a:blip>
          <a:srcRect/>
          <a:stretch>
            <a:fillRect/>
          </a:stretch>
        </p:blipFill>
        <p:spPr bwMode="auto">
          <a:xfrm>
            <a:off x="5200325" y="3261636"/>
            <a:ext cx="1584176" cy="16306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quizz.biz/uploads/quizz/84583/2_o1pZ8.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backgroundMark x1="30502" y1="1961" x2="94595" y2="2941"/>
                        <a14:backgroundMark x1="71815" y1="13235" x2="99614" y2="24510"/>
                        <a14:backgroundMark x1="90734" y1="29902" x2="98842" y2="40686"/>
                        <a14:backgroundMark x1="94208" y1="43137" x2="98456" y2="58824"/>
                        <a14:backgroundMark x1="56371" y1="7843" x2="68340" y2="14216"/>
                        <a14:backgroundMark x1="2703" y1="74510" x2="386" y2="77941"/>
                        <a14:backgroundMark x1="71429" y1="25980" x2="93822" y2="51471"/>
                      </a14:backgroundRemoval>
                    </a14:imgEffect>
                  </a14:imgLayer>
                </a14:imgProps>
              </a:ext>
              <a:ext uri="{28A0092B-C50C-407E-A947-70E740481C1C}">
                <a14:useLocalDpi xmlns:a14="http://schemas.microsoft.com/office/drawing/2010/main" val="0"/>
              </a:ext>
            </a:extLst>
          </a:blip>
          <a:srcRect/>
          <a:stretch>
            <a:fillRect/>
          </a:stretch>
        </p:blipFill>
        <p:spPr bwMode="auto">
          <a:xfrm>
            <a:off x="6948264" y="1907824"/>
            <a:ext cx="1873414" cy="14755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images.gamekult.com/blog/imgdb/000/000/529/422_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686" b="96806" l="6667" r="93333">
                        <a14:foregroundMark x1="75000" y1="47666" x2="78333" y2="50860"/>
                        <a14:foregroundMark x1="37167" y1="30467" x2="36833" y2="43243"/>
                        <a14:foregroundMark x1="19833" y1="41769" x2="17333" y2="53563"/>
                        <a14:foregroundMark x1="52333" y1="9582" x2="53500" y2="27027"/>
                        <a14:backgroundMark x1="51500" y1="22850" x2="52667" y2="34644"/>
                      </a14:backgroundRemoval>
                    </a14:imgEffect>
                  </a14:imgLayer>
                </a14:imgProps>
              </a:ext>
              <a:ext uri="{28A0092B-C50C-407E-A947-70E740481C1C}">
                <a14:useLocalDpi xmlns:a14="http://schemas.microsoft.com/office/drawing/2010/main" val="0"/>
              </a:ext>
            </a:extLst>
          </a:blip>
          <a:srcRect/>
          <a:stretch>
            <a:fillRect/>
          </a:stretch>
        </p:blipFill>
        <p:spPr bwMode="auto">
          <a:xfrm>
            <a:off x="297274" y="1697275"/>
            <a:ext cx="3078474"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mages.ya-too.com/art/nec/neca-30479.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4063" r="100000"/>
                    </a14:imgEffect>
                  </a14:imgLayer>
                </a14:imgProps>
              </a:ext>
              <a:ext uri="{28A0092B-C50C-407E-A947-70E740481C1C}">
                <a14:useLocalDpi xmlns:a14="http://schemas.microsoft.com/office/drawing/2010/main" val="0"/>
              </a:ext>
            </a:extLst>
          </a:blip>
          <a:srcRect/>
          <a:stretch>
            <a:fillRect/>
          </a:stretch>
        </p:blipFill>
        <p:spPr bwMode="auto">
          <a:xfrm>
            <a:off x="6084168" y="3860864"/>
            <a:ext cx="2976484" cy="223236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elbakin.net/plume/xmedia/tolkien/jeux/Drake_1280.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5214" b="95412" l="10000" r="90000"/>
                    </a14:imgEffect>
                  </a14:imgLayer>
                </a14:imgProps>
              </a:ext>
              <a:ext uri="{28A0092B-C50C-407E-A947-70E740481C1C}">
                <a14:useLocalDpi xmlns:a14="http://schemas.microsoft.com/office/drawing/2010/main" val="0"/>
              </a:ext>
            </a:extLst>
          </a:blip>
          <a:srcRect/>
          <a:stretch>
            <a:fillRect/>
          </a:stretch>
        </p:blipFill>
        <p:spPr bwMode="auto">
          <a:xfrm>
            <a:off x="-396552" y="4438436"/>
            <a:ext cx="2725292" cy="204184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www.tolkiendrim.com/wp-content/uploads/2012/07/warg-e1305898499390-300x205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3018" y="4843216"/>
            <a:ext cx="2631705" cy="179833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jolstatic.fr/www/captures/16/7/20277.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9444" l="10000" r="90000"/>
                    </a14:imgEffect>
                  </a14:imgLayer>
                </a14:imgProps>
              </a:ext>
              <a:ext uri="{28A0092B-C50C-407E-A947-70E740481C1C}">
                <a14:useLocalDpi xmlns:a14="http://schemas.microsoft.com/office/drawing/2010/main" val="0"/>
              </a:ext>
            </a:extLst>
          </a:blip>
          <a:srcRect/>
          <a:stretch>
            <a:fillRect/>
          </a:stretch>
        </p:blipFill>
        <p:spPr bwMode="auto">
          <a:xfrm>
            <a:off x="2114283" y="1990383"/>
            <a:ext cx="3835313" cy="306825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912863" y="3356956"/>
            <a:ext cx="1944216" cy="461665"/>
          </a:xfrm>
          <a:prstGeom prst="rect">
            <a:avLst/>
          </a:prstGeom>
          <a:noFill/>
        </p:spPr>
        <p:txBody>
          <a:bodyPr wrap="square" lIns="91440" tIns="45720" rIns="91440" bIns="45720">
            <a:spAutoFit/>
          </a:bodyPr>
          <a:lstStyle/>
          <a:p>
            <a:pPr algn="ctr"/>
            <a:r>
              <a:rPr lang="fr-FR" sz="2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Orques</a:t>
            </a:r>
            <a:endParaRPr lang="fr-FR" sz="2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17" name="Rectangle 16"/>
          <p:cNvSpPr/>
          <p:nvPr/>
        </p:nvSpPr>
        <p:spPr>
          <a:xfrm>
            <a:off x="4968647" y="4883038"/>
            <a:ext cx="1944216" cy="461665"/>
          </a:xfrm>
          <a:prstGeom prst="rect">
            <a:avLst/>
          </a:prstGeom>
          <a:noFill/>
        </p:spPr>
        <p:txBody>
          <a:bodyPr wrap="square" lIns="91440" tIns="45720" rIns="91440" bIns="45720">
            <a:spAutoFit/>
          </a:bodyPr>
          <a:lstStyle/>
          <a:p>
            <a:pPr algn="ctr"/>
            <a:r>
              <a:rPr lang="fr-FR" sz="2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Trolls</a:t>
            </a:r>
            <a:endParaRPr lang="fr-FR" sz="2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18" name="Rectangle 17"/>
          <p:cNvSpPr/>
          <p:nvPr/>
        </p:nvSpPr>
        <p:spPr>
          <a:xfrm>
            <a:off x="771755" y="3724379"/>
            <a:ext cx="1944216" cy="461665"/>
          </a:xfrm>
          <a:prstGeom prst="rect">
            <a:avLst/>
          </a:prstGeom>
          <a:noFill/>
        </p:spPr>
        <p:txBody>
          <a:bodyPr wrap="square" lIns="91440" tIns="45720" rIns="91440" bIns="45720">
            <a:spAutoFit/>
          </a:bodyPr>
          <a:lstStyle/>
          <a:p>
            <a:pPr algn="ctr"/>
            <a:r>
              <a:rPr lang="fr-FR" sz="2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a:t>
            </a:r>
            <a:r>
              <a:rPr lang="fr-FR" sz="2400" b="1" dirty="0" err="1"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Nasgûls</a:t>
            </a:r>
            <a:endParaRPr lang="fr-FR" sz="2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19" name="Rectangle 18"/>
          <p:cNvSpPr/>
          <p:nvPr/>
        </p:nvSpPr>
        <p:spPr>
          <a:xfrm>
            <a:off x="4759397" y="6020021"/>
            <a:ext cx="1944216" cy="461665"/>
          </a:xfrm>
          <a:prstGeom prst="rect">
            <a:avLst/>
          </a:prstGeom>
          <a:noFill/>
        </p:spPr>
        <p:txBody>
          <a:bodyPr wrap="square" lIns="91440" tIns="45720" rIns="91440" bIns="45720">
            <a:spAutoFit/>
          </a:bodyPr>
          <a:lstStyle/>
          <a:p>
            <a:pPr algn="ctr"/>
            <a:r>
              <a:rPr lang="fr-FR" sz="2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a:t>
            </a:r>
            <a:r>
              <a:rPr lang="fr-FR" sz="2400" b="1" dirty="0" err="1"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Balrogs</a:t>
            </a:r>
            <a:endParaRPr lang="fr-FR" sz="2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0" name="Rectangle 19"/>
          <p:cNvSpPr/>
          <p:nvPr/>
        </p:nvSpPr>
        <p:spPr>
          <a:xfrm>
            <a:off x="1690910" y="4471354"/>
            <a:ext cx="1944216" cy="830997"/>
          </a:xfrm>
          <a:prstGeom prst="rect">
            <a:avLst/>
          </a:prstGeom>
          <a:noFill/>
        </p:spPr>
        <p:txBody>
          <a:bodyPr wrap="square" lIns="91440" tIns="45720" rIns="91440" bIns="45720">
            <a:spAutoFit/>
          </a:bodyPr>
          <a:lstStyle/>
          <a:p>
            <a:pPr algn="ctr"/>
            <a:r>
              <a:rPr lang="fr-FR" sz="2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Féroces Ailes</a:t>
            </a:r>
            <a:endParaRPr lang="fr-FR" sz="2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1" name="Rectangle 20"/>
          <p:cNvSpPr/>
          <p:nvPr/>
        </p:nvSpPr>
        <p:spPr>
          <a:xfrm>
            <a:off x="6801400" y="5923848"/>
            <a:ext cx="1944216" cy="830997"/>
          </a:xfrm>
          <a:prstGeom prst="rect">
            <a:avLst/>
          </a:prstGeom>
          <a:noFill/>
        </p:spPr>
        <p:txBody>
          <a:bodyPr wrap="square" lIns="91440" tIns="45720" rIns="91440" bIns="45720">
            <a:spAutoFit/>
          </a:bodyPr>
          <a:lstStyle/>
          <a:p>
            <a:pPr algn="ctr"/>
            <a:r>
              <a:rPr lang="fr-FR" sz="2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a:t>
            </a:r>
            <a:r>
              <a:rPr lang="fr-FR" sz="2400" b="1" dirty="0" err="1"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Ouargues</a:t>
            </a:r>
            <a:endParaRPr lang="fr-FR" sz="2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2" name="Rectangle 21"/>
          <p:cNvSpPr/>
          <p:nvPr/>
        </p:nvSpPr>
        <p:spPr>
          <a:xfrm>
            <a:off x="4522047" y="2184418"/>
            <a:ext cx="1944216" cy="830997"/>
          </a:xfrm>
          <a:prstGeom prst="rect">
            <a:avLst/>
          </a:prstGeom>
          <a:noFill/>
        </p:spPr>
        <p:txBody>
          <a:bodyPr wrap="square" lIns="91440" tIns="45720" rIns="91440" bIns="45720">
            <a:spAutoFit/>
          </a:bodyPr>
          <a:lstStyle/>
          <a:p>
            <a:pPr algn="ctr"/>
            <a:r>
              <a:rPr lang="fr-FR" sz="2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Êtres de Galgals</a:t>
            </a:r>
            <a:endParaRPr lang="fr-FR" sz="2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23" name="Picture 4" descr="http://media3.echoppedemakarios.fr/95-thickbox/dague-en-bronze.jp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a:off x="7884971" y="489323"/>
            <a:ext cx="1325581" cy="15401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media3.echoppedemakarios.fr/95-thickbox/dague-en-bronze.jp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7969487">
            <a:off x="-94451" y="590605"/>
            <a:ext cx="1325581" cy="154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81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1+#ppt_w/2"/>
                                          </p:val>
                                        </p:tav>
                                        <p:tav tm="100000">
                                          <p:val>
                                            <p:strVal val="#ppt_x"/>
                                          </p:val>
                                        </p:tav>
                                      </p:tavLst>
                                    </p:anim>
                                    <p:anim calcmode="lin" valueType="num">
                                      <p:cBhvr additive="base">
                                        <p:cTn id="23"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1+#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4"/>
                                        </p:tgtEl>
                                        <p:attrNameLst>
                                          <p:attrName>style.visibility</p:attrName>
                                        </p:attrNameLst>
                                      </p:cBhvr>
                                      <p:to>
                                        <p:strVal val="visible"/>
                                      </p:to>
                                    </p:set>
                                    <p:animEffect transition="in" filter="fade">
                                      <p:cBhvr>
                                        <p:cTn id="38" dur="500"/>
                                        <p:tgtEl>
                                          <p:spTgt spid="205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1+#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fade">
                                      <p:cBhvr>
                                        <p:cTn id="49" dur="500"/>
                                        <p:tgtEl>
                                          <p:spTgt spid="205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0-#ppt_w/2"/>
                                          </p:val>
                                        </p:tav>
                                        <p:tav tm="100000">
                                          <p:val>
                                            <p:strVal val="#ppt_x"/>
                                          </p:val>
                                        </p:tav>
                                      </p:tavLst>
                                    </p:anim>
                                    <p:anim calcmode="lin" valueType="num">
                                      <p:cBhvr additive="base">
                                        <p:cTn id="5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056"/>
                                        </p:tgtEl>
                                        <p:attrNameLst>
                                          <p:attrName>style.visibility</p:attrName>
                                        </p:attrNameLst>
                                      </p:cBhvr>
                                      <p:to>
                                        <p:strVal val="visible"/>
                                      </p:to>
                                    </p:set>
                                    <p:animEffect transition="in" filter="fade">
                                      <p:cBhvr>
                                        <p:cTn id="60" dur="500"/>
                                        <p:tgtEl>
                                          <p:spTgt spid="2056"/>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64"/>
                                        </p:tgtEl>
                                        <p:attrNameLst>
                                          <p:attrName>style.visibility</p:attrName>
                                        </p:attrNameLst>
                                      </p:cBhvr>
                                      <p:to>
                                        <p:strVal val="visible"/>
                                      </p:to>
                                    </p:set>
                                    <p:animEffect transition="in" filter="fade">
                                      <p:cBhvr>
                                        <p:cTn id="71" dur="500"/>
                                        <p:tgtEl>
                                          <p:spTgt spid="2064"/>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additive="base">
                                        <p:cTn id="76" dur="500" fill="hold"/>
                                        <p:tgtEl>
                                          <p:spTgt spid="20"/>
                                        </p:tgtEl>
                                        <p:attrNameLst>
                                          <p:attrName>ppt_x</p:attrName>
                                        </p:attrNameLst>
                                      </p:cBhvr>
                                      <p:tavLst>
                                        <p:tav tm="0">
                                          <p:val>
                                            <p:strVal val="0-#ppt_w/2"/>
                                          </p:val>
                                        </p:tav>
                                        <p:tav tm="100000">
                                          <p:val>
                                            <p:strVal val="#ppt_x"/>
                                          </p:val>
                                        </p:tav>
                                      </p:tavLst>
                                    </p:anim>
                                    <p:anim calcmode="lin" valueType="num">
                                      <p:cBhvr additive="base">
                                        <p:cTn id="77"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062"/>
                                        </p:tgtEl>
                                        <p:attrNameLst>
                                          <p:attrName>style.visibility</p:attrName>
                                        </p:attrNameLst>
                                      </p:cBhvr>
                                      <p:to>
                                        <p:strVal val="visible"/>
                                      </p:to>
                                    </p:set>
                                    <p:animEffect transition="in" filter="fade">
                                      <p:cBhvr>
                                        <p:cTn id="82" dur="500"/>
                                        <p:tgtEl>
                                          <p:spTgt spid="2062"/>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additive="base">
                                        <p:cTn id="87" dur="500" fill="hold"/>
                                        <p:tgtEl>
                                          <p:spTgt spid="21"/>
                                        </p:tgtEl>
                                        <p:attrNameLst>
                                          <p:attrName>ppt_x</p:attrName>
                                        </p:attrNameLst>
                                      </p:cBhvr>
                                      <p:tavLst>
                                        <p:tav tm="0">
                                          <p:val>
                                            <p:strVal val="1+#ppt_w/2"/>
                                          </p:val>
                                        </p:tav>
                                        <p:tav tm="100000">
                                          <p:val>
                                            <p:strVal val="#ppt_x"/>
                                          </p:val>
                                        </p:tav>
                                      </p:tavLst>
                                    </p:anim>
                                    <p:anim calcmode="lin" valueType="num">
                                      <p:cBhvr additive="base">
                                        <p:cTn id="8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060"/>
                                        </p:tgtEl>
                                        <p:attrNameLst>
                                          <p:attrName>style.visibility</p:attrName>
                                        </p:attrNameLst>
                                      </p:cBhvr>
                                      <p:to>
                                        <p:strVal val="visible"/>
                                      </p:to>
                                    </p:set>
                                    <p:animEffect transition="in" filter="fade">
                                      <p:cBhvr>
                                        <p:cTn id="93" dur="500"/>
                                        <p:tgtEl>
                                          <p:spTgt spid="2060"/>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1"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 calcmode="lin" valueType="num">
                                      <p:cBhvr additive="base">
                                        <p:cTn id="98" dur="500" fill="hold"/>
                                        <p:tgtEl>
                                          <p:spTgt spid="22"/>
                                        </p:tgtEl>
                                        <p:attrNameLst>
                                          <p:attrName>ppt_x</p:attrName>
                                        </p:attrNameLst>
                                      </p:cBhvr>
                                      <p:tavLst>
                                        <p:tav tm="0">
                                          <p:val>
                                            <p:strVal val="#ppt_x"/>
                                          </p:val>
                                        </p:tav>
                                        <p:tav tm="100000">
                                          <p:val>
                                            <p:strVal val="#ppt_x"/>
                                          </p:val>
                                        </p:tav>
                                      </p:tavLst>
                                    </p:anim>
                                    <p:anim calcmode="lin" valueType="num">
                                      <p:cBhvr additive="base">
                                        <p:cTn id="99"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2066"/>
                                        </p:tgtEl>
                                        <p:attrNameLst>
                                          <p:attrName>style.visibility</p:attrName>
                                        </p:attrNameLst>
                                      </p:cBhvr>
                                      <p:to>
                                        <p:strVal val="visible"/>
                                      </p:to>
                                    </p:set>
                                    <p:animEffect transition="in" filter="fade">
                                      <p:cBhvr>
                                        <p:cTn id="104" dur="500"/>
                                        <p:tgtEl>
                                          <p:spTgt spid="2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6" grpId="0"/>
      <p:bldP spid="17" grpId="0"/>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28" y="476672"/>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3179" y="0"/>
            <a:ext cx="7876615" cy="769441"/>
          </a:xfrm>
          <a:prstGeom prst="rect">
            <a:avLst/>
          </a:prstGeom>
          <a:noFill/>
        </p:spPr>
        <p:txBody>
          <a:bodyPr wrap="square" lIns="91440" tIns="45720" rIns="91440" bIns="45720">
            <a:spAutoFit/>
          </a:bodyPr>
          <a:lstStyle/>
          <a:p>
            <a:pPr algn="ctr"/>
            <a:r>
              <a:rPr lang="fr-FR" sz="4400" b="1" cap="none" spc="0"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SYMBOLES</a:t>
            </a:r>
            <a:endParaRPr lang="fr-FR" sz="4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6" name="Picture 4" descr="http://media3.echoppedemakarios.fr/95-thickbox/dague-en-bronz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7269658">
            <a:off x="3451749" y="708387"/>
            <a:ext cx="1202747" cy="1397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edia3.echoppedemakarios.fr/95-thickbox/dague-en-bronz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4757103">
            <a:off x="4189335" y="5611323"/>
            <a:ext cx="1202747" cy="13974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9429" y="2196715"/>
            <a:ext cx="7261189" cy="3970318"/>
          </a:xfrm>
          <a:prstGeom prst="rect">
            <a:avLst/>
          </a:prstGeom>
        </p:spPr>
        <p:txBody>
          <a:bodyPr wrap="square">
            <a:spAutoFit/>
          </a:bodyPr>
          <a:lstStyle/>
          <a:p>
            <a:pPr algn="just"/>
            <a:r>
              <a:rPr lang="fr-FR" sz="1400" dirty="0" smtClean="0">
                <a:latin typeface="Harrington" pitchFamily="82" charset="0"/>
              </a:rPr>
              <a:t>'œuvre </a:t>
            </a:r>
            <a:r>
              <a:rPr lang="fr-FR" sz="1400" dirty="0">
                <a:latin typeface="Harrington" pitchFamily="82" charset="0"/>
              </a:rPr>
              <a:t>de Tolkien semble intemporelle, car elle fait état de la permanence de la lutte entre le Bien et le Mal. Elle s'inspire, en outre, de nombreux objets de la mythologie scandinave, celtique, grecque, égyptienne et sumérienne. Mais, cette œuvre peut (ou pourrait) avoir des " implications ou des correspondances avec les Temps Modernes. Certains voient en Tolkien, un prophète. On ne peut s'empêcher de remarquer le côté </a:t>
            </a:r>
            <a:r>
              <a:rPr lang="fr-FR" sz="1400" dirty="0" smtClean="0">
                <a:latin typeface="Harrington" pitchFamily="82" charset="0"/>
              </a:rPr>
              <a:t>visionnaire </a:t>
            </a:r>
            <a:r>
              <a:rPr lang="fr-FR" sz="1400" dirty="0">
                <a:latin typeface="Harrington" pitchFamily="82" charset="0"/>
              </a:rPr>
              <a:t>de l'œuvre, en raison, aussi des symboles du Christianisme présent chez Tolkien. </a:t>
            </a:r>
            <a:endParaRPr lang="fr-FR" sz="1400" dirty="0" smtClean="0">
              <a:latin typeface="Harrington" pitchFamily="82" charset="0"/>
            </a:endParaRPr>
          </a:p>
          <a:p>
            <a:pPr algn="just"/>
            <a:endParaRPr lang="fr-FR" sz="1400" dirty="0" smtClean="0">
              <a:latin typeface="Harrington" pitchFamily="82" charset="0"/>
            </a:endParaRPr>
          </a:p>
          <a:p>
            <a:pPr algn="just"/>
            <a:r>
              <a:rPr lang="fr-FR" sz="1400" dirty="0" smtClean="0">
                <a:latin typeface="Harrington" pitchFamily="82" charset="0"/>
              </a:rPr>
              <a:t>Tout </a:t>
            </a:r>
            <a:r>
              <a:rPr lang="fr-FR" sz="1400" dirty="0">
                <a:latin typeface="Harrington" pitchFamily="82" charset="0"/>
              </a:rPr>
              <a:t>d'abord la guerre pour la terre du milieu, c'est en quelque sorte une guerre mondiale. L'anneau de pouvoir? Une arme de destruction massive. </a:t>
            </a:r>
            <a:r>
              <a:rPr lang="fr-FR" sz="1400" dirty="0" err="1" smtClean="0">
                <a:latin typeface="Harrington" pitchFamily="82" charset="0"/>
              </a:rPr>
              <a:t>Saroumane</a:t>
            </a:r>
            <a:r>
              <a:rPr lang="fr-FR" sz="1400" dirty="0" smtClean="0">
                <a:latin typeface="Harrington" pitchFamily="82" charset="0"/>
              </a:rPr>
              <a:t> </a:t>
            </a:r>
            <a:r>
              <a:rPr lang="fr-FR" sz="1400" dirty="0">
                <a:latin typeface="Harrington" pitchFamily="82" charset="0"/>
              </a:rPr>
              <a:t>qui ordonne de détruire la forêt? </a:t>
            </a:r>
            <a:r>
              <a:rPr lang="fr-FR" sz="1400" dirty="0" smtClean="0">
                <a:latin typeface="Harrington" pitchFamily="82" charset="0"/>
              </a:rPr>
              <a:t>Un </a:t>
            </a:r>
            <a:r>
              <a:rPr lang="fr-FR" sz="1400" dirty="0">
                <a:latin typeface="Harrington" pitchFamily="82" charset="0"/>
              </a:rPr>
              <a:t>problème écologique... On ne peut pas dire que le seigneur des anneaux soit une œuvre entièrement libérale, parce que les personnages sont obligés de choisir entre le Bien et le Mal. </a:t>
            </a:r>
            <a:endParaRPr lang="fr-FR" sz="1400" dirty="0" smtClean="0">
              <a:latin typeface="Harrington" pitchFamily="82" charset="0"/>
            </a:endParaRPr>
          </a:p>
          <a:p>
            <a:pPr algn="just"/>
            <a:endParaRPr lang="fr-FR" sz="1400" dirty="0" smtClean="0">
              <a:latin typeface="Harrington" pitchFamily="82" charset="0"/>
            </a:endParaRPr>
          </a:p>
          <a:p>
            <a:pPr algn="just"/>
            <a:r>
              <a:rPr lang="fr-FR" sz="1400" dirty="0" smtClean="0">
                <a:latin typeface="Harrington" pitchFamily="82" charset="0"/>
              </a:rPr>
              <a:t>Mais </a:t>
            </a:r>
            <a:r>
              <a:rPr lang="fr-FR" sz="1400" dirty="0">
                <a:latin typeface="Harrington" pitchFamily="82" charset="0"/>
              </a:rPr>
              <a:t>elle contient un certains nombres de symboles et de thèmes libéraux, puisque ces personnages doivent assumer les conséquences de leurs actes et de leurs décisions. Cela est surtout dû au fait que la plus part des thèmes libéraux (liberté, responsabilité, propriété..) sont des </a:t>
            </a:r>
            <a:r>
              <a:rPr lang="fr-FR" sz="1400" dirty="0" smtClean="0">
                <a:latin typeface="Harrington" pitchFamily="82" charset="0"/>
              </a:rPr>
              <a:t>thèmes </a:t>
            </a:r>
            <a:r>
              <a:rPr lang="fr-FR" sz="1400" dirty="0">
                <a:latin typeface="Harrington" pitchFamily="82" charset="0"/>
              </a:rPr>
              <a:t>universel. On les retrouve donc dans la plus part des grandes œuvres romantiques.</a:t>
            </a:r>
            <a:endParaRPr lang="es-ES_tradnl" sz="1400" dirty="0">
              <a:latin typeface="Harrington" pitchFamily="82" charset="0"/>
            </a:endParaRPr>
          </a:p>
        </p:txBody>
      </p:sp>
      <p:pic>
        <p:nvPicPr>
          <p:cNvPr id="8" name="Image 7"/>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07286" y="2227749"/>
            <a:ext cx="476250" cy="476250"/>
          </a:xfrm>
          <a:prstGeom prst="rect">
            <a:avLst/>
          </a:prstGeom>
        </p:spPr>
      </p:pic>
      <p:pic>
        <p:nvPicPr>
          <p:cNvPr id="2" name="Picture 2" descr="C:\Users\Pipo Limbo\Desktop\John-Howe-s-illustration-jrr-tolkien-34060116-500-31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824090">
            <a:off x="6219597" y="294519"/>
            <a:ext cx="2765282" cy="17587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81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28" y="476672"/>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3179" y="0"/>
            <a:ext cx="7876615" cy="769441"/>
          </a:xfrm>
          <a:prstGeom prst="rect">
            <a:avLst/>
          </a:prstGeom>
          <a:noFill/>
        </p:spPr>
        <p:txBody>
          <a:bodyPr wrap="square" lIns="91440" tIns="45720" rIns="91440" bIns="45720">
            <a:spAutoFit/>
          </a:bodyPr>
          <a:lstStyle/>
          <a:p>
            <a:pPr algn="ctr"/>
            <a:r>
              <a:rPr lang="fr-FR" sz="4400" b="1" cap="none" spc="0"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SYMBOLES</a:t>
            </a:r>
            <a:endParaRPr lang="fr-FR" sz="4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6" name="Picture 4" descr="http://media3.echoppedemakarios.fr/95-thickbox/dague-en-bronz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7269658">
            <a:off x="3451749" y="708387"/>
            <a:ext cx="1202747" cy="1397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edia3.echoppedemakarios.fr/95-thickbox/dague-en-bronz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4757103">
            <a:off x="4189335" y="5611323"/>
            <a:ext cx="1202747" cy="13974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5616" y="2261771"/>
            <a:ext cx="7193098" cy="2308324"/>
          </a:xfrm>
          <a:prstGeom prst="rect">
            <a:avLst/>
          </a:prstGeom>
        </p:spPr>
        <p:txBody>
          <a:bodyPr wrap="square">
            <a:spAutoFit/>
          </a:bodyPr>
          <a:lstStyle/>
          <a:p>
            <a:pPr algn="just"/>
            <a:r>
              <a:rPr lang="fr-FR" sz="1600" dirty="0" smtClean="0">
                <a:latin typeface="Harrington" pitchFamily="82" charset="0"/>
              </a:rPr>
              <a:t>e </a:t>
            </a:r>
            <a:r>
              <a:rPr lang="fr-FR" sz="1600" dirty="0">
                <a:latin typeface="Harrington" pitchFamily="82" charset="0"/>
              </a:rPr>
              <a:t>Seigneur des Anneaux est perçu par certains analystes comme une représentation symbolique de la lutte entre l'Angleterre, représentée par la Comté, et les totalitarismes (comme le Nazisme et le Communisme) représentés ici par </a:t>
            </a:r>
            <a:r>
              <a:rPr lang="fr-FR" sz="1600" dirty="0" err="1">
                <a:latin typeface="Harrington" pitchFamily="82" charset="0"/>
              </a:rPr>
              <a:t>Sauron</a:t>
            </a:r>
            <a:r>
              <a:rPr lang="fr-FR" sz="1600" dirty="0">
                <a:latin typeface="Harrington" pitchFamily="82" charset="0"/>
              </a:rPr>
              <a:t> et </a:t>
            </a:r>
            <a:r>
              <a:rPr lang="fr-FR" sz="1600" dirty="0" err="1">
                <a:latin typeface="Harrington" pitchFamily="82" charset="0"/>
              </a:rPr>
              <a:t>Saroumane</a:t>
            </a:r>
            <a:r>
              <a:rPr lang="fr-FR" sz="1600" dirty="0">
                <a:latin typeface="Harrington" pitchFamily="82" charset="0"/>
              </a:rPr>
              <a:t> et leurs serviteurs. Les codes esthétiques du mal empruntent souvent à l'image du nazisme et du communisme (les masses en mouvement, les couleurs rouge et noir du </a:t>
            </a:r>
            <a:r>
              <a:rPr lang="fr-FR" sz="1600" dirty="0" err="1">
                <a:latin typeface="Harrington" pitchFamily="82" charset="0"/>
              </a:rPr>
              <a:t>Mordor</a:t>
            </a:r>
            <a:r>
              <a:rPr lang="fr-FR" sz="1600" dirty="0">
                <a:latin typeface="Harrington" pitchFamily="82" charset="0"/>
              </a:rPr>
              <a:t>, la haine motrice, et les Symboles, comme la Main Blanche, sur fond Noir, emblèmes de </a:t>
            </a:r>
            <a:r>
              <a:rPr lang="fr-FR" sz="1600" dirty="0" err="1">
                <a:latin typeface="Harrington" pitchFamily="82" charset="0"/>
              </a:rPr>
              <a:t>Saroumane</a:t>
            </a:r>
            <a:r>
              <a:rPr lang="fr-FR" sz="1600" dirty="0">
                <a:latin typeface="Harrington" pitchFamily="82" charset="0"/>
              </a:rPr>
              <a:t> et </a:t>
            </a:r>
            <a:r>
              <a:rPr lang="fr-FR" sz="1600" dirty="0" smtClean="0">
                <a:latin typeface="Harrington" pitchFamily="82" charset="0"/>
              </a:rPr>
              <a:t>l‘</a:t>
            </a:r>
            <a:r>
              <a:rPr lang="fr-FR" sz="1600" dirty="0" err="1" smtClean="0">
                <a:latin typeface="Harrington" pitchFamily="82" charset="0"/>
              </a:rPr>
              <a:t>Oeil</a:t>
            </a:r>
            <a:r>
              <a:rPr lang="fr-FR" sz="1600" dirty="0" smtClean="0">
                <a:latin typeface="Harrington" pitchFamily="82" charset="0"/>
              </a:rPr>
              <a:t> </a:t>
            </a:r>
            <a:r>
              <a:rPr lang="fr-FR" sz="1600" dirty="0">
                <a:latin typeface="Harrington" pitchFamily="82" charset="0"/>
              </a:rPr>
              <a:t>Rouge, aussi sur fond Noir, emblèmes de </a:t>
            </a:r>
            <a:r>
              <a:rPr lang="fr-FR" sz="1600" dirty="0" err="1">
                <a:latin typeface="Harrington" pitchFamily="82" charset="0"/>
              </a:rPr>
              <a:t>Sauron</a:t>
            </a:r>
            <a:r>
              <a:rPr lang="fr-FR" sz="1600" dirty="0">
                <a:latin typeface="Harrington" pitchFamily="82" charset="0"/>
              </a:rPr>
              <a:t>). Il est indéniable que Tolkien a été fortement marqué par cette période.</a:t>
            </a:r>
            <a:endParaRPr lang="es-ES_tradnl" sz="1600" dirty="0">
              <a:latin typeface="Harrington" pitchFamily="82" charset="0"/>
            </a:endParaRPr>
          </a:p>
        </p:txBody>
      </p:sp>
      <p:pic>
        <p:nvPicPr>
          <p:cNvPr id="4" name="Picture 2" descr="http://img2.wikia.nocookie.net/__cb20140311134704/seigneur-des-anneaux/fr/images/8/80/Main_blanche_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88" y="4400394"/>
            <a:ext cx="1656184" cy="23776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the.middle.earth.free.fr/multi/fond/1024x768mordo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3080"/>
          <a:stretch/>
        </p:blipFill>
        <p:spPr bwMode="auto">
          <a:xfrm>
            <a:off x="5366642" y="4493199"/>
            <a:ext cx="3106972" cy="20254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92378" y="2261771"/>
            <a:ext cx="476250" cy="476250"/>
          </a:xfrm>
          <a:prstGeom prst="rect">
            <a:avLst/>
          </a:prstGeom>
        </p:spPr>
      </p:pic>
    </p:spTree>
    <p:extLst>
      <p:ext uri="{BB962C8B-B14F-4D97-AF65-F5344CB8AC3E}">
        <p14:creationId xmlns:p14="http://schemas.microsoft.com/office/powerpoint/2010/main" val="344952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52"/>
                                        </p:tgtEl>
                                        <p:attrNameLst>
                                          <p:attrName>style.visibility</p:attrName>
                                        </p:attrNameLst>
                                      </p:cBhvr>
                                      <p:to>
                                        <p:strVal val="visible"/>
                                      </p:to>
                                    </p:set>
                                    <p:animEffect transition="in" filter="fade">
                                      <p:cBhvr>
                                        <p:cTn id="4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4413011">
            <a:off x="8064726" y="-109879"/>
            <a:ext cx="1414463"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8429" l="0" r="100000">
                        <a14:backgroundMark x1="99429" y1="95714" x2="78000" y2="85286"/>
                        <a14:backgroundMark x1="36857" y1="45571" x2="286" y2="16286"/>
                      </a14:backgroundRemoval>
                    </a14:imgEffect>
                  </a14:imgLayer>
                </a14:imgProps>
              </a:ext>
              <a:ext uri="{28A0092B-C50C-407E-A947-70E740481C1C}">
                <a14:useLocalDpi xmlns:a14="http://schemas.microsoft.com/office/drawing/2010/main" val="0"/>
              </a:ext>
            </a:extLst>
          </a:blip>
          <a:srcRect l="1" t="-1" r="134" b="1499"/>
          <a:stretch/>
        </p:blipFill>
        <p:spPr bwMode="auto">
          <a:xfrm rot="1189470">
            <a:off x="-203432" y="46550"/>
            <a:ext cx="1103984" cy="1088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28" y="476672"/>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0" name="Picture 26" descr="http://thom.g.free.fr/surleSdA/imgsgap/poemefrancai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797" y="5055627"/>
            <a:ext cx="7533028" cy="1786788"/>
          </a:xfrm>
          <a:prstGeom prst="rect">
            <a:avLst/>
          </a:prstGeom>
          <a:ln>
            <a:noFill/>
          </a:ln>
          <a:effectLst>
            <a:glow rad="139700">
              <a:srgbClr val="F6B922">
                <a:alpha val="40000"/>
              </a:srgbClr>
            </a:glow>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623179" y="0"/>
            <a:ext cx="7876615" cy="769441"/>
          </a:xfrm>
          <a:prstGeom prst="rect">
            <a:avLst/>
          </a:prstGeom>
          <a:noFill/>
        </p:spPr>
        <p:txBody>
          <a:bodyPr wrap="square" lIns="91440" tIns="45720" rIns="91440" bIns="45720">
            <a:spAutoFit/>
          </a:bodyPr>
          <a:lstStyle/>
          <a:p>
            <a:pPr algn="ctr"/>
            <a:r>
              <a:rPr lang="fr-FR" sz="4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OBJETS ET SIGNIFICATIONS </a:t>
            </a:r>
            <a:endParaRPr lang="fr-FR" sz="4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1028" name="Picture 4" descr="http://terres.milieu.free.fr/OBJETS/ONE_RING/the_ring.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2290" y="3016863"/>
            <a:ext cx="2160240" cy="16201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613158" y="1164967"/>
            <a:ext cx="3938307" cy="646331"/>
          </a:xfrm>
          <a:prstGeom prst="rect">
            <a:avLst/>
          </a:prstGeom>
          <a:noFill/>
        </p:spPr>
        <p:txBody>
          <a:bodyPr wrap="square" lIns="91440" tIns="45720" rIns="91440" bIns="45720">
            <a:spAutoFit/>
          </a:bodyPr>
          <a:lstStyle/>
          <a:p>
            <a:pPr algn="ctr"/>
            <a:r>
              <a:rPr lang="fr-FR" sz="36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Anneaux</a:t>
            </a:r>
            <a:endParaRPr lang="fr-FR" sz="36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1032" name="Picture 8" descr="http://livonia.bloxode.com/images/1106748767100.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308" b="65128" l="5233" r="100000"/>
                    </a14:imgEffect>
                  </a14:imgLayer>
                </a14:imgProps>
              </a:ext>
              <a:ext uri="{28A0092B-C50C-407E-A947-70E740481C1C}">
                <a14:useLocalDpi xmlns:a14="http://schemas.microsoft.com/office/drawing/2010/main" val="0"/>
              </a:ext>
            </a:extLst>
          </a:blip>
          <a:srcRect/>
          <a:stretch>
            <a:fillRect/>
          </a:stretch>
        </p:blipFill>
        <p:spPr bwMode="auto">
          <a:xfrm>
            <a:off x="2289959" y="3724839"/>
            <a:ext cx="845350" cy="9583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livonia.bloxode.com/images/11067480051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8428" b="53930" l="8140" r="87791"/>
                    </a14:imgEffect>
                  </a14:imgLayer>
                </a14:imgProps>
              </a:ext>
              <a:ext uri="{28A0092B-C50C-407E-A947-70E740481C1C}">
                <a14:useLocalDpi xmlns:a14="http://schemas.microsoft.com/office/drawing/2010/main" val="0"/>
              </a:ext>
            </a:extLst>
          </a:blip>
          <a:srcRect/>
          <a:stretch>
            <a:fillRect/>
          </a:stretch>
        </p:blipFill>
        <p:spPr bwMode="auto">
          <a:xfrm>
            <a:off x="5328706" y="2422761"/>
            <a:ext cx="1107702" cy="118820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auto.img.v4.skyrock.net/8749/11928749/pics/579050941_small.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60338" b="99156" l="53000" r="90500"/>
                    </a14:imgEffect>
                  </a14:imgLayer>
                </a14:imgProps>
              </a:ext>
              <a:ext uri="{28A0092B-C50C-407E-A947-70E740481C1C}">
                <a14:useLocalDpi xmlns:a14="http://schemas.microsoft.com/office/drawing/2010/main" val="0"/>
              </a:ext>
            </a:extLst>
          </a:blip>
          <a:srcRect l="48292" t="56162" r="4633"/>
          <a:stretch/>
        </p:blipFill>
        <p:spPr bwMode="auto">
          <a:xfrm>
            <a:off x="5532404" y="3087761"/>
            <a:ext cx="1414966" cy="8100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auto.img.v4.skyrock.net/8749/11928749/pics/579050941_small.jpg"/>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50633" b="95359" l="1000" r="36250"/>
                    </a14:imgEffect>
                  </a14:imgLayer>
                </a14:imgProps>
              </a:ext>
              <a:ext uri="{28A0092B-C50C-407E-A947-70E740481C1C}">
                <a14:useLocalDpi xmlns:a14="http://schemas.microsoft.com/office/drawing/2010/main" val="0"/>
              </a:ext>
            </a:extLst>
          </a:blip>
          <a:srcRect t="50000" r="62920" b="3700"/>
          <a:stretch/>
        </p:blipFill>
        <p:spPr bwMode="auto">
          <a:xfrm>
            <a:off x="3295454" y="4460057"/>
            <a:ext cx="1138051" cy="84196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auto.img.v4.skyrock.net/8749/11928749/pics/579050941_small.jpg"/>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3797" b="52321" l="34750" r="62250"/>
                    </a14:imgEffect>
                  </a14:imgLayer>
                </a14:imgProps>
              </a:ext>
              <a:ext uri="{28A0092B-C50C-407E-A947-70E740481C1C}">
                <a14:useLocalDpi xmlns:a14="http://schemas.microsoft.com/office/drawing/2010/main" val="0"/>
              </a:ext>
            </a:extLst>
          </a:blip>
          <a:srcRect l="34229" r="35911" b="43555"/>
          <a:stretch/>
        </p:blipFill>
        <p:spPr bwMode="auto">
          <a:xfrm>
            <a:off x="3921013" y="2082927"/>
            <a:ext cx="893681" cy="100092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livonia.bloxode.com/images/110675150760.jpg"/>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74333" b="100000" l="53250" r="80500">
                        <a14:foregroundMark x1="62500" y1="82000" x2="59000" y2="82667"/>
                        <a14:foregroundMark x1="63250" y1="92667" x2="58500" y2="93333"/>
                        <a14:foregroundMark x1="58750" y1="92333" x2="58000" y2="86667"/>
                      </a14:backgroundRemoval>
                    </a14:imgEffect>
                  </a14:imgLayer>
                </a14:imgProps>
              </a:ext>
              <a:ext uri="{28A0092B-C50C-407E-A947-70E740481C1C}">
                <a14:useLocalDpi xmlns:a14="http://schemas.microsoft.com/office/drawing/2010/main" val="0"/>
              </a:ext>
            </a:extLst>
          </a:blip>
          <a:srcRect l="50000" t="73121" r="15974"/>
          <a:stretch/>
        </p:blipFill>
        <p:spPr bwMode="auto">
          <a:xfrm>
            <a:off x="5007595" y="4314191"/>
            <a:ext cx="1089869" cy="64570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thom.g.free.fr/surleSdA/imgsgap/Les%20Septs.jpg"/>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7241" b="38218" l="17308" r="33846">
                        <a14:foregroundMark x1="19423" y1="33046" x2="19038" y2="26149"/>
                        <a14:foregroundMark x1="30577" y1="30460" x2="28846" y2="23276"/>
                      </a14:backgroundRemoval>
                    </a14:imgEffect>
                  </a14:imgLayer>
                </a14:imgProps>
              </a:ext>
              <a:ext uri="{28A0092B-C50C-407E-A947-70E740481C1C}">
                <a14:useLocalDpi xmlns:a14="http://schemas.microsoft.com/office/drawing/2010/main" val="0"/>
              </a:ext>
            </a:extLst>
          </a:blip>
          <a:srcRect l="16700" t="14814" r="64073" b="59010"/>
          <a:stretch/>
        </p:blipFill>
        <p:spPr bwMode="auto">
          <a:xfrm>
            <a:off x="1799768" y="2346672"/>
            <a:ext cx="813390" cy="7410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2319" b="100000" l="1802" r="97748"/>
                    </a14:imgEffect>
                  </a14:imgLayer>
                </a14:imgProps>
              </a:ext>
              <a:ext uri="{28A0092B-C50C-407E-A947-70E740481C1C}">
                <a14:useLocalDpi xmlns:a14="http://schemas.microsoft.com/office/drawing/2010/main" val="0"/>
              </a:ext>
            </a:extLst>
          </a:blip>
          <a:srcRect t="3127"/>
          <a:stretch/>
        </p:blipFill>
        <p:spPr bwMode="auto">
          <a:xfrm>
            <a:off x="2556960" y="2365384"/>
            <a:ext cx="936104" cy="1127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4" descr="http://thom.g.free.fr/surleSdA/imgsgap/Les%20Septs.jpg"/>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7241" b="38218" l="17308" r="33846">
                        <a14:foregroundMark x1="19423" y1="33046" x2="19038" y2="26149"/>
                        <a14:foregroundMark x1="30577" y1="30460" x2="28846" y2="23276"/>
                      </a14:backgroundRemoval>
                    </a14:imgEffect>
                  </a14:imgLayer>
                </a14:imgProps>
              </a:ext>
              <a:ext uri="{28A0092B-C50C-407E-A947-70E740481C1C}">
                <a14:useLocalDpi xmlns:a14="http://schemas.microsoft.com/office/drawing/2010/main" val="0"/>
              </a:ext>
            </a:extLst>
          </a:blip>
          <a:srcRect l="16700" t="14814" r="64073" b="59010"/>
          <a:stretch/>
        </p:blipFill>
        <p:spPr bwMode="auto">
          <a:xfrm>
            <a:off x="1829305" y="3354294"/>
            <a:ext cx="813390" cy="7410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24" descr="http://thom.g.free.fr/surleSdA/imgsgap/Les%20Septs.jpg"/>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7241" b="38218" l="17308" r="33846">
                        <a14:foregroundMark x1="19423" y1="33046" x2="19038" y2="26149"/>
                        <a14:foregroundMark x1="30577" y1="30460" x2="28846" y2="23276"/>
                      </a14:backgroundRemoval>
                    </a14:imgEffect>
                  </a14:imgLayer>
                </a14:imgProps>
              </a:ext>
              <a:ext uri="{28A0092B-C50C-407E-A947-70E740481C1C}">
                <a14:useLocalDpi xmlns:a14="http://schemas.microsoft.com/office/drawing/2010/main" val="0"/>
              </a:ext>
            </a:extLst>
          </a:blip>
          <a:srcRect l="16700" t="14814" r="64073" b="59010"/>
          <a:stretch/>
        </p:blipFill>
        <p:spPr bwMode="auto">
          <a:xfrm>
            <a:off x="1883264" y="4460057"/>
            <a:ext cx="813390" cy="7410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24" descr="http://thom.g.free.fr/surleSdA/imgsgap/Les%20Septs.jpg"/>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7241" b="38218" l="17308" r="33846">
                        <a14:foregroundMark x1="19423" y1="33046" x2="19038" y2="26149"/>
                        <a14:foregroundMark x1="30577" y1="30460" x2="28846" y2="23276"/>
                      </a14:backgroundRemoval>
                    </a14:imgEffect>
                  </a14:imgLayer>
                </a14:imgProps>
              </a:ext>
              <a:ext uri="{28A0092B-C50C-407E-A947-70E740481C1C}">
                <a14:useLocalDpi xmlns:a14="http://schemas.microsoft.com/office/drawing/2010/main" val="0"/>
              </a:ext>
            </a:extLst>
          </a:blip>
          <a:srcRect l="16700" t="14814" r="64073" b="59010"/>
          <a:stretch/>
        </p:blipFill>
        <p:spPr bwMode="auto">
          <a:xfrm>
            <a:off x="5552530" y="1712382"/>
            <a:ext cx="813390" cy="7410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6" name="Picture 24" descr="http://thom.g.free.fr/surleSdA/imgsgap/Les%20Septs.jpg"/>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7241" b="38218" l="17308" r="33846">
                        <a14:foregroundMark x1="19423" y1="33046" x2="19038" y2="26149"/>
                        <a14:foregroundMark x1="30577" y1="30460" x2="28846" y2="23276"/>
                      </a14:backgroundRemoval>
                    </a14:imgEffect>
                  </a14:imgLayer>
                </a14:imgProps>
              </a:ext>
              <a:ext uri="{28A0092B-C50C-407E-A947-70E740481C1C}">
                <a14:useLocalDpi xmlns:a14="http://schemas.microsoft.com/office/drawing/2010/main" val="0"/>
              </a:ext>
            </a:extLst>
          </a:blip>
          <a:srcRect l="16700" t="14814" r="64073" b="59010"/>
          <a:stretch/>
        </p:blipFill>
        <p:spPr bwMode="auto">
          <a:xfrm>
            <a:off x="6732240" y="2927906"/>
            <a:ext cx="813390" cy="7410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4" descr="http://thom.g.free.fr/surleSdA/imgsgap/Les%20Septs.jpg"/>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7241" b="38218" l="17308" r="33846">
                        <a14:foregroundMark x1="19423" y1="33046" x2="19038" y2="26149"/>
                        <a14:foregroundMark x1="30577" y1="30460" x2="28846" y2="23276"/>
                      </a14:backgroundRemoval>
                    </a14:imgEffect>
                  </a14:imgLayer>
                </a14:imgProps>
              </a:ext>
              <a:ext uri="{28A0092B-C50C-407E-A947-70E740481C1C}">
                <a14:useLocalDpi xmlns:a14="http://schemas.microsoft.com/office/drawing/2010/main" val="0"/>
              </a:ext>
            </a:extLst>
          </a:blip>
          <a:srcRect l="16700" t="14814" r="64073" b="59010"/>
          <a:stretch/>
        </p:blipFill>
        <p:spPr bwMode="auto">
          <a:xfrm>
            <a:off x="6148480" y="4393269"/>
            <a:ext cx="813390" cy="74108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4" descr="http://thom.g.free.fr/surleSdA/imgsgap/Les%20Septs.jpg"/>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7241" b="38218" l="17308" r="33846">
                        <a14:foregroundMark x1="19423" y1="33046" x2="19038" y2="26149"/>
                        <a14:foregroundMark x1="30577" y1="30460" x2="28846" y2="23276"/>
                      </a14:backgroundRemoval>
                    </a14:imgEffect>
                  </a14:imgLayer>
                </a14:imgProps>
              </a:ext>
              <a:ext uri="{28A0092B-C50C-407E-A947-70E740481C1C}">
                <a14:useLocalDpi xmlns:a14="http://schemas.microsoft.com/office/drawing/2010/main" val="0"/>
              </a:ext>
            </a:extLst>
          </a:blip>
          <a:srcRect l="16700" t="14814" r="64073" b="59010"/>
          <a:stretch/>
        </p:blipFill>
        <p:spPr bwMode="auto">
          <a:xfrm>
            <a:off x="3107623" y="1712383"/>
            <a:ext cx="813390" cy="74108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081" y="980728"/>
            <a:ext cx="1763688" cy="4401205"/>
          </a:xfrm>
          <a:prstGeom prst="rect">
            <a:avLst/>
          </a:prstGeom>
          <a:solidFill>
            <a:srgbClr val="FFFFCC"/>
          </a:solidFill>
          <a:ln w="31750">
            <a:noFill/>
            <a:prstDash val="sysDot"/>
          </a:ln>
          <a:effectLst>
            <a:glow rad="139700">
              <a:srgbClr val="F6B922">
                <a:alpha val="40000"/>
              </a:srgbClr>
            </a:glow>
            <a:outerShdw blurRad="50800" dist="38100" dir="10800000" algn="r" rotWithShape="0">
              <a:prstClr val="black">
                <a:alpha val="40000"/>
              </a:prstClr>
            </a:outerShdw>
          </a:effectLst>
          <a:scene3d>
            <a:camera prst="isometricOffAxis1Right"/>
            <a:lightRig rig="threePt" dir="t"/>
          </a:scene3d>
        </p:spPr>
        <p:txBody>
          <a:bodyPr wrap="square" rtlCol="0">
            <a:spAutoFit/>
          </a:bodyPr>
          <a:lstStyle/>
          <a:p>
            <a:pPr algn="just"/>
            <a:r>
              <a:rPr lang="fr-FR" sz="1400" dirty="0">
                <a:latin typeface="Harrington" pitchFamily="82" charset="0"/>
              </a:rPr>
              <a:t>Le cercle effectue une boucle dans le temps, ce qui le définit comme continu et en rapport avec les cycles et la divinité. Les relations entre le Ciel et la Terre sont ainsi décrites dans le cercle. Il touche, selon Jung, la totalité de la psyché, le Soi. C'est un symbole touchant l'intelligence, touchant les mutations terrestres. </a:t>
            </a:r>
            <a:endParaRPr lang="es-ES_tradnl" sz="1400" dirty="0">
              <a:latin typeface="Harrington" pitchFamily="82" charset="0"/>
            </a:endParaRPr>
          </a:p>
        </p:txBody>
      </p:sp>
      <p:sp>
        <p:nvSpPr>
          <p:cNvPr id="4" name="Rectangle 3"/>
          <p:cNvSpPr/>
          <p:nvPr/>
        </p:nvSpPr>
        <p:spPr>
          <a:xfrm>
            <a:off x="7462448" y="980728"/>
            <a:ext cx="1691680" cy="3539430"/>
          </a:xfrm>
          <a:prstGeom prst="rect">
            <a:avLst/>
          </a:prstGeom>
          <a:solidFill>
            <a:srgbClr val="FFFFCC"/>
          </a:solidFill>
          <a:ln w="34925">
            <a:noFill/>
            <a:prstDash val="sysDot"/>
          </a:ln>
          <a:effectLst>
            <a:glow rad="139700">
              <a:srgbClr val="F6B922">
                <a:alpha val="40000"/>
              </a:srgbClr>
            </a:glow>
            <a:outerShdw blurRad="50800" dist="38100" algn="l" rotWithShape="0">
              <a:prstClr val="black">
                <a:alpha val="40000"/>
              </a:prstClr>
            </a:outerShdw>
          </a:effectLst>
          <a:scene3d>
            <a:camera prst="isometricOffAxis2Left"/>
            <a:lightRig rig="threePt" dir="t"/>
          </a:scene3d>
        </p:spPr>
        <p:txBody>
          <a:bodyPr wrap="square">
            <a:spAutoFit/>
          </a:bodyPr>
          <a:lstStyle/>
          <a:p>
            <a:pPr algn="just"/>
            <a:r>
              <a:rPr lang="fr-FR" sz="1400" dirty="0" smtClean="0">
                <a:latin typeface="Harrington" pitchFamily="82" charset="0"/>
              </a:rPr>
              <a:t>C'est </a:t>
            </a:r>
            <a:r>
              <a:rPr lang="fr-FR" sz="1400" dirty="0">
                <a:latin typeface="Harrington" pitchFamily="82" charset="0"/>
              </a:rPr>
              <a:t>la totalité, la perfection, ce dernier mot étant pris dans son sens originel, c'est-à-dire finir, terminer ce qui est entrepris et ne plus avoir à reprendre. Il est aussi un bouclier protecteur face aux parties directement vulnérables de l'individu, lorsqu'il prend la forme de bijoux.  </a:t>
            </a:r>
          </a:p>
        </p:txBody>
      </p:sp>
    </p:spTree>
    <p:extLst>
      <p:ext uri="{BB962C8B-B14F-4D97-AF65-F5344CB8AC3E}">
        <p14:creationId xmlns:p14="http://schemas.microsoft.com/office/powerpoint/2010/main" val="97581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40"/>
                                        </p:tgtEl>
                                        <p:attrNameLst>
                                          <p:attrName>style.visibility</p:attrName>
                                        </p:attrNameLst>
                                      </p:cBhvr>
                                      <p:to>
                                        <p:strVal val="visible"/>
                                      </p:to>
                                    </p:set>
                                    <p:animEffect transition="in" filter="fade">
                                      <p:cBhvr>
                                        <p:cTn id="25" dur="500"/>
                                        <p:tgtEl>
                                          <p:spTgt spid="104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32"/>
                                        </p:tgtEl>
                                        <p:attrNameLst>
                                          <p:attrName>style.visibility</p:attrName>
                                        </p:attrNameLst>
                                      </p:cBhvr>
                                      <p:to>
                                        <p:strVal val="visible"/>
                                      </p:to>
                                    </p:set>
                                    <p:animEffect transition="in" filter="fade">
                                      <p:cBhvr>
                                        <p:cTn id="30" dur="500"/>
                                        <p:tgtEl>
                                          <p:spTgt spid="10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34"/>
                                        </p:tgtEl>
                                        <p:attrNameLst>
                                          <p:attrName>style.visibility</p:attrName>
                                        </p:attrNameLst>
                                      </p:cBhvr>
                                      <p:to>
                                        <p:strVal val="visible"/>
                                      </p:to>
                                    </p:set>
                                    <p:animEffect transition="in" filter="fade">
                                      <p:cBhvr>
                                        <p:cTn id="35" dur="500"/>
                                        <p:tgtEl>
                                          <p:spTgt spid="103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8"/>
                                        </p:tgtEl>
                                        <p:attrNameLst>
                                          <p:attrName>style.visibility</p:attrName>
                                        </p:attrNameLst>
                                      </p:cBhvr>
                                      <p:to>
                                        <p:strVal val="visible"/>
                                      </p:to>
                                    </p:set>
                                    <p:animEffect transition="in" filter="fade">
                                      <p:cBhvr>
                                        <p:cTn id="40" dur="500"/>
                                        <p:tgtEl>
                                          <p:spTgt spid="103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36"/>
                                        </p:tgtEl>
                                        <p:attrNameLst>
                                          <p:attrName>style.visibility</p:attrName>
                                        </p:attrNameLst>
                                      </p:cBhvr>
                                      <p:to>
                                        <p:strVal val="visible"/>
                                      </p:to>
                                    </p:set>
                                    <p:animEffect transition="in" filter="fade">
                                      <p:cBhvr>
                                        <p:cTn id="50" dur="500"/>
                                        <p:tgtEl>
                                          <p:spTgt spid="103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44"/>
                                        </p:tgtEl>
                                        <p:attrNameLst>
                                          <p:attrName>style.visibility</p:attrName>
                                        </p:attrNameLst>
                                      </p:cBhvr>
                                      <p:to>
                                        <p:strVal val="visible"/>
                                      </p:to>
                                    </p:set>
                                    <p:animEffect transition="in" filter="fade">
                                      <p:cBhvr>
                                        <p:cTn id="55" dur="500"/>
                                        <p:tgtEl>
                                          <p:spTgt spid="104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048"/>
                                        </p:tgtEl>
                                        <p:attrNameLst>
                                          <p:attrName>style.visibility</p:attrName>
                                        </p:attrNameLst>
                                      </p:cBhvr>
                                      <p:to>
                                        <p:strVal val="visible"/>
                                      </p:to>
                                    </p:set>
                                    <p:animEffect transition="in" filter="fade">
                                      <p:cBhvr>
                                        <p:cTn id="65" dur="500"/>
                                        <p:tgtEl>
                                          <p:spTgt spid="104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5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500"/>
                                        <p:tgtEl>
                                          <p:spTgt spid="2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050"/>
                                        </p:tgtEl>
                                        <p:attrNameLst>
                                          <p:attrName>style.visibility</p:attrName>
                                        </p:attrNameLst>
                                      </p:cBhvr>
                                      <p:to>
                                        <p:strVal val="visible"/>
                                      </p:to>
                                    </p:set>
                                    <p:animEffect transition="in" filter="fade">
                                      <p:cBhvr>
                                        <p:cTn id="95" dur="500"/>
                                        <p:tgtEl>
                                          <p:spTgt spid="1050"/>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9" fill="hold" nodeType="clickEffect">
                                  <p:stCondLst>
                                    <p:cond delay="0"/>
                                  </p:stCondLst>
                                  <p:childTnLst>
                                    <p:set>
                                      <p:cBhvr>
                                        <p:cTn id="99" dur="1" fill="hold">
                                          <p:stCondLst>
                                            <p:cond delay="0"/>
                                          </p:stCondLst>
                                        </p:cTn>
                                        <p:tgtEl>
                                          <p:spTgt spid="1027"/>
                                        </p:tgtEl>
                                        <p:attrNameLst>
                                          <p:attrName>style.visibility</p:attrName>
                                        </p:attrNameLst>
                                      </p:cBhvr>
                                      <p:to>
                                        <p:strVal val="visible"/>
                                      </p:to>
                                    </p:set>
                                    <p:anim calcmode="lin" valueType="num">
                                      <p:cBhvr additive="base">
                                        <p:cTn id="100" dur="500" fill="hold"/>
                                        <p:tgtEl>
                                          <p:spTgt spid="1027"/>
                                        </p:tgtEl>
                                        <p:attrNameLst>
                                          <p:attrName>ppt_x</p:attrName>
                                        </p:attrNameLst>
                                      </p:cBhvr>
                                      <p:tavLst>
                                        <p:tav tm="0">
                                          <p:val>
                                            <p:strVal val="0-#ppt_w/2"/>
                                          </p:val>
                                        </p:tav>
                                        <p:tav tm="100000">
                                          <p:val>
                                            <p:strVal val="#ppt_x"/>
                                          </p:val>
                                        </p:tav>
                                      </p:tavLst>
                                    </p:anim>
                                    <p:anim calcmode="lin" valueType="num">
                                      <p:cBhvr additive="base">
                                        <p:cTn id="101" dur="500" fill="hold"/>
                                        <p:tgtEl>
                                          <p:spTgt spid="1027"/>
                                        </p:tgtEl>
                                        <p:attrNameLst>
                                          <p:attrName>ppt_y</p:attrName>
                                        </p:attrNameLst>
                                      </p:cBhvr>
                                      <p:tavLst>
                                        <p:tav tm="0">
                                          <p:val>
                                            <p:strVal val="0-#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0" nodeType="click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wipe(up)">
                                      <p:cBhvr>
                                        <p:cTn id="106" dur="500"/>
                                        <p:tgtEl>
                                          <p:spTgt spid="3"/>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3" fill="hold" nodeType="clickEffect">
                                  <p:stCondLst>
                                    <p:cond delay="0"/>
                                  </p:stCondLst>
                                  <p:childTnLst>
                                    <p:set>
                                      <p:cBhvr>
                                        <p:cTn id="110" dur="1" fill="hold">
                                          <p:stCondLst>
                                            <p:cond delay="0"/>
                                          </p:stCondLst>
                                        </p:cTn>
                                        <p:tgtEl>
                                          <p:spTgt spid="1029"/>
                                        </p:tgtEl>
                                        <p:attrNameLst>
                                          <p:attrName>style.visibility</p:attrName>
                                        </p:attrNameLst>
                                      </p:cBhvr>
                                      <p:to>
                                        <p:strVal val="visible"/>
                                      </p:to>
                                    </p:set>
                                    <p:anim calcmode="lin" valueType="num">
                                      <p:cBhvr additive="base">
                                        <p:cTn id="111" dur="500" fill="hold"/>
                                        <p:tgtEl>
                                          <p:spTgt spid="1029"/>
                                        </p:tgtEl>
                                        <p:attrNameLst>
                                          <p:attrName>ppt_x</p:attrName>
                                        </p:attrNameLst>
                                      </p:cBhvr>
                                      <p:tavLst>
                                        <p:tav tm="0">
                                          <p:val>
                                            <p:strVal val="1+#ppt_w/2"/>
                                          </p:val>
                                        </p:tav>
                                        <p:tav tm="100000">
                                          <p:val>
                                            <p:strVal val="#ppt_x"/>
                                          </p:val>
                                        </p:tav>
                                      </p:tavLst>
                                    </p:anim>
                                    <p:anim calcmode="lin" valueType="num">
                                      <p:cBhvr additive="base">
                                        <p:cTn id="11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animEffect transition="in" filter="wipe(up)">
                                      <p:cBhvr>
                                        <p:cTn id="1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4242" y="497767"/>
            <a:ext cx="9144000" cy="7632848"/>
          </a:xfrm>
          <a:prstGeom prst="rect">
            <a:avLst/>
          </a:prstGeom>
          <a:noFill/>
          <a:ln>
            <a:noFill/>
          </a:ln>
          <a:effectLst/>
          <a:extLst/>
        </p:spPr>
      </p:pic>
      <p:sp>
        <p:nvSpPr>
          <p:cNvPr id="5" name="Rectangle 4"/>
          <p:cNvSpPr/>
          <p:nvPr/>
        </p:nvSpPr>
        <p:spPr>
          <a:xfrm>
            <a:off x="623179" y="0"/>
            <a:ext cx="7876615" cy="769441"/>
          </a:xfrm>
          <a:prstGeom prst="rect">
            <a:avLst/>
          </a:prstGeom>
          <a:noFill/>
        </p:spPr>
        <p:txBody>
          <a:bodyPr wrap="square" lIns="91440" tIns="45720" rIns="91440" bIns="45720">
            <a:spAutoFit/>
          </a:bodyPr>
          <a:lstStyle/>
          <a:p>
            <a:pPr algn="ctr"/>
            <a:r>
              <a:rPr lang="fr-FR" sz="4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OBJETS ET SIGNIFICATIONS </a:t>
            </a:r>
            <a:endParaRPr lang="fr-FR" sz="4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6" name="Picture 4" descr="http://media3.echoppedemakarios.fr/95-thickbox/dague-en-bronz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8125167">
            <a:off x="-61819" y="5051113"/>
            <a:ext cx="1202747" cy="1397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edia3.echoppedemakarios.fr/95-thickbox/dague-en-bronz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69803">
            <a:off x="7746362" y="793544"/>
            <a:ext cx="1202747" cy="1397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erres.milieu.free.fr/OBJETS/ONE_RING/the_ring.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891" y="1815421"/>
            <a:ext cx="1277005" cy="9577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648992" y="1169090"/>
            <a:ext cx="3938307" cy="646331"/>
          </a:xfrm>
          <a:prstGeom prst="rect">
            <a:avLst/>
          </a:prstGeom>
          <a:noFill/>
        </p:spPr>
        <p:txBody>
          <a:bodyPr wrap="square" lIns="91440" tIns="45720" rIns="91440" bIns="45720">
            <a:spAutoFit/>
          </a:bodyPr>
          <a:lstStyle/>
          <a:p>
            <a:pPr algn="ctr"/>
            <a:r>
              <a:rPr lang="fr-FR" sz="36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Anneaux</a:t>
            </a:r>
            <a:endParaRPr lang="fr-FR" sz="36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1032" name="Picture 8" descr="http://livonia.bloxode.com/images/1106748767100.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308" b="65128" l="5233" r="100000"/>
                    </a14:imgEffect>
                  </a14:imgLayer>
                </a14:imgProps>
              </a:ext>
              <a:ext uri="{28A0092B-C50C-407E-A947-70E740481C1C}">
                <a14:useLocalDpi xmlns:a14="http://schemas.microsoft.com/office/drawing/2010/main" val="0"/>
              </a:ext>
            </a:extLst>
          </a:blip>
          <a:srcRect/>
          <a:stretch>
            <a:fillRect/>
          </a:stretch>
        </p:blipFill>
        <p:spPr bwMode="auto">
          <a:xfrm>
            <a:off x="5022889" y="1713398"/>
            <a:ext cx="1138368" cy="12905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livonia.bloxode.com/images/110674800519.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8428" b="53930" l="8140" r="87791"/>
                    </a14:imgEffect>
                  </a14:imgLayer>
                </a14:imgProps>
              </a:ext>
              <a:ext uri="{28A0092B-C50C-407E-A947-70E740481C1C}">
                <a14:useLocalDpi xmlns:a14="http://schemas.microsoft.com/office/drawing/2010/main" val="0"/>
              </a:ext>
            </a:extLst>
          </a:blip>
          <a:srcRect/>
          <a:stretch>
            <a:fillRect/>
          </a:stretch>
        </p:blipFill>
        <p:spPr bwMode="auto">
          <a:xfrm>
            <a:off x="2858841" y="1574513"/>
            <a:ext cx="1543757" cy="165594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auto.img.v4.skyrock.net/8749/11928749/pics/579050941_small.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797" b="52321" l="34750" r="62250"/>
                    </a14:imgEffect>
                  </a14:imgLayer>
                </a14:imgProps>
              </a:ext>
              <a:ext uri="{28A0092B-C50C-407E-A947-70E740481C1C}">
                <a14:useLocalDpi xmlns:a14="http://schemas.microsoft.com/office/drawing/2010/main" val="0"/>
              </a:ext>
            </a:extLst>
          </a:blip>
          <a:srcRect l="34229" r="35911" b="43555"/>
          <a:stretch/>
        </p:blipFill>
        <p:spPr bwMode="auto">
          <a:xfrm>
            <a:off x="6948264" y="1443425"/>
            <a:ext cx="1096184" cy="122772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78883" y="2671152"/>
            <a:ext cx="1941301" cy="3323987"/>
          </a:xfrm>
          <a:prstGeom prst="rect">
            <a:avLst/>
          </a:prstGeom>
          <a:noFill/>
        </p:spPr>
        <p:txBody>
          <a:bodyPr wrap="square" rtlCol="0">
            <a:spAutoFit/>
          </a:bodyPr>
          <a:lstStyle/>
          <a:p>
            <a:pPr algn="ctr"/>
            <a:r>
              <a:rPr lang="fr-FR" sz="1400" b="1" u="sng" dirty="0" smtClean="0">
                <a:solidFill>
                  <a:srgbClr val="996633"/>
                </a:solidFill>
                <a:latin typeface="Harrington" pitchFamily="82" charset="0"/>
              </a:rPr>
              <a:t>L’anneau unique</a:t>
            </a:r>
            <a:r>
              <a:rPr lang="fr-FR" sz="1400" b="1" dirty="0" smtClean="0">
                <a:solidFill>
                  <a:srgbClr val="996633"/>
                </a:solidFill>
                <a:latin typeface="Harrington" pitchFamily="82" charset="0"/>
              </a:rPr>
              <a:t> :</a:t>
            </a:r>
          </a:p>
          <a:p>
            <a:pPr algn="ctr"/>
            <a:endParaRPr lang="fr-FR" sz="1400" b="1" dirty="0" smtClean="0">
              <a:solidFill>
                <a:srgbClr val="996633"/>
              </a:solidFill>
              <a:latin typeface="Harrington" pitchFamily="82" charset="0"/>
            </a:endParaRPr>
          </a:p>
          <a:p>
            <a:pPr algn="just"/>
            <a:r>
              <a:rPr lang="fr-FR" sz="1400" dirty="0" smtClean="0">
                <a:latin typeface="Harrington" pitchFamily="82" charset="0"/>
              </a:rPr>
              <a:t>Inscription sur l’anneau visible au contact du feu. « Un anneau pour les gouverner tous. Un anneau pour les trouver. Un anneau pour les amener tous et dans les ténèbres les liées. » Représente le pouvoir et le désir de chaque être. Similitude avec le mal.</a:t>
            </a:r>
            <a:endParaRPr lang="es-ES_tradnl" sz="1400" dirty="0">
              <a:latin typeface="Harrington" pitchFamily="82" charset="0"/>
            </a:endParaRPr>
          </a:p>
        </p:txBody>
      </p:sp>
      <p:sp>
        <p:nvSpPr>
          <p:cNvPr id="29" name="ZoneTexte 28"/>
          <p:cNvSpPr txBox="1"/>
          <p:nvPr/>
        </p:nvSpPr>
        <p:spPr>
          <a:xfrm>
            <a:off x="2620185" y="2671149"/>
            <a:ext cx="1941301" cy="4185761"/>
          </a:xfrm>
          <a:prstGeom prst="rect">
            <a:avLst/>
          </a:prstGeom>
          <a:noFill/>
        </p:spPr>
        <p:txBody>
          <a:bodyPr wrap="square" rtlCol="0">
            <a:spAutoFit/>
          </a:bodyPr>
          <a:lstStyle/>
          <a:p>
            <a:pPr algn="ctr"/>
            <a:r>
              <a:rPr lang="fr-FR" sz="1400" b="1" u="sng" dirty="0" err="1" smtClean="0">
                <a:solidFill>
                  <a:srgbClr val="996633"/>
                </a:solidFill>
                <a:latin typeface="Harrington" pitchFamily="82" charset="0"/>
              </a:rPr>
              <a:t>Vilya</a:t>
            </a:r>
            <a:r>
              <a:rPr lang="fr-FR" sz="1400" b="1" dirty="0" smtClean="0">
                <a:solidFill>
                  <a:srgbClr val="996633"/>
                </a:solidFill>
                <a:latin typeface="Harrington" pitchFamily="82" charset="0"/>
              </a:rPr>
              <a:t> :</a:t>
            </a:r>
          </a:p>
          <a:p>
            <a:pPr algn="ctr"/>
            <a:endParaRPr lang="fr-FR" sz="1400" b="1" dirty="0" smtClean="0">
              <a:solidFill>
                <a:srgbClr val="996633"/>
              </a:solidFill>
              <a:latin typeface="Harrington" pitchFamily="82" charset="0"/>
            </a:endParaRPr>
          </a:p>
          <a:p>
            <a:pPr algn="just"/>
            <a:r>
              <a:rPr lang="fr-FR" sz="1400" dirty="0">
                <a:latin typeface="Harrington" pitchFamily="82" charset="0"/>
              </a:rPr>
              <a:t>Il est l'anneau de </a:t>
            </a:r>
            <a:r>
              <a:rPr lang="fr-FR" sz="1400" dirty="0" smtClean="0">
                <a:latin typeface="Harrington" pitchFamily="82" charset="0"/>
              </a:rPr>
              <a:t>l'air </a:t>
            </a:r>
            <a:r>
              <a:rPr lang="fr-FR" sz="1400" dirty="0">
                <a:latin typeface="Harrington" pitchFamily="82" charset="0"/>
              </a:rPr>
              <a:t>ou du </a:t>
            </a:r>
            <a:r>
              <a:rPr lang="fr-FR" sz="1400" dirty="0" smtClean="0">
                <a:latin typeface="Harrington" pitchFamily="82" charset="0"/>
              </a:rPr>
              <a:t>ciel. </a:t>
            </a:r>
            <a:r>
              <a:rPr lang="fr-FR" sz="1400" dirty="0">
                <a:latin typeface="Harrington" pitchFamily="82" charset="0"/>
              </a:rPr>
              <a:t>L'Anneau revint à </a:t>
            </a:r>
            <a:r>
              <a:rPr lang="fr-FR" sz="1400" dirty="0" err="1">
                <a:latin typeface="Harrington" pitchFamily="82" charset="0"/>
              </a:rPr>
              <a:t>Elrond</a:t>
            </a:r>
            <a:r>
              <a:rPr lang="fr-FR" sz="1400" dirty="0">
                <a:latin typeface="Harrington" pitchFamily="82" charset="0"/>
              </a:rPr>
              <a:t> Demi Elfe, Hérault de Gil-</a:t>
            </a:r>
            <a:r>
              <a:rPr lang="fr-FR" sz="1400" dirty="0" err="1">
                <a:latin typeface="Harrington" pitchFamily="82" charset="0"/>
              </a:rPr>
              <a:t>Galad</a:t>
            </a:r>
            <a:r>
              <a:rPr lang="fr-FR" sz="1400" dirty="0">
                <a:latin typeface="Harrington" pitchFamily="82" charset="0"/>
              </a:rPr>
              <a:t>. </a:t>
            </a:r>
            <a:r>
              <a:rPr lang="fr-FR" sz="1400" dirty="0" smtClean="0">
                <a:latin typeface="Harrington" pitchFamily="82" charset="0"/>
              </a:rPr>
              <a:t>Grâce </a:t>
            </a:r>
            <a:r>
              <a:rPr lang="fr-FR" sz="1400" dirty="0">
                <a:latin typeface="Harrington" pitchFamily="82" charset="0"/>
              </a:rPr>
              <a:t>à l'Anneau, il put renforcer les défenses de la Cité Refuge </a:t>
            </a:r>
            <a:r>
              <a:rPr lang="fr-FR" sz="1400" dirty="0" smtClean="0">
                <a:latin typeface="Harrington" pitchFamily="82" charset="0"/>
              </a:rPr>
              <a:t>d'</a:t>
            </a:r>
            <a:r>
              <a:rPr lang="fr-FR" sz="1400" dirty="0" err="1" smtClean="0">
                <a:latin typeface="Harrington" pitchFamily="82" charset="0"/>
              </a:rPr>
              <a:t>Imladris</a:t>
            </a:r>
            <a:r>
              <a:rPr lang="fr-FR" sz="1400" dirty="0" smtClean="0">
                <a:latin typeface="Harrington" pitchFamily="82" charset="0"/>
              </a:rPr>
              <a:t>. Et </a:t>
            </a:r>
            <a:r>
              <a:rPr lang="fr-FR" sz="1400" dirty="0">
                <a:latin typeface="Harrington" pitchFamily="82" charset="0"/>
              </a:rPr>
              <a:t>longtemps plus tard, durant le Tiers Age, </a:t>
            </a:r>
            <a:r>
              <a:rPr lang="fr-FR" sz="1400" dirty="0" err="1">
                <a:latin typeface="Harrington" pitchFamily="82" charset="0"/>
              </a:rPr>
              <a:t>Fondcombe</a:t>
            </a:r>
            <a:r>
              <a:rPr lang="fr-FR" sz="1400" dirty="0">
                <a:latin typeface="Harrington" pitchFamily="82" charset="0"/>
              </a:rPr>
              <a:t> devint la cité la plus sage de tous les Terres du Milieu</a:t>
            </a:r>
            <a:r>
              <a:rPr lang="fr-FR" sz="1400" dirty="0" smtClean="0">
                <a:latin typeface="Harrington" pitchFamily="82" charset="0"/>
              </a:rPr>
              <a:t>. Il représente la sagesse et la prudence.</a:t>
            </a:r>
            <a:endParaRPr lang="fr-FR" sz="1400" dirty="0" smtClean="0">
              <a:solidFill>
                <a:srgbClr val="996633"/>
              </a:solidFill>
              <a:latin typeface="Harrington" pitchFamily="82" charset="0"/>
            </a:endParaRPr>
          </a:p>
        </p:txBody>
      </p:sp>
      <p:sp>
        <p:nvSpPr>
          <p:cNvPr id="3" name="Rectangle 2"/>
          <p:cNvSpPr/>
          <p:nvPr/>
        </p:nvSpPr>
        <p:spPr>
          <a:xfrm>
            <a:off x="4561486" y="2671149"/>
            <a:ext cx="2061174" cy="4031873"/>
          </a:xfrm>
          <a:prstGeom prst="rect">
            <a:avLst/>
          </a:prstGeom>
          <a:noFill/>
          <a:ln>
            <a:noFill/>
          </a:ln>
        </p:spPr>
        <p:txBody>
          <a:bodyPr wrap="square">
            <a:spAutoFit/>
          </a:bodyPr>
          <a:lstStyle/>
          <a:p>
            <a:pPr algn="ctr"/>
            <a:r>
              <a:rPr lang="fr-FR" sz="1400" b="1" u="sng" dirty="0" err="1" smtClean="0">
                <a:solidFill>
                  <a:srgbClr val="996633"/>
                </a:solidFill>
                <a:latin typeface="Harrington" pitchFamily="82" charset="0"/>
              </a:rPr>
              <a:t>Narya</a:t>
            </a:r>
            <a:r>
              <a:rPr lang="fr-FR" sz="1400" b="1" dirty="0" smtClean="0">
                <a:solidFill>
                  <a:srgbClr val="996633"/>
                </a:solidFill>
                <a:latin typeface="Harrington" pitchFamily="82" charset="0"/>
              </a:rPr>
              <a:t> :</a:t>
            </a:r>
          </a:p>
          <a:p>
            <a:pPr algn="ctr"/>
            <a:endParaRPr lang="fr-FR" sz="1400" b="1" dirty="0" smtClean="0">
              <a:solidFill>
                <a:srgbClr val="996633"/>
              </a:solidFill>
              <a:latin typeface="Harrington" pitchFamily="82" charset="0"/>
            </a:endParaRPr>
          </a:p>
          <a:p>
            <a:pPr algn="just"/>
            <a:r>
              <a:rPr lang="fr-FR" sz="1400" dirty="0" smtClean="0">
                <a:latin typeface="Harrington" pitchFamily="82" charset="0"/>
              </a:rPr>
              <a:t>Il </a:t>
            </a:r>
            <a:r>
              <a:rPr lang="fr-FR" sz="1400" dirty="0">
                <a:latin typeface="Harrington" pitchFamily="82" charset="0"/>
              </a:rPr>
              <a:t>est l'anneau de </a:t>
            </a:r>
            <a:r>
              <a:rPr lang="fr-FR" sz="1400" dirty="0" smtClean="0">
                <a:latin typeface="Harrington" pitchFamily="82" charset="0"/>
              </a:rPr>
              <a:t>feu</a:t>
            </a:r>
            <a:r>
              <a:rPr lang="es-ES_tradnl" sz="1400" dirty="0">
                <a:latin typeface="Harrington" pitchFamily="82" charset="0"/>
              </a:rPr>
              <a:t> </a:t>
            </a:r>
            <a:r>
              <a:rPr lang="fr-FR" sz="1400" dirty="0" smtClean="0">
                <a:latin typeface="Harrington" pitchFamily="82" charset="0"/>
              </a:rPr>
              <a:t>gardé </a:t>
            </a:r>
            <a:r>
              <a:rPr lang="fr-FR" sz="1400" dirty="0">
                <a:latin typeface="Harrington" pitchFamily="82" charset="0"/>
              </a:rPr>
              <a:t>par </a:t>
            </a:r>
            <a:r>
              <a:rPr lang="fr-FR" sz="1400" dirty="0" err="1">
                <a:latin typeface="Harrington" pitchFamily="82" charset="0"/>
              </a:rPr>
              <a:t>Gandalf</a:t>
            </a:r>
            <a:r>
              <a:rPr lang="fr-FR" sz="1400" dirty="0">
                <a:latin typeface="Harrington" pitchFamily="82" charset="0"/>
              </a:rPr>
              <a:t> . </a:t>
            </a:r>
          </a:p>
          <a:p>
            <a:pPr algn="just"/>
            <a:r>
              <a:rPr lang="fr-FR" sz="1400" dirty="0">
                <a:latin typeface="Harrington" pitchFamily="82" charset="0"/>
              </a:rPr>
              <a:t>Le prince des elfes qui le donne au mage lui </a:t>
            </a:r>
            <a:r>
              <a:rPr lang="fr-FR" sz="1400" dirty="0" smtClean="0">
                <a:latin typeface="Harrington" pitchFamily="82" charset="0"/>
              </a:rPr>
              <a:t>précise </a:t>
            </a:r>
            <a:r>
              <a:rPr lang="fr-FR" sz="1400" dirty="0">
                <a:latin typeface="Harrington" pitchFamily="82" charset="0"/>
              </a:rPr>
              <a:t>ainsi ses </a:t>
            </a:r>
            <a:r>
              <a:rPr lang="fr-FR" sz="1400" dirty="0" smtClean="0">
                <a:latin typeface="Harrington" pitchFamily="82" charset="0"/>
              </a:rPr>
              <a:t>pouvoirs </a:t>
            </a:r>
            <a:r>
              <a:rPr lang="fr-FR" sz="1400" dirty="0">
                <a:latin typeface="Harrington" pitchFamily="82" charset="0"/>
              </a:rPr>
              <a:t>"C'est </a:t>
            </a:r>
            <a:r>
              <a:rPr lang="fr-FR" sz="1400" dirty="0" smtClean="0">
                <a:latin typeface="Harrington" pitchFamily="82" charset="0"/>
              </a:rPr>
              <a:t>l'anneau </a:t>
            </a:r>
            <a:r>
              <a:rPr lang="fr-FR" sz="1400" dirty="0">
                <a:latin typeface="Harrington" pitchFamily="82" charset="0"/>
              </a:rPr>
              <a:t>de feu et avec lui tu pourras peut </a:t>
            </a:r>
            <a:r>
              <a:rPr lang="fr-FR" sz="1400" dirty="0" smtClean="0">
                <a:latin typeface="Harrington" pitchFamily="82" charset="0"/>
              </a:rPr>
              <a:t>être rallumé </a:t>
            </a:r>
            <a:r>
              <a:rPr lang="fr-FR" sz="1400" dirty="0">
                <a:latin typeface="Harrington" pitchFamily="82" charset="0"/>
              </a:rPr>
              <a:t>le courage d'antan dans les </a:t>
            </a:r>
            <a:r>
              <a:rPr lang="fr-FR" sz="1400" dirty="0" smtClean="0">
                <a:latin typeface="Harrington" pitchFamily="82" charset="0"/>
              </a:rPr>
              <a:t>cœurs </a:t>
            </a:r>
            <a:r>
              <a:rPr lang="fr-FR" sz="1400" dirty="0">
                <a:latin typeface="Harrington" pitchFamily="82" charset="0"/>
              </a:rPr>
              <a:t>d'un monde refroidit</a:t>
            </a:r>
            <a:r>
              <a:rPr lang="fr-FR" sz="1400" dirty="0" smtClean="0">
                <a:latin typeface="Harrington" pitchFamily="82" charset="0"/>
              </a:rPr>
              <a:t>". C'est </a:t>
            </a:r>
            <a:r>
              <a:rPr lang="fr-FR" sz="1400" dirty="0">
                <a:latin typeface="Harrington" pitchFamily="82" charset="0"/>
              </a:rPr>
              <a:t>bien ce que fait </a:t>
            </a:r>
            <a:r>
              <a:rPr lang="fr-FR" sz="1400" dirty="0" err="1">
                <a:latin typeface="Harrington" pitchFamily="82" charset="0"/>
              </a:rPr>
              <a:t>Gandalf</a:t>
            </a:r>
            <a:r>
              <a:rPr lang="fr-FR" sz="1400" dirty="0">
                <a:latin typeface="Harrington" pitchFamily="82" charset="0"/>
              </a:rPr>
              <a:t> dans les bataille contre </a:t>
            </a:r>
            <a:r>
              <a:rPr lang="fr-FR" sz="1400" dirty="0" err="1" smtClean="0">
                <a:latin typeface="Harrington" pitchFamily="82" charset="0"/>
              </a:rPr>
              <a:t>Sauron</a:t>
            </a:r>
            <a:r>
              <a:rPr lang="fr-FR" sz="1400" dirty="0" smtClean="0">
                <a:latin typeface="Harrington" pitchFamily="82" charset="0"/>
              </a:rPr>
              <a:t>. Il représente l’espoir.</a:t>
            </a:r>
            <a:endParaRPr lang="fr-FR" sz="1400" dirty="0">
              <a:latin typeface="Harrington" pitchFamily="82" charset="0"/>
            </a:endParaRPr>
          </a:p>
          <a:p>
            <a:endParaRPr lang="fr-FR" dirty="0">
              <a:latin typeface="Chiller" pitchFamily="82" charset="0"/>
            </a:endParaRPr>
          </a:p>
        </p:txBody>
      </p:sp>
      <p:sp>
        <p:nvSpPr>
          <p:cNvPr id="30" name="Rectangle 29"/>
          <p:cNvSpPr/>
          <p:nvPr/>
        </p:nvSpPr>
        <p:spPr>
          <a:xfrm>
            <a:off x="6587299" y="2671152"/>
            <a:ext cx="2069976" cy="3323987"/>
          </a:xfrm>
          <a:prstGeom prst="rect">
            <a:avLst/>
          </a:prstGeom>
          <a:noFill/>
        </p:spPr>
        <p:txBody>
          <a:bodyPr wrap="square">
            <a:spAutoFit/>
          </a:bodyPr>
          <a:lstStyle/>
          <a:p>
            <a:pPr algn="ctr"/>
            <a:r>
              <a:rPr lang="fr-FR" sz="1400" b="1" u="sng" dirty="0" err="1" smtClean="0">
                <a:solidFill>
                  <a:srgbClr val="996633"/>
                </a:solidFill>
                <a:latin typeface="Harrington" pitchFamily="82" charset="0"/>
              </a:rPr>
              <a:t>Nenya</a:t>
            </a:r>
            <a:r>
              <a:rPr lang="fr-FR" sz="1400" b="1" dirty="0" smtClean="0">
                <a:solidFill>
                  <a:srgbClr val="996633"/>
                </a:solidFill>
                <a:latin typeface="Harrington" pitchFamily="82" charset="0"/>
              </a:rPr>
              <a:t>:</a:t>
            </a:r>
          </a:p>
          <a:p>
            <a:pPr algn="ctr"/>
            <a:endParaRPr lang="fr-FR" sz="1400" b="1" dirty="0" smtClean="0">
              <a:solidFill>
                <a:srgbClr val="996633"/>
              </a:solidFill>
              <a:latin typeface="Harrington" pitchFamily="82" charset="0"/>
            </a:endParaRPr>
          </a:p>
          <a:p>
            <a:pPr algn="just"/>
            <a:r>
              <a:rPr lang="fr-FR" sz="1400" dirty="0" smtClean="0">
                <a:latin typeface="Harrington" pitchFamily="82" charset="0"/>
              </a:rPr>
              <a:t>Il est l’anneau de l’eau et contribua </a:t>
            </a:r>
            <a:r>
              <a:rPr lang="fr-FR" sz="1400" dirty="0">
                <a:latin typeface="Harrington" pitchFamily="82" charset="0"/>
              </a:rPr>
              <a:t>largement à la gloire et la beauté des bois de la </a:t>
            </a:r>
            <a:r>
              <a:rPr lang="fr-FR" sz="1400" dirty="0" err="1" smtClean="0">
                <a:latin typeface="Harrington" pitchFamily="82" charset="0"/>
              </a:rPr>
              <a:t>Lothlórien</a:t>
            </a:r>
            <a:r>
              <a:rPr lang="fr-FR" sz="1400" dirty="0" smtClean="0">
                <a:latin typeface="Harrington" pitchFamily="82" charset="0"/>
              </a:rPr>
              <a:t>. Il </a:t>
            </a:r>
            <a:r>
              <a:rPr lang="fr-FR" sz="1400" dirty="0">
                <a:latin typeface="Harrington" pitchFamily="82" charset="0"/>
              </a:rPr>
              <a:t>rendit les habitants des Bois </a:t>
            </a:r>
            <a:r>
              <a:rPr lang="fr-FR" sz="1400" dirty="0" smtClean="0">
                <a:latin typeface="Harrington" pitchFamily="82" charset="0"/>
              </a:rPr>
              <a:t>heureux </a:t>
            </a:r>
            <a:r>
              <a:rPr lang="fr-FR" sz="1400" dirty="0">
                <a:latin typeface="Harrington" pitchFamily="82" charset="0"/>
              </a:rPr>
              <a:t>et libres, comme un îlot perdu dans un monde de guerres et de misère, comme un havre de paix dans les ténèbres. </a:t>
            </a:r>
            <a:r>
              <a:rPr lang="fr-FR" sz="1400" dirty="0" smtClean="0">
                <a:latin typeface="Harrington" pitchFamily="82" charset="0"/>
              </a:rPr>
              <a:t>Il représente la paix.</a:t>
            </a:r>
            <a:endParaRPr lang="fr-FR" sz="1400" dirty="0">
              <a:latin typeface="Harrington" pitchFamily="82" charset="0"/>
            </a:endParaRPr>
          </a:p>
        </p:txBody>
      </p:sp>
    </p:spTree>
    <p:extLst>
      <p:ext uri="{BB962C8B-B14F-4D97-AF65-F5344CB8AC3E}">
        <p14:creationId xmlns:p14="http://schemas.microsoft.com/office/powerpoint/2010/main" val="182971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3"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9"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500"/>
                                        <p:tgtEl>
                                          <p:spTgt spid="10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32"/>
                                        </p:tgtEl>
                                        <p:attrNameLst>
                                          <p:attrName>style.visibility</p:attrName>
                                        </p:attrNameLst>
                                      </p:cBhvr>
                                      <p:to>
                                        <p:strVal val="visible"/>
                                      </p:to>
                                    </p:set>
                                    <p:animEffect transition="in" filter="fade">
                                      <p:cBhvr>
                                        <p:cTn id="52" dur="500"/>
                                        <p:tgtEl>
                                          <p:spTgt spid="10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40"/>
                                        </p:tgtEl>
                                        <p:attrNameLst>
                                          <p:attrName>style.visibility</p:attrName>
                                        </p:attrNameLst>
                                      </p:cBhvr>
                                      <p:to>
                                        <p:strVal val="visible"/>
                                      </p:to>
                                    </p:set>
                                    <p:animEffect transition="in" filter="fade">
                                      <p:cBhvr>
                                        <p:cTn id="62" dur="500"/>
                                        <p:tgtEl>
                                          <p:spTgt spid="104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p:bldP spid="29" grpId="0"/>
      <p:bldP spid="3"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4242" y="639942"/>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3179" y="0"/>
            <a:ext cx="7876615" cy="769441"/>
          </a:xfrm>
          <a:prstGeom prst="rect">
            <a:avLst/>
          </a:prstGeom>
          <a:noFill/>
        </p:spPr>
        <p:txBody>
          <a:bodyPr wrap="square" lIns="91440" tIns="45720" rIns="91440" bIns="45720">
            <a:spAutoFit/>
          </a:bodyPr>
          <a:lstStyle/>
          <a:p>
            <a:pPr algn="ctr"/>
            <a:r>
              <a:rPr lang="fr-FR" sz="4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OBJETS ET SIGNIFICATIONS </a:t>
            </a:r>
            <a:endParaRPr lang="fr-FR" sz="4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6" name="Picture 4" descr="http://media3.echoppedemakarios.fr/95-thickbox/dague-en-bronz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8125167">
            <a:off x="-61820" y="5139145"/>
            <a:ext cx="1202747" cy="1397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edia3.echoppedemakarios.fr/95-thickbox/dague-en-bronz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69803">
            <a:off x="7746362" y="793544"/>
            <a:ext cx="1202747" cy="13974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648992" y="1264789"/>
            <a:ext cx="3938307" cy="646331"/>
          </a:xfrm>
          <a:prstGeom prst="rect">
            <a:avLst/>
          </a:prstGeom>
          <a:noFill/>
        </p:spPr>
        <p:txBody>
          <a:bodyPr wrap="square" lIns="91440" tIns="45720" rIns="91440" bIns="45720">
            <a:spAutoFit/>
          </a:bodyPr>
          <a:lstStyle/>
          <a:p>
            <a:pPr algn="ctr"/>
            <a:r>
              <a:rPr lang="fr-FR" sz="36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Anneaux</a:t>
            </a:r>
            <a:endParaRPr lang="fr-FR" sz="36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1036" name="Picture 12" descr="http://auto.img.v4.skyrock.net/8749/11928749/pics/579050941_small.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0338" b="99156" l="53000" r="90500"/>
                    </a14:imgEffect>
                  </a14:imgLayer>
                </a14:imgProps>
              </a:ext>
              <a:ext uri="{28A0092B-C50C-407E-A947-70E740481C1C}">
                <a14:useLocalDpi xmlns:a14="http://schemas.microsoft.com/office/drawing/2010/main" val="0"/>
              </a:ext>
            </a:extLst>
          </a:blip>
          <a:srcRect l="48292" t="56162" r="4633"/>
          <a:stretch/>
        </p:blipFill>
        <p:spPr bwMode="auto">
          <a:xfrm>
            <a:off x="2878077" y="1783802"/>
            <a:ext cx="1414966" cy="8100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auto.img.v4.skyrock.net/8749/11928749/pics/579050941_small.jpg"/>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50633" b="95359" l="1000" r="36250"/>
                    </a14:imgEffect>
                  </a14:imgLayer>
                </a14:imgProps>
              </a:ext>
              <a:ext uri="{28A0092B-C50C-407E-A947-70E740481C1C}">
                <a14:useLocalDpi xmlns:a14="http://schemas.microsoft.com/office/drawing/2010/main" val="0"/>
              </a:ext>
            </a:extLst>
          </a:blip>
          <a:srcRect t="50000" r="62920" b="3700"/>
          <a:stretch/>
        </p:blipFill>
        <p:spPr bwMode="auto">
          <a:xfrm>
            <a:off x="4987684" y="1911120"/>
            <a:ext cx="1138051" cy="8419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2319" b="100000" l="1802" r="97748"/>
                    </a14:imgEffect>
                  </a14:imgLayer>
                </a14:imgProps>
              </a:ext>
              <a:ext uri="{28A0092B-C50C-407E-A947-70E740481C1C}">
                <a14:useLocalDpi xmlns:a14="http://schemas.microsoft.com/office/drawing/2010/main" val="0"/>
              </a:ext>
            </a:extLst>
          </a:blip>
          <a:srcRect t="3127"/>
          <a:stretch/>
        </p:blipFill>
        <p:spPr bwMode="auto">
          <a:xfrm>
            <a:off x="1191080" y="1620784"/>
            <a:ext cx="936104" cy="1127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4" descr="http://thom.g.free.fr/surleSdA/imgsgap/Les%20Septs.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7241" b="38218" l="17308" r="33846">
                        <a14:foregroundMark x1="19423" y1="33046" x2="19038" y2="26149"/>
                        <a14:foregroundMark x1="30577" y1="30460" x2="28846" y2="23276"/>
                      </a14:backgroundRemoval>
                    </a14:imgEffect>
                  </a14:imgLayer>
                </a14:imgProps>
              </a:ext>
              <a:ext uri="{28A0092B-C50C-407E-A947-70E740481C1C}">
                <a14:useLocalDpi xmlns:a14="http://schemas.microsoft.com/office/drawing/2010/main" val="0"/>
              </a:ext>
            </a:extLst>
          </a:blip>
          <a:srcRect l="16700" t="14814" r="64073" b="59010"/>
          <a:stretch/>
        </p:blipFill>
        <p:spPr bwMode="auto">
          <a:xfrm>
            <a:off x="6989805" y="1643547"/>
            <a:ext cx="1264964" cy="11525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88482" y="2748206"/>
            <a:ext cx="1941301" cy="3108543"/>
          </a:xfrm>
          <a:prstGeom prst="rect">
            <a:avLst/>
          </a:prstGeom>
          <a:noFill/>
        </p:spPr>
        <p:txBody>
          <a:bodyPr wrap="square" rtlCol="0">
            <a:spAutoFit/>
          </a:bodyPr>
          <a:lstStyle/>
          <a:p>
            <a:pPr algn="ctr"/>
            <a:r>
              <a:rPr lang="fr-FR" sz="1400" b="1" u="sng" dirty="0">
                <a:solidFill>
                  <a:srgbClr val="996633"/>
                </a:solidFill>
                <a:latin typeface="Harrington" pitchFamily="82" charset="0"/>
              </a:rPr>
              <a:t>L'Anneau de </a:t>
            </a:r>
            <a:r>
              <a:rPr lang="fr-FR" sz="1400" b="1" u="sng" dirty="0" err="1" smtClean="0">
                <a:solidFill>
                  <a:srgbClr val="996633"/>
                </a:solidFill>
                <a:latin typeface="Harrington" pitchFamily="82" charset="0"/>
              </a:rPr>
              <a:t>Barahir</a:t>
            </a:r>
            <a:r>
              <a:rPr lang="fr-FR" sz="1400" b="1" dirty="0" smtClean="0">
                <a:solidFill>
                  <a:srgbClr val="996633"/>
                </a:solidFill>
                <a:latin typeface="Harrington" pitchFamily="82" charset="0"/>
              </a:rPr>
              <a:t> :</a:t>
            </a:r>
          </a:p>
          <a:p>
            <a:pPr algn="ctr"/>
            <a:r>
              <a:rPr lang="fr-FR" sz="1400" b="1" dirty="0" smtClean="0">
                <a:solidFill>
                  <a:srgbClr val="996633"/>
                </a:solidFill>
                <a:latin typeface="Harrington" pitchFamily="82" charset="0"/>
              </a:rPr>
              <a:t> </a:t>
            </a:r>
          </a:p>
          <a:p>
            <a:pPr algn="just"/>
            <a:r>
              <a:rPr lang="fr-FR" sz="1400" dirty="0" smtClean="0">
                <a:latin typeface="Harrington" pitchFamily="82" charset="0"/>
              </a:rPr>
              <a:t>Il est </a:t>
            </a:r>
            <a:r>
              <a:rPr lang="fr-FR" sz="1400" dirty="0">
                <a:latin typeface="Harrington" pitchFamily="82" charset="0"/>
              </a:rPr>
              <a:t>détenu par le descendant d'</a:t>
            </a:r>
            <a:r>
              <a:rPr lang="fr-FR" sz="1400" dirty="0" err="1">
                <a:latin typeface="Harrington" pitchFamily="82" charset="0"/>
              </a:rPr>
              <a:t>Isildur</a:t>
            </a:r>
            <a:r>
              <a:rPr lang="fr-FR" sz="1400" dirty="0">
                <a:latin typeface="Harrington" pitchFamily="82" charset="0"/>
              </a:rPr>
              <a:t> et le prétendant au trône du </a:t>
            </a:r>
            <a:r>
              <a:rPr lang="fr-FR" sz="1400" dirty="0" err="1">
                <a:latin typeface="Harrington" pitchFamily="82" charset="0"/>
              </a:rPr>
              <a:t>Gondor</a:t>
            </a:r>
            <a:r>
              <a:rPr lang="fr-FR" sz="1400" dirty="0">
                <a:latin typeface="Harrington" pitchFamily="82" charset="0"/>
              </a:rPr>
              <a:t>, soit </a:t>
            </a:r>
            <a:r>
              <a:rPr lang="fr-FR" sz="1400" dirty="0" err="1">
                <a:latin typeface="Harrington" pitchFamily="82" charset="0"/>
              </a:rPr>
              <a:t>Aragorn</a:t>
            </a:r>
            <a:r>
              <a:rPr lang="fr-FR" sz="1400" dirty="0">
                <a:latin typeface="Harrington" pitchFamily="82" charset="0"/>
              </a:rPr>
              <a:t>. L'Anneau est le témoin de son destin, c'est par lui qu'</a:t>
            </a:r>
            <a:r>
              <a:rPr lang="fr-FR" sz="1400" dirty="0" err="1">
                <a:latin typeface="Harrington" pitchFamily="82" charset="0"/>
              </a:rPr>
              <a:t>Aragorn</a:t>
            </a:r>
            <a:r>
              <a:rPr lang="fr-FR" sz="1400" dirty="0">
                <a:latin typeface="Harrington" pitchFamily="82" charset="0"/>
              </a:rPr>
              <a:t> est reconnu, mais aussi grâce à l'héritage</a:t>
            </a:r>
            <a:r>
              <a:rPr lang="fr-FR" sz="1400" dirty="0" smtClean="0">
                <a:latin typeface="Harrington" pitchFamily="82" charset="0"/>
              </a:rPr>
              <a:t>.... Il représente la reconnaissance.</a:t>
            </a:r>
          </a:p>
        </p:txBody>
      </p:sp>
      <p:sp>
        <p:nvSpPr>
          <p:cNvPr id="29" name="ZoneTexte 28"/>
          <p:cNvSpPr txBox="1"/>
          <p:nvPr/>
        </p:nvSpPr>
        <p:spPr>
          <a:xfrm>
            <a:off x="2614910" y="2748206"/>
            <a:ext cx="1941301" cy="3970318"/>
          </a:xfrm>
          <a:prstGeom prst="rect">
            <a:avLst/>
          </a:prstGeom>
          <a:noFill/>
        </p:spPr>
        <p:txBody>
          <a:bodyPr wrap="square" rtlCol="0">
            <a:spAutoFit/>
          </a:bodyPr>
          <a:lstStyle/>
          <a:p>
            <a:pPr algn="ctr"/>
            <a:r>
              <a:rPr lang="fr-FR" sz="1400" b="1" u="sng" dirty="0" smtClean="0">
                <a:solidFill>
                  <a:srgbClr val="996633"/>
                </a:solidFill>
                <a:latin typeface="Harrington" pitchFamily="82" charset="0"/>
              </a:rPr>
              <a:t>Anneau du roi sorcier d’</a:t>
            </a:r>
            <a:r>
              <a:rPr lang="fr-FR" sz="1400" b="1" u="sng" dirty="0" err="1" smtClean="0">
                <a:solidFill>
                  <a:srgbClr val="996633"/>
                </a:solidFill>
                <a:latin typeface="Harrington" pitchFamily="82" charset="0"/>
              </a:rPr>
              <a:t>Angmar</a:t>
            </a:r>
            <a:r>
              <a:rPr lang="fr-FR" sz="1400" b="1" dirty="0" smtClean="0">
                <a:solidFill>
                  <a:srgbClr val="996633"/>
                </a:solidFill>
                <a:latin typeface="Harrington" pitchFamily="82" charset="0"/>
              </a:rPr>
              <a:t> :</a:t>
            </a:r>
          </a:p>
          <a:p>
            <a:pPr algn="ctr"/>
            <a:endParaRPr lang="fr-FR" sz="1400" b="1" dirty="0" smtClean="0">
              <a:solidFill>
                <a:srgbClr val="996633"/>
              </a:solidFill>
              <a:latin typeface="Harrington" pitchFamily="82" charset="0"/>
            </a:endParaRPr>
          </a:p>
          <a:p>
            <a:pPr algn="just"/>
            <a:r>
              <a:rPr lang="fr-FR" sz="1400" dirty="0" smtClean="0">
                <a:latin typeface="Harrington" pitchFamily="82" charset="0"/>
              </a:rPr>
              <a:t>C’est un des 9 anneaux destiné aux hommes, il est représenté par un œil rouge qui symbolise le seigneur des ténèbres (</a:t>
            </a:r>
            <a:r>
              <a:rPr lang="fr-FR" sz="1400" dirty="0" err="1" smtClean="0">
                <a:latin typeface="Harrington" pitchFamily="82" charset="0"/>
              </a:rPr>
              <a:t>Sauron</a:t>
            </a:r>
            <a:r>
              <a:rPr lang="fr-FR" sz="1400" dirty="0" smtClean="0">
                <a:latin typeface="Harrington" pitchFamily="82" charset="0"/>
              </a:rPr>
              <a:t>) il représente le mal et la possession qu’inflige le seigneur sur les neuf hommes il différencie le sorcier car il est plus puissant que les autres anneaux. </a:t>
            </a:r>
            <a:endParaRPr lang="fr-FR" sz="1400" dirty="0" smtClean="0">
              <a:solidFill>
                <a:srgbClr val="996633"/>
              </a:solidFill>
              <a:latin typeface="Harrington" pitchFamily="82" charset="0"/>
            </a:endParaRPr>
          </a:p>
        </p:txBody>
      </p:sp>
      <p:sp>
        <p:nvSpPr>
          <p:cNvPr id="3" name="Rectangle 2"/>
          <p:cNvSpPr/>
          <p:nvPr/>
        </p:nvSpPr>
        <p:spPr>
          <a:xfrm>
            <a:off x="4526125" y="2748206"/>
            <a:ext cx="2061174" cy="3108543"/>
          </a:xfrm>
          <a:prstGeom prst="rect">
            <a:avLst/>
          </a:prstGeom>
          <a:noFill/>
        </p:spPr>
        <p:txBody>
          <a:bodyPr wrap="square">
            <a:spAutoFit/>
          </a:bodyPr>
          <a:lstStyle/>
          <a:p>
            <a:pPr algn="ctr"/>
            <a:r>
              <a:rPr lang="fr-FR" sz="1400" b="1" u="sng" dirty="0" smtClean="0">
                <a:solidFill>
                  <a:srgbClr val="996633"/>
                </a:solidFill>
                <a:latin typeface="Harrington" pitchFamily="82" charset="0"/>
              </a:rPr>
              <a:t>Les Neuf</a:t>
            </a:r>
            <a:r>
              <a:rPr lang="fr-FR" sz="1400" b="1" dirty="0" smtClean="0">
                <a:solidFill>
                  <a:srgbClr val="996633"/>
                </a:solidFill>
                <a:latin typeface="Harrington" pitchFamily="82" charset="0"/>
              </a:rPr>
              <a:t> :</a:t>
            </a:r>
          </a:p>
          <a:p>
            <a:pPr algn="ctr"/>
            <a:endParaRPr lang="fr-FR" sz="1400" b="1" dirty="0" smtClean="0">
              <a:solidFill>
                <a:srgbClr val="996633"/>
              </a:solidFill>
              <a:latin typeface="Harrington" pitchFamily="82" charset="0"/>
            </a:endParaRPr>
          </a:p>
          <a:p>
            <a:pPr algn="just"/>
            <a:r>
              <a:rPr lang="fr-FR" sz="1400" dirty="0">
                <a:latin typeface="Harrington" pitchFamily="82" charset="0"/>
              </a:rPr>
              <a:t>A</a:t>
            </a:r>
            <a:r>
              <a:rPr lang="fr-FR" sz="1400" dirty="0" smtClean="0">
                <a:latin typeface="Harrington" pitchFamily="82" charset="0"/>
              </a:rPr>
              <a:t>u </a:t>
            </a:r>
            <a:r>
              <a:rPr lang="fr-FR" sz="1400" dirty="0">
                <a:latin typeface="Harrington" pitchFamily="82" charset="0"/>
              </a:rPr>
              <a:t>travers de ces Anneaux, ils trouveront la gloire, le courage, la richesse et surtout l’immortalité tant recherchée par les Hommes de l'époque</a:t>
            </a:r>
            <a:r>
              <a:rPr lang="fr-FR" sz="1400" dirty="0" smtClean="0">
                <a:latin typeface="Harrington" pitchFamily="82" charset="0"/>
              </a:rPr>
              <a:t>... Serviteur de </a:t>
            </a:r>
            <a:r>
              <a:rPr lang="fr-FR" sz="1400" dirty="0" err="1" smtClean="0">
                <a:latin typeface="Harrington" pitchFamily="82" charset="0"/>
              </a:rPr>
              <a:t>Sauron</a:t>
            </a:r>
            <a:r>
              <a:rPr lang="fr-FR" sz="1400" dirty="0" smtClean="0">
                <a:latin typeface="Harrington" pitchFamily="82" charset="0"/>
              </a:rPr>
              <a:t>, ces anneaux les ont détruit et on fait en sorte de ne garder que leur esprit sur terre.</a:t>
            </a:r>
            <a:endParaRPr lang="fr-FR" sz="1400" dirty="0">
              <a:latin typeface="Harrington" pitchFamily="82" charset="0"/>
            </a:endParaRPr>
          </a:p>
        </p:txBody>
      </p:sp>
      <p:sp>
        <p:nvSpPr>
          <p:cNvPr id="30" name="Rectangle 29"/>
          <p:cNvSpPr/>
          <p:nvPr/>
        </p:nvSpPr>
        <p:spPr>
          <a:xfrm>
            <a:off x="6587299" y="2748206"/>
            <a:ext cx="2069976" cy="2893100"/>
          </a:xfrm>
          <a:prstGeom prst="rect">
            <a:avLst/>
          </a:prstGeom>
          <a:noFill/>
        </p:spPr>
        <p:txBody>
          <a:bodyPr wrap="square">
            <a:spAutoFit/>
          </a:bodyPr>
          <a:lstStyle/>
          <a:p>
            <a:pPr algn="ctr"/>
            <a:r>
              <a:rPr lang="fr-FR" sz="1400" b="1" u="sng" dirty="0" smtClean="0">
                <a:solidFill>
                  <a:srgbClr val="996633"/>
                </a:solidFill>
                <a:latin typeface="Harrington" pitchFamily="82" charset="0"/>
              </a:rPr>
              <a:t>Les sept</a:t>
            </a:r>
            <a:r>
              <a:rPr lang="fr-FR" sz="1400" b="1" dirty="0" smtClean="0">
                <a:solidFill>
                  <a:srgbClr val="996633"/>
                </a:solidFill>
                <a:latin typeface="Harrington" pitchFamily="82" charset="0"/>
              </a:rPr>
              <a:t> :</a:t>
            </a:r>
          </a:p>
          <a:p>
            <a:pPr algn="ctr"/>
            <a:endParaRPr lang="fr-FR" sz="1400" b="1" dirty="0" smtClean="0">
              <a:solidFill>
                <a:srgbClr val="996633"/>
              </a:solidFill>
              <a:latin typeface="Harrington" pitchFamily="82" charset="0"/>
            </a:endParaRPr>
          </a:p>
          <a:p>
            <a:pPr algn="just"/>
            <a:r>
              <a:rPr lang="fr-FR" sz="1400" dirty="0" smtClean="0">
                <a:latin typeface="Harrington" pitchFamily="82" charset="0"/>
              </a:rPr>
              <a:t>Ce sont les sept anneaux que </a:t>
            </a:r>
            <a:r>
              <a:rPr lang="fr-FR" sz="1400" dirty="0" err="1" smtClean="0">
                <a:latin typeface="Harrington" pitchFamily="82" charset="0"/>
              </a:rPr>
              <a:t>Sauron</a:t>
            </a:r>
            <a:r>
              <a:rPr lang="fr-FR" sz="1400" dirty="0" smtClean="0">
                <a:latin typeface="Harrington" pitchFamily="82" charset="0"/>
              </a:rPr>
              <a:t> offre aux Nains. Il représente la richesse. Ils leur permirent de trouver de nombreuses richesses mais toutes ces richesses étaient maudite et fur gardé ou détruite par des Dragons. </a:t>
            </a:r>
            <a:endParaRPr lang="fr-FR" sz="1400" dirty="0">
              <a:latin typeface="Harrington" pitchFamily="82" charset="0"/>
            </a:endParaRPr>
          </a:p>
        </p:txBody>
      </p:sp>
    </p:spTree>
    <p:extLst>
      <p:ext uri="{BB962C8B-B14F-4D97-AF65-F5344CB8AC3E}">
        <p14:creationId xmlns:p14="http://schemas.microsoft.com/office/powerpoint/2010/main" val="232697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36"/>
                                        </p:tgtEl>
                                        <p:attrNameLst>
                                          <p:attrName>style.visibility</p:attrName>
                                        </p:attrNameLst>
                                      </p:cBhvr>
                                      <p:to>
                                        <p:strVal val="visible"/>
                                      </p:to>
                                    </p:set>
                                    <p:animEffect transition="in" filter="fade">
                                      <p:cBhvr>
                                        <p:cTn id="44" dur="500"/>
                                        <p:tgtEl>
                                          <p:spTgt spid="1036"/>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38"/>
                                        </p:tgtEl>
                                        <p:attrNameLst>
                                          <p:attrName>style.visibility</p:attrName>
                                        </p:attrNameLst>
                                      </p:cBhvr>
                                      <p:to>
                                        <p:strVal val="visible"/>
                                      </p:to>
                                    </p:set>
                                    <p:animEffect transition="in" filter="fade">
                                      <p:cBhvr>
                                        <p:cTn id="56" dur="500"/>
                                        <p:tgtEl>
                                          <p:spTgt spid="1038"/>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1000"/>
                                        <p:tgtEl>
                                          <p:spTgt spid="3"/>
                                        </p:tgtEl>
                                      </p:cBhvr>
                                    </p:animEffect>
                                    <p:anim calcmode="lin" valueType="num">
                                      <p:cBhvr>
                                        <p:cTn id="62" dur="1000" fill="hold"/>
                                        <p:tgtEl>
                                          <p:spTgt spid="3"/>
                                        </p:tgtEl>
                                        <p:attrNameLst>
                                          <p:attrName>ppt_x</p:attrName>
                                        </p:attrNameLst>
                                      </p:cBhvr>
                                      <p:tavLst>
                                        <p:tav tm="0">
                                          <p:val>
                                            <p:strVal val="#ppt_x"/>
                                          </p:val>
                                        </p:tav>
                                        <p:tav tm="100000">
                                          <p:val>
                                            <p:strVal val="#ppt_x"/>
                                          </p:val>
                                        </p:tav>
                                      </p:tavLst>
                                    </p:anim>
                                    <p:anim calcmode="lin" valueType="num">
                                      <p:cBhvr>
                                        <p:cTn id="6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1000"/>
                                        <p:tgtEl>
                                          <p:spTgt spid="30"/>
                                        </p:tgtEl>
                                      </p:cBhvr>
                                    </p:animEffect>
                                    <p:anim calcmode="lin" valueType="num">
                                      <p:cBhvr>
                                        <p:cTn id="74" dur="1000" fill="hold"/>
                                        <p:tgtEl>
                                          <p:spTgt spid="30"/>
                                        </p:tgtEl>
                                        <p:attrNameLst>
                                          <p:attrName>ppt_x</p:attrName>
                                        </p:attrNameLst>
                                      </p:cBhvr>
                                      <p:tavLst>
                                        <p:tav tm="0">
                                          <p:val>
                                            <p:strVal val="#ppt_x"/>
                                          </p:val>
                                        </p:tav>
                                        <p:tav tm="100000">
                                          <p:val>
                                            <p:strVal val="#ppt_x"/>
                                          </p:val>
                                        </p:tav>
                                      </p:tavLst>
                                    </p:anim>
                                    <p:anim calcmode="lin" valueType="num">
                                      <p:cBhvr>
                                        <p:cTn id="7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p:bldP spid="29" grpId="0"/>
      <p:bldP spid="3"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4242" y="497767"/>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3179" y="0"/>
            <a:ext cx="7876615" cy="769441"/>
          </a:xfrm>
          <a:prstGeom prst="rect">
            <a:avLst/>
          </a:prstGeom>
          <a:noFill/>
        </p:spPr>
        <p:txBody>
          <a:bodyPr wrap="square" lIns="91440" tIns="45720" rIns="91440" bIns="45720">
            <a:spAutoFit/>
          </a:bodyPr>
          <a:lstStyle/>
          <a:p>
            <a:pPr algn="ctr"/>
            <a:r>
              <a:rPr lang="fr-FR" sz="4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OBJETS ET SIGNIFICATIONS </a:t>
            </a:r>
            <a:endParaRPr lang="fr-FR" sz="4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6" name="Picture 4" descr="http://media3.echoppedemakarios.fr/95-thickbox/dague-en-bronz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8125167">
            <a:off x="-230511" y="4923441"/>
            <a:ext cx="1202747" cy="1397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edia3.echoppedemakarios.fr/95-thickbox/dague-en-bronz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69803">
            <a:off x="7746362" y="793544"/>
            <a:ext cx="1202747" cy="13974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648992" y="852253"/>
            <a:ext cx="3938307" cy="646331"/>
          </a:xfrm>
          <a:prstGeom prst="rect">
            <a:avLst/>
          </a:prstGeom>
          <a:noFill/>
        </p:spPr>
        <p:txBody>
          <a:bodyPr wrap="square" lIns="91440" tIns="45720" rIns="91440" bIns="45720">
            <a:spAutoFit/>
          </a:bodyPr>
          <a:lstStyle/>
          <a:p>
            <a:pPr algn="ctr"/>
            <a:r>
              <a:rPr lang="fr-FR" sz="36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Armes</a:t>
            </a:r>
            <a:endParaRPr lang="fr-FR" sz="36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 name="ZoneTexte 1"/>
          <p:cNvSpPr txBox="1"/>
          <p:nvPr/>
        </p:nvSpPr>
        <p:spPr>
          <a:xfrm>
            <a:off x="688482" y="2471206"/>
            <a:ext cx="1941301" cy="4185761"/>
          </a:xfrm>
          <a:prstGeom prst="rect">
            <a:avLst/>
          </a:prstGeom>
          <a:noFill/>
        </p:spPr>
        <p:txBody>
          <a:bodyPr wrap="square" rtlCol="0">
            <a:spAutoFit/>
          </a:bodyPr>
          <a:lstStyle/>
          <a:p>
            <a:pPr algn="ctr"/>
            <a:r>
              <a:rPr lang="fr-FR" sz="1400" b="1" u="sng" dirty="0" smtClean="0">
                <a:solidFill>
                  <a:srgbClr val="996633"/>
                </a:solidFill>
                <a:latin typeface="Harrington" pitchFamily="82" charset="0"/>
              </a:rPr>
              <a:t>Dard</a:t>
            </a:r>
            <a:r>
              <a:rPr lang="fr-FR" sz="1400" b="1" dirty="0" smtClean="0">
                <a:solidFill>
                  <a:srgbClr val="996633"/>
                </a:solidFill>
                <a:latin typeface="Harrington" pitchFamily="82" charset="0"/>
              </a:rPr>
              <a:t> :</a:t>
            </a:r>
          </a:p>
          <a:p>
            <a:pPr algn="ctr"/>
            <a:r>
              <a:rPr lang="fr-FR" sz="1400" b="1" dirty="0" smtClean="0">
                <a:solidFill>
                  <a:srgbClr val="996633"/>
                </a:solidFill>
                <a:latin typeface="Harrington" pitchFamily="82" charset="0"/>
              </a:rPr>
              <a:t> </a:t>
            </a:r>
          </a:p>
          <a:p>
            <a:pPr algn="just"/>
            <a:r>
              <a:rPr lang="fr-FR" sz="1400" dirty="0">
                <a:latin typeface="Harrington" pitchFamily="82" charset="0"/>
              </a:rPr>
              <a:t>C</a:t>
            </a:r>
            <a:r>
              <a:rPr lang="fr-FR" sz="1400" dirty="0" smtClean="0">
                <a:latin typeface="Harrington" pitchFamily="82" charset="0"/>
              </a:rPr>
              <a:t>ette </a:t>
            </a:r>
            <a:r>
              <a:rPr lang="fr-FR" sz="1400" dirty="0">
                <a:latin typeface="Harrington" pitchFamily="82" charset="0"/>
              </a:rPr>
              <a:t>dague a été forgée par les elfes de </a:t>
            </a:r>
            <a:r>
              <a:rPr lang="fr-FR" sz="1400" dirty="0" err="1">
                <a:latin typeface="Harrington" pitchFamily="82" charset="0"/>
              </a:rPr>
              <a:t>Gondolin</a:t>
            </a:r>
            <a:r>
              <a:rPr lang="fr-FR" sz="1400" dirty="0">
                <a:latin typeface="Harrington" pitchFamily="82" charset="0"/>
              </a:rPr>
              <a:t> au Premier Âge, et elle a pour caractéristique de briller d'une lueur bleue lorsque des orques sont </a:t>
            </a:r>
            <a:r>
              <a:rPr lang="fr-FR" sz="1400" dirty="0" smtClean="0">
                <a:latin typeface="Harrington" pitchFamily="82" charset="0"/>
              </a:rPr>
              <a:t>proches. </a:t>
            </a:r>
            <a:r>
              <a:rPr lang="fr-FR" sz="1400" dirty="0">
                <a:latin typeface="Harrington" pitchFamily="82" charset="0"/>
              </a:rPr>
              <a:t>Elle représente le </a:t>
            </a:r>
            <a:r>
              <a:rPr lang="fr-FR" sz="1400" dirty="0" smtClean="0">
                <a:latin typeface="Harrington" pitchFamily="82" charset="0"/>
              </a:rPr>
              <a:t>bien, cette </a:t>
            </a:r>
            <a:r>
              <a:rPr lang="fr-FR" sz="1400" dirty="0">
                <a:latin typeface="Harrington" pitchFamily="82" charset="0"/>
              </a:rPr>
              <a:t>couleur tient compte des </a:t>
            </a:r>
            <a:r>
              <a:rPr lang="fr-FR" sz="1400" dirty="0" smtClean="0">
                <a:latin typeface="Harrington" pitchFamily="82" charset="0"/>
              </a:rPr>
              <a:t>sentiments et représente la vérité et la mort. Elle évoque le travail à réaliser une mission divine à effectuer.</a:t>
            </a:r>
          </a:p>
        </p:txBody>
      </p:sp>
      <p:sp>
        <p:nvSpPr>
          <p:cNvPr id="29" name="ZoneTexte 28"/>
          <p:cNvSpPr txBox="1"/>
          <p:nvPr/>
        </p:nvSpPr>
        <p:spPr>
          <a:xfrm>
            <a:off x="2614910" y="2487544"/>
            <a:ext cx="1941301" cy="3970318"/>
          </a:xfrm>
          <a:prstGeom prst="rect">
            <a:avLst/>
          </a:prstGeom>
          <a:noFill/>
        </p:spPr>
        <p:txBody>
          <a:bodyPr wrap="square" rtlCol="0">
            <a:spAutoFit/>
          </a:bodyPr>
          <a:lstStyle/>
          <a:p>
            <a:pPr algn="ctr"/>
            <a:r>
              <a:rPr lang="fr-FR" sz="1400" b="1" u="sng" dirty="0" err="1" smtClean="0">
                <a:solidFill>
                  <a:srgbClr val="996633"/>
                </a:solidFill>
                <a:latin typeface="Harrington" pitchFamily="82" charset="0"/>
              </a:rPr>
              <a:t>Anduril</a:t>
            </a:r>
            <a:r>
              <a:rPr lang="fr-FR" sz="1400" b="1" dirty="0" smtClean="0">
                <a:solidFill>
                  <a:srgbClr val="996633"/>
                </a:solidFill>
                <a:latin typeface="Harrington" pitchFamily="82" charset="0"/>
              </a:rPr>
              <a:t> :</a:t>
            </a:r>
          </a:p>
          <a:p>
            <a:pPr algn="ctr"/>
            <a:endParaRPr lang="fr-FR" sz="1400" dirty="0">
              <a:solidFill>
                <a:srgbClr val="996633"/>
              </a:solidFill>
              <a:latin typeface="Harrington" pitchFamily="82" charset="0"/>
            </a:endParaRPr>
          </a:p>
          <a:p>
            <a:pPr algn="just"/>
            <a:r>
              <a:rPr lang="fr-FR" sz="1400" dirty="0" err="1" smtClean="0">
                <a:latin typeface="Harrington" pitchFamily="82" charset="0"/>
              </a:rPr>
              <a:t>Anduril</a:t>
            </a:r>
            <a:r>
              <a:rPr lang="fr-FR" sz="1400" dirty="0" smtClean="0">
                <a:latin typeface="Harrington" pitchFamily="82" charset="0"/>
              </a:rPr>
              <a:t> signifie la flamme de l’ouest, c’est l’épée qui coupa le doigt de </a:t>
            </a:r>
            <a:r>
              <a:rPr lang="fr-FR" sz="1400" dirty="0" err="1" smtClean="0">
                <a:latin typeface="Harrington" pitchFamily="82" charset="0"/>
              </a:rPr>
              <a:t>Sauron</a:t>
            </a:r>
            <a:r>
              <a:rPr lang="fr-FR" sz="1400" dirty="0" smtClean="0">
                <a:latin typeface="Harrington" pitchFamily="82" charset="0"/>
              </a:rPr>
              <a:t>. Elle représente la puissance et le courage. Elle évoque la séparation du bien et du mal, car elle peut châtier le coupable. Elle est souvent liée à la libération des désirs. Les vertus de bienveillance et de pouvoir lui sont souvent attribuer.</a:t>
            </a:r>
          </a:p>
        </p:txBody>
      </p:sp>
      <p:sp>
        <p:nvSpPr>
          <p:cNvPr id="3" name="Rectangle 2"/>
          <p:cNvSpPr/>
          <p:nvPr/>
        </p:nvSpPr>
        <p:spPr>
          <a:xfrm>
            <a:off x="4556211" y="2470731"/>
            <a:ext cx="2061174" cy="3539430"/>
          </a:xfrm>
          <a:prstGeom prst="rect">
            <a:avLst/>
          </a:prstGeom>
          <a:noFill/>
        </p:spPr>
        <p:txBody>
          <a:bodyPr wrap="square">
            <a:spAutoFit/>
          </a:bodyPr>
          <a:lstStyle/>
          <a:p>
            <a:pPr algn="ctr"/>
            <a:r>
              <a:rPr lang="fr-FR" sz="1400" b="1" u="sng" dirty="0" smtClean="0">
                <a:solidFill>
                  <a:srgbClr val="996633"/>
                </a:solidFill>
                <a:latin typeface="Harrington" pitchFamily="82" charset="0"/>
              </a:rPr>
              <a:t>Arc</a:t>
            </a:r>
            <a:r>
              <a:rPr lang="fr-FR" sz="1400" b="1" dirty="0" smtClean="0">
                <a:solidFill>
                  <a:srgbClr val="996633"/>
                </a:solidFill>
                <a:latin typeface="Harrington" pitchFamily="82" charset="0"/>
              </a:rPr>
              <a:t>:</a:t>
            </a:r>
          </a:p>
          <a:p>
            <a:pPr algn="ctr"/>
            <a:endParaRPr lang="fr-FR" sz="1400" b="1" dirty="0" smtClean="0">
              <a:solidFill>
                <a:srgbClr val="996633"/>
              </a:solidFill>
              <a:latin typeface="Harrington" pitchFamily="82" charset="0"/>
            </a:endParaRPr>
          </a:p>
          <a:p>
            <a:pPr algn="just"/>
            <a:r>
              <a:rPr lang="fr-FR" sz="1400" dirty="0" smtClean="0">
                <a:latin typeface="Harrington" pitchFamily="82" charset="0"/>
              </a:rPr>
              <a:t>Cet arc appartient à </a:t>
            </a:r>
            <a:r>
              <a:rPr lang="fr-FR" sz="1400" dirty="0" err="1" smtClean="0">
                <a:latin typeface="Harrington" pitchFamily="82" charset="0"/>
              </a:rPr>
              <a:t>Legolas</a:t>
            </a:r>
            <a:r>
              <a:rPr lang="fr-FR" sz="1400" dirty="0" smtClean="0">
                <a:latin typeface="Harrington" pitchFamily="82" charset="0"/>
              </a:rPr>
              <a:t>, le </a:t>
            </a:r>
            <a:r>
              <a:rPr lang="fr-FR" sz="1400" dirty="0">
                <a:latin typeface="Harrington" pitchFamily="82" charset="0"/>
              </a:rPr>
              <a:t>symbole de l'arc se projette sur le sens du but, ainsi que sur le désir et la possession. L'arc est en rapport avec le nombre 3, car il est ternaire : tension, détente et jet, arc, corde et flèche. </a:t>
            </a:r>
            <a:r>
              <a:rPr lang="fr-FR" sz="1400" dirty="0" smtClean="0">
                <a:latin typeface="Harrington" pitchFamily="82" charset="0"/>
              </a:rPr>
              <a:t>Il représente </a:t>
            </a:r>
            <a:r>
              <a:rPr lang="fr-FR" sz="1400" dirty="0">
                <a:latin typeface="Harrington" pitchFamily="82" charset="0"/>
              </a:rPr>
              <a:t>aussi </a:t>
            </a:r>
            <a:r>
              <a:rPr lang="fr-FR" sz="1400" dirty="0" smtClean="0">
                <a:latin typeface="Harrington" pitchFamily="82" charset="0"/>
              </a:rPr>
              <a:t>le </a:t>
            </a:r>
            <a:r>
              <a:rPr lang="fr-FR" sz="1400" dirty="0">
                <a:latin typeface="Harrington" pitchFamily="82" charset="0"/>
              </a:rPr>
              <a:t>destin, le pouvoir de </a:t>
            </a:r>
            <a:r>
              <a:rPr lang="fr-FR" sz="1400" dirty="0" smtClean="0">
                <a:latin typeface="Harrington" pitchFamily="82" charset="0"/>
              </a:rPr>
              <a:t>décision, la </a:t>
            </a:r>
            <a:r>
              <a:rPr lang="fr-FR" sz="1400" dirty="0">
                <a:latin typeface="Harrington" pitchFamily="82" charset="0"/>
              </a:rPr>
              <a:t>destinée inévitable.</a:t>
            </a:r>
          </a:p>
        </p:txBody>
      </p:sp>
      <p:sp>
        <p:nvSpPr>
          <p:cNvPr id="30" name="Rectangle 29"/>
          <p:cNvSpPr/>
          <p:nvPr/>
        </p:nvSpPr>
        <p:spPr>
          <a:xfrm>
            <a:off x="6591854" y="2471206"/>
            <a:ext cx="2069976" cy="3323987"/>
          </a:xfrm>
          <a:prstGeom prst="rect">
            <a:avLst/>
          </a:prstGeom>
          <a:noFill/>
        </p:spPr>
        <p:txBody>
          <a:bodyPr wrap="square">
            <a:spAutoFit/>
          </a:bodyPr>
          <a:lstStyle/>
          <a:p>
            <a:pPr algn="ctr"/>
            <a:r>
              <a:rPr lang="fr-FR" sz="1400" b="1" u="sng" dirty="0" smtClean="0">
                <a:solidFill>
                  <a:srgbClr val="996633"/>
                </a:solidFill>
                <a:latin typeface="Harrington" pitchFamily="82" charset="0"/>
              </a:rPr>
              <a:t>La Hache de </a:t>
            </a:r>
            <a:r>
              <a:rPr lang="fr-FR" sz="1400" b="1" u="sng" dirty="0" err="1" smtClean="0">
                <a:solidFill>
                  <a:srgbClr val="996633"/>
                </a:solidFill>
                <a:latin typeface="Harrington" pitchFamily="82" charset="0"/>
              </a:rPr>
              <a:t>Gimli</a:t>
            </a:r>
            <a:r>
              <a:rPr lang="fr-FR" sz="1400" b="1" dirty="0" smtClean="0">
                <a:solidFill>
                  <a:srgbClr val="996633"/>
                </a:solidFill>
                <a:latin typeface="Harrington" pitchFamily="82" charset="0"/>
              </a:rPr>
              <a:t> :</a:t>
            </a:r>
            <a:endParaRPr lang="fr-FR" sz="1400" b="1" dirty="0" smtClean="0">
              <a:solidFill>
                <a:srgbClr val="F6B922"/>
              </a:solidFill>
              <a:latin typeface="Harrington" pitchFamily="82" charset="0"/>
            </a:endParaRPr>
          </a:p>
          <a:p>
            <a:pPr algn="ctr"/>
            <a:endParaRPr lang="fr-FR" sz="1400" b="1" dirty="0" smtClean="0">
              <a:solidFill>
                <a:srgbClr val="F6B922"/>
              </a:solidFill>
              <a:latin typeface="Harrington" pitchFamily="82" charset="0"/>
            </a:endParaRPr>
          </a:p>
          <a:p>
            <a:pPr algn="just"/>
            <a:r>
              <a:rPr lang="fr-FR" sz="1400" dirty="0" smtClean="0">
                <a:latin typeface="Harrington" pitchFamily="82" charset="0"/>
              </a:rPr>
              <a:t>La hache de </a:t>
            </a:r>
            <a:r>
              <a:rPr lang="fr-FR" sz="1400" dirty="0" err="1" smtClean="0">
                <a:latin typeface="Harrington" pitchFamily="82" charset="0"/>
              </a:rPr>
              <a:t>Gimli</a:t>
            </a:r>
            <a:r>
              <a:rPr lang="fr-FR" sz="1400" dirty="0" smtClean="0">
                <a:latin typeface="Harrington" pitchFamily="82" charset="0"/>
              </a:rPr>
              <a:t> lui sert en combat au corps à corps, </a:t>
            </a:r>
            <a:r>
              <a:rPr lang="fr-FR" sz="1400" dirty="0">
                <a:latin typeface="Harrington" pitchFamily="82" charset="0"/>
              </a:rPr>
              <a:t>la hache apparaît comme symbole de destruction. Elle est également symbole de colère. Elle est une représentation de la foudre.</a:t>
            </a:r>
          </a:p>
          <a:p>
            <a:pPr algn="just"/>
            <a:r>
              <a:rPr lang="fr-FR" sz="1400" dirty="0" smtClean="0">
                <a:latin typeface="Harrington" pitchFamily="82" charset="0"/>
              </a:rPr>
              <a:t>Elle peut être aussi perçue comme symbole de différenciation dans la mythologie grec.</a:t>
            </a:r>
            <a:endParaRPr lang="fr-FR" sz="1400" dirty="0">
              <a:latin typeface="Harrington" pitchFamily="82" charset="0"/>
            </a:endParaRPr>
          </a:p>
        </p:txBody>
      </p:sp>
      <p:pic>
        <p:nvPicPr>
          <p:cNvPr id="4102" name="Picture 6" descr="http://golem13.fr/wp-content/uploads/2013/10/Frodon-epee.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0949" b="76680" l="0" r="99667">
                        <a14:foregroundMark x1="6667" y1="48221" x2="56500" y2="52174"/>
                      </a14:backgroundRemoval>
                    </a14:imgEffect>
                  </a14:imgLayer>
                </a14:imgProps>
              </a:ext>
              <a:ext uri="{28A0092B-C50C-407E-A947-70E740481C1C}">
                <a14:useLocalDpi xmlns:a14="http://schemas.microsoft.com/office/drawing/2010/main" val="0"/>
              </a:ext>
            </a:extLst>
          </a:blip>
          <a:srcRect/>
          <a:stretch>
            <a:fillRect/>
          </a:stretch>
        </p:blipFill>
        <p:spPr bwMode="auto">
          <a:xfrm rot="12645440">
            <a:off x="324161" y="1667692"/>
            <a:ext cx="2207969" cy="93102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images.blog-24.com/470000/475000/474566.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492" l="233" r="100000"/>
                    </a14:imgEffect>
                  </a14:imgLayer>
                </a14:imgProps>
              </a:ext>
              <a:ext uri="{28A0092B-C50C-407E-A947-70E740481C1C}">
                <a14:useLocalDpi xmlns:a14="http://schemas.microsoft.com/office/drawing/2010/main" val="0"/>
              </a:ext>
            </a:extLst>
          </a:blip>
          <a:srcRect/>
          <a:stretch>
            <a:fillRect/>
          </a:stretch>
        </p:blipFill>
        <p:spPr bwMode="auto">
          <a:xfrm rot="798120">
            <a:off x="2181266" y="1533610"/>
            <a:ext cx="2160240" cy="99974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perlbal.hi-pi.com/blog-images/1978/gd/1133277143/la-hache-a-deux-main-de-gimli.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422" b="99052" l="959" r="99281"/>
                    </a14:imgEffect>
                  </a14:imgLayer>
                </a14:imgProps>
              </a:ext>
              <a:ext uri="{28A0092B-C50C-407E-A947-70E740481C1C}">
                <a14:useLocalDpi xmlns:a14="http://schemas.microsoft.com/office/drawing/2010/main" val="0"/>
              </a:ext>
            </a:extLst>
          </a:blip>
          <a:srcRect/>
          <a:stretch>
            <a:fillRect/>
          </a:stretch>
        </p:blipFill>
        <p:spPr bwMode="auto">
          <a:xfrm rot="15412907">
            <a:off x="6739079" y="1245568"/>
            <a:ext cx="1557153" cy="157582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auto.img.v4.skyrock.net/8749/11928749/pics/585249576.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5545" r="52772"/>
                    </a14:imgEffect>
                  </a14:imgLayer>
                </a14:imgProps>
              </a:ext>
              <a:ext uri="{28A0092B-C50C-407E-A947-70E740481C1C}">
                <a14:useLocalDpi xmlns:a14="http://schemas.microsoft.com/office/drawing/2010/main" val="0"/>
              </a:ext>
            </a:extLst>
          </a:blip>
          <a:srcRect r="42944"/>
          <a:stretch/>
        </p:blipFill>
        <p:spPr bwMode="auto">
          <a:xfrm rot="17691346">
            <a:off x="4880705" y="1126337"/>
            <a:ext cx="1134987" cy="181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3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fade">
                                      <p:cBhvr>
                                        <p:cTn id="32" dur="500"/>
                                        <p:tgtEl>
                                          <p:spTgt spid="410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104"/>
                                        </p:tgtEl>
                                        <p:attrNameLst>
                                          <p:attrName>style.visibility</p:attrName>
                                        </p:attrNameLst>
                                      </p:cBhvr>
                                      <p:to>
                                        <p:strVal val="visible"/>
                                      </p:to>
                                    </p:set>
                                    <p:animEffect transition="in" filter="fade">
                                      <p:cBhvr>
                                        <p:cTn id="44" dur="500"/>
                                        <p:tgtEl>
                                          <p:spTgt spid="410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108"/>
                                        </p:tgtEl>
                                        <p:attrNameLst>
                                          <p:attrName>style.visibility</p:attrName>
                                        </p:attrNameLst>
                                      </p:cBhvr>
                                      <p:to>
                                        <p:strVal val="visible"/>
                                      </p:to>
                                    </p:set>
                                    <p:animEffect transition="in" filter="fade">
                                      <p:cBhvr>
                                        <p:cTn id="56" dur="500"/>
                                        <p:tgtEl>
                                          <p:spTgt spid="4108"/>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1000"/>
                                        <p:tgtEl>
                                          <p:spTgt spid="3"/>
                                        </p:tgtEl>
                                      </p:cBhvr>
                                    </p:animEffect>
                                    <p:anim calcmode="lin" valueType="num">
                                      <p:cBhvr>
                                        <p:cTn id="62" dur="1000" fill="hold"/>
                                        <p:tgtEl>
                                          <p:spTgt spid="3"/>
                                        </p:tgtEl>
                                        <p:attrNameLst>
                                          <p:attrName>ppt_x</p:attrName>
                                        </p:attrNameLst>
                                      </p:cBhvr>
                                      <p:tavLst>
                                        <p:tav tm="0">
                                          <p:val>
                                            <p:strVal val="#ppt_x"/>
                                          </p:val>
                                        </p:tav>
                                        <p:tav tm="100000">
                                          <p:val>
                                            <p:strVal val="#ppt_x"/>
                                          </p:val>
                                        </p:tav>
                                      </p:tavLst>
                                    </p:anim>
                                    <p:anim calcmode="lin" valueType="num">
                                      <p:cBhvr>
                                        <p:cTn id="6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106"/>
                                        </p:tgtEl>
                                        <p:attrNameLst>
                                          <p:attrName>style.visibility</p:attrName>
                                        </p:attrNameLst>
                                      </p:cBhvr>
                                      <p:to>
                                        <p:strVal val="visible"/>
                                      </p:to>
                                    </p:set>
                                    <p:animEffect transition="in" filter="fade">
                                      <p:cBhvr>
                                        <p:cTn id="68" dur="500"/>
                                        <p:tgtEl>
                                          <p:spTgt spid="4106"/>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1000"/>
                                        <p:tgtEl>
                                          <p:spTgt spid="30"/>
                                        </p:tgtEl>
                                      </p:cBhvr>
                                    </p:animEffect>
                                    <p:anim calcmode="lin" valueType="num">
                                      <p:cBhvr>
                                        <p:cTn id="74" dur="1000" fill="hold"/>
                                        <p:tgtEl>
                                          <p:spTgt spid="30"/>
                                        </p:tgtEl>
                                        <p:attrNameLst>
                                          <p:attrName>ppt_x</p:attrName>
                                        </p:attrNameLst>
                                      </p:cBhvr>
                                      <p:tavLst>
                                        <p:tav tm="0">
                                          <p:val>
                                            <p:strVal val="#ppt_x"/>
                                          </p:val>
                                        </p:tav>
                                        <p:tav tm="100000">
                                          <p:val>
                                            <p:strVal val="#ppt_x"/>
                                          </p:val>
                                        </p:tav>
                                      </p:tavLst>
                                    </p:anim>
                                    <p:anim calcmode="lin" valueType="num">
                                      <p:cBhvr>
                                        <p:cTn id="7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p:bldP spid="29" grpId="0"/>
      <p:bldP spid="3"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4242" y="497767"/>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3179" y="0"/>
            <a:ext cx="7876615" cy="769441"/>
          </a:xfrm>
          <a:prstGeom prst="rect">
            <a:avLst/>
          </a:prstGeom>
          <a:noFill/>
        </p:spPr>
        <p:txBody>
          <a:bodyPr wrap="square" lIns="91440" tIns="45720" rIns="91440" bIns="45720">
            <a:spAutoFit/>
          </a:bodyPr>
          <a:lstStyle/>
          <a:p>
            <a:pPr algn="ctr"/>
            <a:r>
              <a:rPr lang="fr-FR" sz="4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OBJETS ET SIGNIFICATIONS </a:t>
            </a:r>
            <a:endParaRPr lang="fr-FR" sz="4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6" name="Picture 4" descr="http://media3.echoppedemakarios.fr/95-thickbox/dague-en-bronz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8125167">
            <a:off x="-61819" y="5051113"/>
            <a:ext cx="1202747" cy="1397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edia3.echoppedemakarios.fr/95-thickbox/dague-en-bronz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69803">
            <a:off x="7746362" y="793544"/>
            <a:ext cx="1202747" cy="13974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637088" y="1225116"/>
            <a:ext cx="3938307" cy="646331"/>
          </a:xfrm>
          <a:prstGeom prst="rect">
            <a:avLst/>
          </a:prstGeom>
          <a:noFill/>
        </p:spPr>
        <p:txBody>
          <a:bodyPr wrap="square" lIns="91440" tIns="45720" rIns="91440" bIns="45720">
            <a:spAutoFit/>
          </a:bodyPr>
          <a:lstStyle/>
          <a:p>
            <a:pPr algn="ctr"/>
            <a:r>
              <a:rPr lang="fr-FR" sz="36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Bâtons</a:t>
            </a:r>
            <a:endParaRPr lang="fr-FR" sz="36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4" name="Picture 2" descr="http://auto.img.v4.skyrock.net/8749/11928749/pics/583043646.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1865" r="40093"/>
                    </a14:imgEffect>
                  </a14:imgLayer>
                </a14:imgProps>
              </a:ext>
              <a:ext uri="{28A0092B-C50C-407E-A947-70E740481C1C}">
                <a14:useLocalDpi xmlns:a14="http://schemas.microsoft.com/office/drawing/2010/main" val="0"/>
              </a:ext>
            </a:extLst>
          </a:blip>
          <a:srcRect r="54687"/>
          <a:stretch/>
        </p:blipFill>
        <p:spPr bwMode="auto">
          <a:xfrm>
            <a:off x="323528" y="2032953"/>
            <a:ext cx="1851608" cy="45624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auto.img.v4.skyrock.net/8749/11928749/pics/583043646.jpg"/>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0" b="100000" l="51049" r="94406"/>
                    </a14:imgEffect>
                  </a14:imgLayer>
                </a14:imgProps>
              </a:ext>
              <a:ext uri="{28A0092B-C50C-407E-A947-70E740481C1C}">
                <a14:useLocalDpi xmlns:a14="http://schemas.microsoft.com/office/drawing/2010/main" val="0"/>
              </a:ext>
            </a:extLst>
          </a:blip>
          <a:srcRect l="46035"/>
          <a:stretch/>
        </p:blipFill>
        <p:spPr bwMode="auto">
          <a:xfrm>
            <a:off x="6660054" y="1837536"/>
            <a:ext cx="2222102" cy="4597538"/>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1763688" y="2241576"/>
            <a:ext cx="5345952" cy="3600986"/>
          </a:xfrm>
          <a:prstGeom prst="rect">
            <a:avLst/>
          </a:prstGeom>
          <a:noFill/>
        </p:spPr>
        <p:txBody>
          <a:bodyPr wrap="square" rtlCol="0">
            <a:spAutoFit/>
          </a:bodyPr>
          <a:lstStyle/>
          <a:p>
            <a:pPr algn="ctr"/>
            <a:r>
              <a:rPr lang="fr-FR" b="1" u="sng" dirty="0" smtClean="0">
                <a:solidFill>
                  <a:srgbClr val="996633"/>
                </a:solidFill>
                <a:latin typeface="Harrington" pitchFamily="82" charset="0"/>
              </a:rPr>
              <a:t>Bâton de </a:t>
            </a:r>
            <a:r>
              <a:rPr lang="fr-FR" b="1" u="sng" dirty="0" err="1" smtClean="0">
                <a:solidFill>
                  <a:srgbClr val="996633"/>
                </a:solidFill>
                <a:latin typeface="Harrington" pitchFamily="82" charset="0"/>
              </a:rPr>
              <a:t>Gandalf</a:t>
            </a:r>
            <a:r>
              <a:rPr lang="fr-FR" b="1" u="sng" dirty="0" smtClean="0">
                <a:solidFill>
                  <a:srgbClr val="996633"/>
                </a:solidFill>
                <a:latin typeface="Harrington" pitchFamily="82" charset="0"/>
              </a:rPr>
              <a:t> et Bâton de </a:t>
            </a:r>
            <a:r>
              <a:rPr lang="fr-FR" b="1" u="sng" dirty="0" err="1" smtClean="0">
                <a:solidFill>
                  <a:srgbClr val="996633"/>
                </a:solidFill>
                <a:latin typeface="Harrington" pitchFamily="82" charset="0"/>
              </a:rPr>
              <a:t>Saroumane</a:t>
            </a:r>
            <a:r>
              <a:rPr lang="fr-FR" b="1" u="sng" dirty="0" smtClean="0">
                <a:solidFill>
                  <a:srgbClr val="996633"/>
                </a:solidFill>
                <a:latin typeface="Harrington" pitchFamily="82" charset="0"/>
              </a:rPr>
              <a:t> </a:t>
            </a:r>
            <a:r>
              <a:rPr lang="fr-FR" b="1" dirty="0" smtClean="0">
                <a:solidFill>
                  <a:srgbClr val="996633"/>
                </a:solidFill>
                <a:latin typeface="Harrington" pitchFamily="82" charset="0"/>
              </a:rPr>
              <a:t>:</a:t>
            </a:r>
          </a:p>
          <a:p>
            <a:pPr algn="just"/>
            <a:endParaRPr lang="fr-FR" sz="1400" b="1" dirty="0" smtClean="0">
              <a:latin typeface="Harrington" pitchFamily="82" charset="0"/>
            </a:endParaRPr>
          </a:p>
          <a:p>
            <a:pPr algn="just"/>
            <a:r>
              <a:rPr lang="fr-FR" sz="1400" dirty="0" smtClean="0">
                <a:latin typeface="Harrington" pitchFamily="82" charset="0"/>
              </a:rPr>
              <a:t>Le bâton est une arme magique ou un moyen de </a:t>
            </a:r>
            <a:r>
              <a:rPr lang="fr-FR" sz="1400" dirty="0">
                <a:latin typeface="Harrington" pitchFamily="82" charset="0"/>
              </a:rPr>
              <a:t>soutien, </a:t>
            </a:r>
            <a:r>
              <a:rPr lang="fr-FR" sz="1400" dirty="0" smtClean="0">
                <a:latin typeface="Harrington" pitchFamily="82" charset="0"/>
              </a:rPr>
              <a:t>c'est </a:t>
            </a:r>
            <a:r>
              <a:rPr lang="fr-FR" sz="1400" dirty="0">
                <a:latin typeface="Harrington" pitchFamily="82" charset="0"/>
              </a:rPr>
              <a:t>un axe, permettant un repère, signant une autorité. Le rôle de contrainte ou de punition est évident, bien que le bâton soit également une arme exorciste, car elle libère et Moïse en fit naître des sources. Dans d'autres mythes, le bâton apprivoise les dragons. En Chine, les forces maléfiques étaient chassées par le bâton. Dans la Bible, le bâton de Moïse est l'archétype d'une transfiguration de l'âme par l'esprit divin. On le retrouve en médecine, dans le symbole du caducée, logo des pharmaciens</a:t>
            </a:r>
            <a:r>
              <a:rPr lang="fr-FR" sz="1400" dirty="0" smtClean="0">
                <a:latin typeface="Harrington" pitchFamily="82" charset="0"/>
              </a:rPr>
              <a:t>.</a:t>
            </a:r>
          </a:p>
          <a:p>
            <a:pPr algn="just"/>
            <a:endParaRPr lang="fr-FR" sz="1400" dirty="0">
              <a:latin typeface="Harrington" pitchFamily="82" charset="0"/>
            </a:endParaRPr>
          </a:p>
          <a:p>
            <a:pPr algn="just"/>
            <a:r>
              <a:rPr lang="fr-FR" sz="1400" dirty="0" smtClean="0">
                <a:latin typeface="Harrington" pitchFamily="82" charset="0"/>
              </a:rPr>
              <a:t>Le </a:t>
            </a:r>
            <a:r>
              <a:rPr lang="fr-FR" sz="1400" dirty="0">
                <a:latin typeface="Harrington" pitchFamily="82" charset="0"/>
              </a:rPr>
              <a:t>bâton représente, dans l'inconscient humain, l'autorité légitime, la vitalité, la régénération et la résurrection. C'est aussi un symbole d'exemple et de droiture. </a:t>
            </a:r>
            <a:r>
              <a:rPr lang="fr-FR" sz="1400" dirty="0" smtClean="0">
                <a:latin typeface="Harrington" pitchFamily="82" charset="0"/>
              </a:rPr>
              <a:t>Il représente tous les deux le bien mais peuvent être détourné vers le mal par leur possesseur.</a:t>
            </a:r>
          </a:p>
        </p:txBody>
      </p:sp>
    </p:spTree>
    <p:extLst>
      <p:ext uri="{BB962C8B-B14F-4D97-AF65-F5344CB8AC3E}">
        <p14:creationId xmlns:p14="http://schemas.microsoft.com/office/powerpoint/2010/main" val="361050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52"/>
                                        </p:tgtEl>
                                        <p:attrNameLst>
                                          <p:attrName>style.visibility</p:attrName>
                                        </p:attrNameLst>
                                      </p:cBhvr>
                                      <p:to>
                                        <p:strVal val="visible"/>
                                      </p:to>
                                    </p:set>
                                    <p:animEffect transition="in" filter="fade">
                                      <p:cBhvr>
                                        <p:cTn id="4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4242" y="497767"/>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3179" y="0"/>
            <a:ext cx="7876615" cy="769441"/>
          </a:xfrm>
          <a:prstGeom prst="rect">
            <a:avLst/>
          </a:prstGeom>
          <a:noFill/>
        </p:spPr>
        <p:txBody>
          <a:bodyPr wrap="square" lIns="91440" tIns="45720" rIns="91440" bIns="45720">
            <a:spAutoFit/>
          </a:bodyPr>
          <a:lstStyle/>
          <a:p>
            <a:pPr algn="ctr"/>
            <a:r>
              <a:rPr lang="fr-FR" sz="4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OBJETS ET SIGNIFICATIONS </a:t>
            </a:r>
            <a:endParaRPr lang="fr-FR" sz="4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6" name="Picture 4" descr="http://media3.echoppedemakarios.fr/95-thickbox/dague-en-bronz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8125167">
            <a:off x="-230512" y="5052466"/>
            <a:ext cx="1202747" cy="1397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edia3.echoppedemakarios.fr/95-thickbox/dague-en-bronz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69803">
            <a:off x="7746362" y="793544"/>
            <a:ext cx="1202747" cy="13974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53443" y="1041749"/>
            <a:ext cx="5016086" cy="523220"/>
          </a:xfrm>
          <a:prstGeom prst="rect">
            <a:avLst/>
          </a:prstGeom>
          <a:noFill/>
        </p:spPr>
        <p:txBody>
          <a:bodyPr wrap="square" lIns="91440" tIns="45720" rIns="91440" bIns="45720">
            <a:spAutoFit/>
          </a:bodyPr>
          <a:lstStyle/>
          <a:p>
            <a:pPr algn="ctr"/>
            <a:r>
              <a:rPr lang="fr-FR" sz="28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Présent de </a:t>
            </a:r>
            <a:r>
              <a:rPr lang="fr-FR" sz="2800" b="1" dirty="0" err="1"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Lothlorien</a:t>
            </a:r>
            <a:endParaRPr lang="fr-FR" sz="28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9" name="ZoneTexte 28"/>
          <p:cNvSpPr txBox="1"/>
          <p:nvPr/>
        </p:nvSpPr>
        <p:spPr>
          <a:xfrm>
            <a:off x="674007" y="2745501"/>
            <a:ext cx="1814529" cy="3539430"/>
          </a:xfrm>
          <a:prstGeom prst="rect">
            <a:avLst/>
          </a:prstGeom>
          <a:noFill/>
        </p:spPr>
        <p:txBody>
          <a:bodyPr wrap="square" rtlCol="0">
            <a:spAutoFit/>
          </a:bodyPr>
          <a:lstStyle/>
          <a:p>
            <a:pPr algn="ctr"/>
            <a:r>
              <a:rPr lang="fr-FR" sz="1400" b="1" dirty="0" smtClean="0">
                <a:solidFill>
                  <a:srgbClr val="996633"/>
                </a:solidFill>
                <a:latin typeface="Harrington" pitchFamily="82" charset="0"/>
              </a:rPr>
              <a:t>Corde </a:t>
            </a:r>
            <a:r>
              <a:rPr lang="fr-FR" sz="1400" b="1" dirty="0" err="1" smtClean="0">
                <a:solidFill>
                  <a:srgbClr val="996633"/>
                </a:solidFill>
                <a:latin typeface="Harrington" pitchFamily="82" charset="0"/>
              </a:rPr>
              <a:t>Elfique</a:t>
            </a:r>
            <a:r>
              <a:rPr lang="fr-FR" sz="1400" b="1" dirty="0" smtClean="0">
                <a:solidFill>
                  <a:srgbClr val="996633"/>
                </a:solidFill>
                <a:latin typeface="Harrington" pitchFamily="82" charset="0"/>
              </a:rPr>
              <a:t> :</a:t>
            </a:r>
          </a:p>
          <a:p>
            <a:pPr algn="ctr"/>
            <a:endParaRPr lang="fr-FR" sz="1400" b="1" dirty="0" smtClean="0">
              <a:solidFill>
                <a:srgbClr val="996633"/>
              </a:solidFill>
              <a:latin typeface="Harrington" pitchFamily="82" charset="0"/>
            </a:endParaRPr>
          </a:p>
          <a:p>
            <a:pPr algn="just"/>
            <a:r>
              <a:rPr lang="fr-FR" sz="1400" dirty="0" smtClean="0">
                <a:latin typeface="Harrington" pitchFamily="82" charset="0"/>
              </a:rPr>
              <a:t>La </a:t>
            </a:r>
            <a:r>
              <a:rPr lang="fr-FR" sz="1400" dirty="0">
                <a:latin typeface="Harrington" pitchFamily="82" charset="0"/>
              </a:rPr>
              <a:t>corde symbolise la solidarité, l'union, l'ascension entre le ciel et la terre. La corde vient du ciel, et non de la terre. De ce fait, il faut chercher la grâce qui permet de s'élever, lorsque ce symbole est </a:t>
            </a:r>
            <a:r>
              <a:rPr lang="fr-FR" sz="1400" dirty="0" smtClean="0">
                <a:latin typeface="Harrington" pitchFamily="82" charset="0"/>
              </a:rPr>
              <a:t>présent. Elle </a:t>
            </a:r>
            <a:r>
              <a:rPr lang="fr-FR" sz="1400" dirty="0">
                <a:latin typeface="Harrington" pitchFamily="82" charset="0"/>
              </a:rPr>
              <a:t>est </a:t>
            </a:r>
            <a:r>
              <a:rPr lang="fr-FR" sz="1400" dirty="0" smtClean="0">
                <a:latin typeface="Harrington" pitchFamily="82" charset="0"/>
              </a:rPr>
              <a:t>protection, et </a:t>
            </a:r>
            <a:r>
              <a:rPr lang="fr-FR" sz="1400" dirty="0">
                <a:latin typeface="Harrington" pitchFamily="82" charset="0"/>
              </a:rPr>
              <a:t>permet l'ascension vers le divin.</a:t>
            </a:r>
            <a:endParaRPr lang="fr-FR" sz="1400" dirty="0" smtClean="0">
              <a:solidFill>
                <a:srgbClr val="996633"/>
              </a:solidFill>
              <a:latin typeface="Harrington" pitchFamily="82" charset="0"/>
            </a:endParaRPr>
          </a:p>
        </p:txBody>
      </p:sp>
      <p:sp>
        <p:nvSpPr>
          <p:cNvPr id="3" name="Rectangle 2"/>
          <p:cNvSpPr/>
          <p:nvPr/>
        </p:nvSpPr>
        <p:spPr>
          <a:xfrm>
            <a:off x="6704485" y="2734514"/>
            <a:ext cx="2016224" cy="3323987"/>
          </a:xfrm>
          <a:prstGeom prst="rect">
            <a:avLst/>
          </a:prstGeom>
          <a:noFill/>
        </p:spPr>
        <p:txBody>
          <a:bodyPr wrap="square">
            <a:spAutoFit/>
          </a:bodyPr>
          <a:lstStyle/>
          <a:p>
            <a:pPr algn="ctr"/>
            <a:r>
              <a:rPr lang="fr-FR" sz="1400" b="1" u="sng" dirty="0" smtClean="0">
                <a:solidFill>
                  <a:srgbClr val="996633"/>
                </a:solidFill>
                <a:latin typeface="Harrington" pitchFamily="82" charset="0"/>
              </a:rPr>
              <a:t>La lumière d’</a:t>
            </a:r>
            <a:r>
              <a:rPr lang="fr-FR" sz="1400" b="1" u="sng" dirty="0" err="1" smtClean="0">
                <a:solidFill>
                  <a:srgbClr val="996633"/>
                </a:solidFill>
                <a:latin typeface="Harrington" pitchFamily="82" charset="0"/>
              </a:rPr>
              <a:t>Earendil</a:t>
            </a:r>
            <a:r>
              <a:rPr lang="fr-FR" sz="1400" b="1" u="sng" dirty="0" smtClean="0">
                <a:solidFill>
                  <a:srgbClr val="996633"/>
                </a:solidFill>
                <a:latin typeface="Harrington" pitchFamily="82" charset="0"/>
              </a:rPr>
              <a:t> </a:t>
            </a:r>
            <a:r>
              <a:rPr lang="fr-FR" sz="1400" b="1" dirty="0" smtClean="0">
                <a:solidFill>
                  <a:srgbClr val="996633"/>
                </a:solidFill>
                <a:latin typeface="Harrington" pitchFamily="82" charset="0"/>
              </a:rPr>
              <a:t>:</a:t>
            </a:r>
          </a:p>
          <a:p>
            <a:pPr algn="ctr"/>
            <a:endParaRPr lang="fr-FR" sz="1400" b="1" dirty="0" smtClean="0">
              <a:solidFill>
                <a:srgbClr val="996633"/>
              </a:solidFill>
              <a:latin typeface="Harrington" pitchFamily="82" charset="0"/>
            </a:endParaRPr>
          </a:p>
          <a:p>
            <a:pPr algn="just"/>
            <a:r>
              <a:rPr lang="fr-FR" sz="1400" dirty="0">
                <a:latin typeface="Harrington" pitchFamily="82" charset="0"/>
              </a:rPr>
              <a:t>Une fiole représente très souvent le principe féminin, peut-être un certain aspect des soins maternels ou de conservation que nous reconnaissons dans nos vies</a:t>
            </a:r>
            <a:r>
              <a:rPr lang="fr-FR" sz="1400" dirty="0" smtClean="0">
                <a:latin typeface="Harrington" pitchFamily="82" charset="0"/>
              </a:rPr>
              <a:t>. La </a:t>
            </a:r>
            <a:r>
              <a:rPr lang="fr-FR" sz="1400" dirty="0">
                <a:latin typeface="Harrington" pitchFamily="82" charset="0"/>
              </a:rPr>
              <a:t>lumière est une </a:t>
            </a:r>
            <a:r>
              <a:rPr lang="fr-FR" sz="1400" dirty="0" smtClean="0">
                <a:latin typeface="Harrington" pitchFamily="82" charset="0"/>
              </a:rPr>
              <a:t>connaissance, une illumination, l'intervention </a:t>
            </a:r>
            <a:r>
              <a:rPr lang="fr-FR" sz="1400" dirty="0">
                <a:latin typeface="Harrington" pitchFamily="82" charset="0"/>
              </a:rPr>
              <a:t>des dieux, la vie, le salut, ainsi que le bonheur.</a:t>
            </a:r>
          </a:p>
        </p:txBody>
      </p:sp>
      <p:pic>
        <p:nvPicPr>
          <p:cNvPr id="11"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889" l="9664" r="100000"/>
                    </a14:imgEffect>
                  </a14:imgLayer>
                </a14:imgProps>
              </a:ext>
              <a:ext uri="{28A0092B-C50C-407E-A947-70E740481C1C}">
                <a14:useLocalDpi xmlns:a14="http://schemas.microsoft.com/office/drawing/2010/main" val="0"/>
              </a:ext>
            </a:extLst>
          </a:blip>
          <a:srcRect/>
          <a:stretch>
            <a:fillRect/>
          </a:stretch>
        </p:blipFill>
        <p:spPr bwMode="auto">
          <a:xfrm>
            <a:off x="2843808" y="1521758"/>
            <a:ext cx="1463603" cy="1106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descr="http://auto.img.v4.skyrock.net/8749/11928749/pics/583072679.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890" b="94798" l="4375" r="40156"/>
                    </a14:imgEffect>
                  </a14:imgLayer>
                </a14:imgProps>
              </a:ext>
              <a:ext uri="{28A0092B-C50C-407E-A947-70E740481C1C}">
                <a14:useLocalDpi xmlns:a14="http://schemas.microsoft.com/office/drawing/2010/main" val="0"/>
              </a:ext>
            </a:extLst>
          </a:blip>
          <a:srcRect t="50000" r="55226"/>
          <a:stretch/>
        </p:blipFill>
        <p:spPr bwMode="auto">
          <a:xfrm>
            <a:off x="506340" y="1669034"/>
            <a:ext cx="2075102" cy="125280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auto.img.v4.skyrock.net/8749/11928749/pics/583072679.jpg"/>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4335" b="47688" l="1719" r="43281">
                        <a14:foregroundMark x1="15469" y1="40462" x2="33438" y2="37283"/>
                      </a14:backgroundRemoval>
                    </a14:imgEffect>
                  </a14:imgLayer>
                </a14:imgProps>
              </a:ext>
              <a:ext uri="{28A0092B-C50C-407E-A947-70E740481C1C}">
                <a14:useLocalDpi xmlns:a14="http://schemas.microsoft.com/office/drawing/2010/main" val="0"/>
              </a:ext>
            </a:extLst>
          </a:blip>
          <a:srcRect r="55155" b="50000"/>
          <a:stretch/>
        </p:blipFill>
        <p:spPr bwMode="auto">
          <a:xfrm>
            <a:off x="4610054" y="1521758"/>
            <a:ext cx="2019939" cy="12175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66171" y="2739301"/>
            <a:ext cx="1818875" cy="3754874"/>
          </a:xfrm>
          <a:prstGeom prst="rect">
            <a:avLst/>
          </a:prstGeom>
          <a:noFill/>
        </p:spPr>
        <p:txBody>
          <a:bodyPr wrap="square">
            <a:spAutoFit/>
          </a:bodyPr>
          <a:lstStyle/>
          <a:p>
            <a:pPr algn="ctr"/>
            <a:r>
              <a:rPr lang="fr-FR" sz="1400" b="1" u="sng" dirty="0" smtClean="0">
                <a:solidFill>
                  <a:srgbClr val="996633"/>
                </a:solidFill>
                <a:latin typeface="Harrington" pitchFamily="82" charset="0"/>
              </a:rPr>
              <a:t>La feuille de </a:t>
            </a:r>
            <a:r>
              <a:rPr lang="fr-FR" sz="1400" b="1" u="sng" dirty="0" err="1" smtClean="0">
                <a:solidFill>
                  <a:srgbClr val="996633"/>
                </a:solidFill>
                <a:latin typeface="Harrington" pitchFamily="82" charset="0"/>
              </a:rPr>
              <a:t>Lorien</a:t>
            </a:r>
            <a:r>
              <a:rPr lang="fr-FR" sz="1400" b="1" u="sng" dirty="0" smtClean="0">
                <a:solidFill>
                  <a:srgbClr val="996633"/>
                </a:solidFill>
                <a:latin typeface="Harrington" pitchFamily="82" charset="0"/>
              </a:rPr>
              <a:t> </a:t>
            </a:r>
            <a:r>
              <a:rPr lang="fr-FR" sz="1400" b="1" dirty="0" smtClean="0">
                <a:solidFill>
                  <a:srgbClr val="996633"/>
                </a:solidFill>
                <a:latin typeface="Harrington" pitchFamily="82" charset="0"/>
              </a:rPr>
              <a:t>:</a:t>
            </a:r>
          </a:p>
          <a:p>
            <a:pPr algn="ctr"/>
            <a:endParaRPr lang="fr-FR" sz="1400" b="1" dirty="0" smtClean="0">
              <a:solidFill>
                <a:srgbClr val="996633"/>
              </a:solidFill>
              <a:latin typeface="Harrington" pitchFamily="82" charset="0"/>
            </a:endParaRPr>
          </a:p>
          <a:p>
            <a:pPr algn="just"/>
            <a:r>
              <a:rPr lang="fr-FR" sz="1400" dirty="0" smtClean="0">
                <a:latin typeface="Harrington" pitchFamily="82" charset="0"/>
              </a:rPr>
              <a:t>Elle représentant </a:t>
            </a:r>
            <a:r>
              <a:rPr lang="fr-FR" sz="1400" dirty="0">
                <a:latin typeface="Harrington" pitchFamily="82" charset="0"/>
              </a:rPr>
              <a:t>la sagesse et la </a:t>
            </a:r>
            <a:r>
              <a:rPr lang="fr-FR" sz="1400" dirty="0" smtClean="0">
                <a:latin typeface="Harrington" pitchFamily="82" charset="0"/>
              </a:rPr>
              <a:t>protection. Le symbolisme de la cape </a:t>
            </a:r>
            <a:r>
              <a:rPr lang="fr-FR" sz="1400" dirty="0">
                <a:latin typeface="Harrington" pitchFamily="82" charset="0"/>
              </a:rPr>
              <a:t>est ascensionnel et </a:t>
            </a:r>
            <a:r>
              <a:rPr lang="fr-FR" sz="1400" dirty="0" smtClean="0">
                <a:latin typeface="Harrington" pitchFamily="82" charset="0"/>
              </a:rPr>
              <a:t>céleste. Rituellement</a:t>
            </a:r>
            <a:r>
              <a:rPr lang="fr-FR" sz="1400" dirty="0">
                <a:latin typeface="Harrington" pitchFamily="82" charset="0"/>
              </a:rPr>
              <a:t>, </a:t>
            </a:r>
            <a:r>
              <a:rPr lang="fr-FR" sz="1400" dirty="0" smtClean="0">
                <a:latin typeface="Harrington" pitchFamily="82" charset="0"/>
              </a:rPr>
              <a:t>elle évoque </a:t>
            </a:r>
            <a:r>
              <a:rPr lang="fr-FR" sz="1400" dirty="0">
                <a:latin typeface="Harrington" pitchFamily="82" charset="0"/>
              </a:rPr>
              <a:t>le fait d'être un représentant de Dieu sur Terre, la cape devenant la tente céleste, la tête allant vers Dieu. Le corps sert alors d'axe. </a:t>
            </a:r>
            <a:endParaRPr lang="es-ES_tradnl" sz="1400" dirty="0">
              <a:latin typeface="Harrington" pitchFamily="82" charset="0"/>
            </a:endParaRPr>
          </a:p>
        </p:txBody>
      </p:sp>
      <p:pic>
        <p:nvPicPr>
          <p:cNvPr id="10248" name="Picture 8" descr="http://upload.wikimedia.org/wikipedia/commons/b/b3/Phial_of_Galadriel.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894" b="99421" l="1259" r="99523">
                        <a14:foregroundMark x1="46962" y1="7813" x2="51736" y2="7031"/>
                        <a14:foregroundMark x1="57422" y1="10417" x2="52604" y2="6829"/>
                        <a14:backgroundMark x1="25738" y1="70341" x2="38281" y2="81308"/>
                        <a14:backgroundMark x1="39193" y1="82118" x2="57986" y2="83102"/>
                        <a14:backgroundMark x1="76823" y1="66580" x2="68142" y2="78530"/>
                      </a14:backgroundRemoval>
                    </a14:imgEffect>
                  </a14:imgLayer>
                </a14:imgProps>
              </a:ext>
              <a:ext uri="{28A0092B-C50C-407E-A947-70E740481C1C}">
                <a14:useLocalDpi xmlns:a14="http://schemas.microsoft.com/office/drawing/2010/main" val="0"/>
              </a:ext>
            </a:extLst>
          </a:blip>
          <a:srcRect/>
          <a:stretch>
            <a:fillRect/>
          </a:stretch>
        </p:blipFill>
        <p:spPr bwMode="auto">
          <a:xfrm>
            <a:off x="7187926" y="1463255"/>
            <a:ext cx="864096" cy="129614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811118" y="2734514"/>
            <a:ext cx="1818875" cy="3877985"/>
          </a:xfrm>
          <a:prstGeom prst="rect">
            <a:avLst/>
          </a:prstGeom>
          <a:noFill/>
        </p:spPr>
        <p:txBody>
          <a:bodyPr wrap="square">
            <a:spAutoFit/>
          </a:bodyPr>
          <a:lstStyle/>
          <a:p>
            <a:pPr algn="ctr"/>
            <a:r>
              <a:rPr lang="fr-FR" sz="1400" b="1" u="sng" dirty="0" smtClean="0">
                <a:solidFill>
                  <a:srgbClr val="996633"/>
                </a:solidFill>
                <a:latin typeface="Harrington" pitchFamily="82" charset="0"/>
              </a:rPr>
              <a:t>Dagues</a:t>
            </a:r>
            <a:r>
              <a:rPr lang="fr-FR" sz="1400" b="1" dirty="0" smtClean="0">
                <a:solidFill>
                  <a:srgbClr val="996633"/>
                </a:solidFill>
                <a:latin typeface="Harrington" pitchFamily="82" charset="0"/>
              </a:rPr>
              <a:t> :</a:t>
            </a:r>
          </a:p>
          <a:p>
            <a:pPr algn="ctr"/>
            <a:endParaRPr lang="fr-FR" sz="1400" b="1" dirty="0" smtClean="0">
              <a:solidFill>
                <a:srgbClr val="996633"/>
              </a:solidFill>
              <a:latin typeface="Harrington" pitchFamily="82" charset="0"/>
            </a:endParaRPr>
          </a:p>
          <a:p>
            <a:pPr algn="just"/>
            <a:r>
              <a:rPr lang="fr-FR" sz="1400" dirty="0" smtClean="0">
                <a:latin typeface="Harrington" pitchFamily="82" charset="0"/>
              </a:rPr>
              <a:t>Elle </a:t>
            </a:r>
            <a:r>
              <a:rPr lang="fr-FR" sz="1400" dirty="0">
                <a:latin typeface="Harrington" pitchFamily="82" charset="0"/>
              </a:rPr>
              <a:t>symbolise votre volonté de sacrifier toute considération personnelle qui entrave la réalisation spirituelle, qui interfère avec la perspective humaine globale que vous avez adoptée</a:t>
            </a:r>
            <a:r>
              <a:rPr lang="fr-FR" sz="1400" dirty="0" smtClean="0">
                <a:latin typeface="Harrington" pitchFamily="82" charset="0"/>
              </a:rPr>
              <a:t>. Elle représente le changement.</a:t>
            </a:r>
            <a:endParaRPr lang="fr-FR" sz="1400" dirty="0">
              <a:latin typeface="Harrington" pitchFamily="82" charset="0"/>
            </a:endParaRPr>
          </a:p>
          <a:p>
            <a:pPr algn="just"/>
            <a:endParaRPr lang="fr-FR" dirty="0">
              <a:latin typeface="Chiller" pitchFamily="82" charset="0"/>
            </a:endParaRPr>
          </a:p>
          <a:p>
            <a:pPr algn="just"/>
            <a:endParaRPr lang="es-ES_tradnl" dirty="0">
              <a:latin typeface="Chiller" pitchFamily="82" charset="0"/>
            </a:endParaRPr>
          </a:p>
        </p:txBody>
      </p:sp>
    </p:spTree>
    <p:extLst>
      <p:ext uri="{BB962C8B-B14F-4D97-AF65-F5344CB8AC3E}">
        <p14:creationId xmlns:p14="http://schemas.microsoft.com/office/powerpoint/2010/main" val="39175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44"/>
                                        </p:tgtEl>
                                        <p:attrNameLst>
                                          <p:attrName>style.visibility</p:attrName>
                                        </p:attrNameLst>
                                      </p:cBhvr>
                                      <p:to>
                                        <p:strVal val="visible"/>
                                      </p:to>
                                    </p:set>
                                    <p:animEffect transition="in" filter="fade">
                                      <p:cBhvr>
                                        <p:cTn id="32" dur="500"/>
                                        <p:tgtEl>
                                          <p:spTgt spid="1024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246"/>
                                        </p:tgtEl>
                                        <p:attrNameLst>
                                          <p:attrName>style.visibility</p:attrName>
                                        </p:attrNameLst>
                                      </p:cBhvr>
                                      <p:to>
                                        <p:strVal val="visible"/>
                                      </p:to>
                                    </p:set>
                                    <p:animEffect transition="in" filter="fade">
                                      <p:cBhvr>
                                        <p:cTn id="56" dur="500"/>
                                        <p:tgtEl>
                                          <p:spTgt spid="10246"/>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248"/>
                                        </p:tgtEl>
                                        <p:attrNameLst>
                                          <p:attrName>style.visibility</p:attrName>
                                        </p:attrNameLst>
                                      </p:cBhvr>
                                      <p:to>
                                        <p:strVal val="visible"/>
                                      </p:to>
                                    </p:set>
                                    <p:animEffect transition="in" filter="fade">
                                      <p:cBhvr>
                                        <p:cTn id="68" dur="500"/>
                                        <p:tgtEl>
                                          <p:spTgt spid="10248"/>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1000"/>
                                        <p:tgtEl>
                                          <p:spTgt spid="3"/>
                                        </p:tgtEl>
                                      </p:cBhvr>
                                    </p:animEffect>
                                    <p:anim calcmode="lin" valueType="num">
                                      <p:cBhvr>
                                        <p:cTn id="74" dur="1000" fill="hold"/>
                                        <p:tgtEl>
                                          <p:spTgt spid="3"/>
                                        </p:tgtEl>
                                        <p:attrNameLst>
                                          <p:attrName>ppt_x</p:attrName>
                                        </p:attrNameLst>
                                      </p:cBhvr>
                                      <p:tavLst>
                                        <p:tav tm="0">
                                          <p:val>
                                            <p:strVal val="#ppt_x"/>
                                          </p:val>
                                        </p:tav>
                                        <p:tav tm="100000">
                                          <p:val>
                                            <p:strVal val="#ppt_x"/>
                                          </p:val>
                                        </p:tav>
                                      </p:tavLst>
                                    </p:anim>
                                    <p:anim calcmode="lin" valueType="num">
                                      <p:cBhvr>
                                        <p:cTn id="7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9" grpId="0"/>
      <p:bldP spid="3" grpId="0"/>
      <p:bldP spid="2"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4242" y="497767"/>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3179" y="0"/>
            <a:ext cx="7876615" cy="769441"/>
          </a:xfrm>
          <a:prstGeom prst="rect">
            <a:avLst/>
          </a:prstGeom>
          <a:noFill/>
        </p:spPr>
        <p:txBody>
          <a:bodyPr wrap="square" lIns="91440" tIns="45720" rIns="91440" bIns="45720">
            <a:spAutoFit/>
          </a:bodyPr>
          <a:lstStyle/>
          <a:p>
            <a:pPr algn="ctr"/>
            <a:r>
              <a:rPr lang="fr-FR" sz="4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OBJETS ET SIGNIFICATIONS </a:t>
            </a:r>
            <a:endParaRPr lang="fr-FR" sz="4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6" name="Picture 4" descr="http://media3.echoppedemakarios.fr/95-thickbox/dague-en-bronz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8125167">
            <a:off x="-242423" y="5109436"/>
            <a:ext cx="1202747" cy="1397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edia3.echoppedemakarios.fr/95-thickbox/dague-en-bronze.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69803">
            <a:off x="7746362" y="793544"/>
            <a:ext cx="1202747" cy="13974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653832" y="902849"/>
            <a:ext cx="3938307" cy="646331"/>
          </a:xfrm>
          <a:prstGeom prst="rect">
            <a:avLst/>
          </a:prstGeom>
          <a:noFill/>
        </p:spPr>
        <p:txBody>
          <a:bodyPr wrap="square" lIns="91440" tIns="45720" rIns="91440" bIns="45720">
            <a:spAutoFit/>
          </a:bodyPr>
          <a:lstStyle/>
          <a:p>
            <a:pPr algn="ctr"/>
            <a:r>
              <a:rPr lang="fr-FR" sz="36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Objets divers</a:t>
            </a:r>
            <a:endParaRPr lang="fr-FR" sz="36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 name="ZoneTexte 1"/>
          <p:cNvSpPr txBox="1"/>
          <p:nvPr/>
        </p:nvSpPr>
        <p:spPr>
          <a:xfrm>
            <a:off x="688482" y="2609706"/>
            <a:ext cx="1941301" cy="3754874"/>
          </a:xfrm>
          <a:prstGeom prst="rect">
            <a:avLst/>
          </a:prstGeom>
          <a:noFill/>
        </p:spPr>
        <p:txBody>
          <a:bodyPr wrap="square" rtlCol="0">
            <a:spAutoFit/>
          </a:bodyPr>
          <a:lstStyle/>
          <a:p>
            <a:pPr algn="ctr"/>
            <a:r>
              <a:rPr lang="fr-FR" sz="1400" b="1" u="sng" dirty="0" err="1" smtClean="0">
                <a:solidFill>
                  <a:srgbClr val="996633"/>
                </a:solidFill>
                <a:latin typeface="Harrington" pitchFamily="82" charset="0"/>
              </a:rPr>
              <a:t>Evenstar</a:t>
            </a:r>
            <a:r>
              <a:rPr lang="fr-FR" sz="1400" b="1" u="sng" dirty="0" smtClean="0">
                <a:solidFill>
                  <a:srgbClr val="996633"/>
                </a:solidFill>
                <a:latin typeface="Harrington" pitchFamily="82" charset="0"/>
              </a:rPr>
              <a:t> – L’étoile du soir</a:t>
            </a:r>
            <a:r>
              <a:rPr lang="fr-FR" sz="1400" b="1" dirty="0" smtClean="0">
                <a:solidFill>
                  <a:srgbClr val="996633"/>
                </a:solidFill>
                <a:latin typeface="Harrington" pitchFamily="82" charset="0"/>
              </a:rPr>
              <a:t> : </a:t>
            </a:r>
          </a:p>
          <a:p>
            <a:pPr algn="ctr"/>
            <a:endParaRPr lang="fr-FR" sz="1400" b="1" dirty="0" smtClean="0">
              <a:solidFill>
                <a:srgbClr val="996633"/>
              </a:solidFill>
              <a:latin typeface="Harrington" pitchFamily="82" charset="0"/>
            </a:endParaRPr>
          </a:p>
          <a:p>
            <a:pPr algn="just"/>
            <a:r>
              <a:rPr lang="fr-FR" sz="1400" dirty="0" smtClean="0">
                <a:latin typeface="Harrington" pitchFamily="82" charset="0"/>
              </a:rPr>
              <a:t>Ce pendentif représente la vie et l’immortalité d’</a:t>
            </a:r>
            <a:r>
              <a:rPr lang="fr-FR" sz="1400" dirty="0" err="1" smtClean="0">
                <a:latin typeface="Harrington" pitchFamily="82" charset="0"/>
              </a:rPr>
              <a:t>Arwen</a:t>
            </a:r>
            <a:r>
              <a:rPr lang="fr-FR" sz="1400" dirty="0" smtClean="0">
                <a:latin typeface="Harrington" pitchFamily="82" charset="0"/>
              </a:rPr>
              <a:t>. Il représente aussi l’amour et la paix. Dans le livre </a:t>
            </a:r>
            <a:r>
              <a:rPr lang="fr-FR" sz="1400" dirty="0" err="1" smtClean="0">
                <a:latin typeface="Harrington" pitchFamily="82" charset="0"/>
              </a:rPr>
              <a:t>Arwen</a:t>
            </a:r>
            <a:r>
              <a:rPr lang="fr-FR" sz="1400" dirty="0" smtClean="0">
                <a:latin typeface="Harrington" pitchFamily="82" charset="0"/>
              </a:rPr>
              <a:t> en fait don à </a:t>
            </a:r>
            <a:r>
              <a:rPr lang="fr-FR" sz="1400" dirty="0" err="1" smtClean="0">
                <a:latin typeface="Harrington" pitchFamily="82" charset="0"/>
              </a:rPr>
              <a:t>Frodon</a:t>
            </a:r>
            <a:r>
              <a:rPr lang="fr-FR" sz="1400" dirty="0" smtClean="0">
                <a:latin typeface="Harrington" pitchFamily="82" charset="0"/>
              </a:rPr>
              <a:t> une fois l’anneau détruit pour l’aider à résister au manque de l’anneau, il représente la lumière le bien et permet donc de combattre le mal.</a:t>
            </a:r>
          </a:p>
        </p:txBody>
      </p:sp>
      <p:sp>
        <p:nvSpPr>
          <p:cNvPr id="29" name="ZoneTexte 28"/>
          <p:cNvSpPr txBox="1"/>
          <p:nvPr/>
        </p:nvSpPr>
        <p:spPr>
          <a:xfrm>
            <a:off x="2614910" y="2609706"/>
            <a:ext cx="1941301" cy="3754874"/>
          </a:xfrm>
          <a:prstGeom prst="rect">
            <a:avLst/>
          </a:prstGeom>
          <a:noFill/>
        </p:spPr>
        <p:txBody>
          <a:bodyPr wrap="square" rtlCol="0">
            <a:spAutoFit/>
          </a:bodyPr>
          <a:lstStyle/>
          <a:p>
            <a:pPr algn="ctr"/>
            <a:r>
              <a:rPr lang="fr-FR" sz="1400" b="1" u="sng" dirty="0" smtClean="0">
                <a:solidFill>
                  <a:srgbClr val="996633"/>
                </a:solidFill>
                <a:latin typeface="Harrington" pitchFamily="82" charset="0"/>
              </a:rPr>
              <a:t>Les </a:t>
            </a:r>
            <a:r>
              <a:rPr lang="fr-FR" sz="1400" b="1" u="sng" dirty="0" err="1" smtClean="0">
                <a:solidFill>
                  <a:srgbClr val="996633"/>
                </a:solidFill>
                <a:latin typeface="Harrington" pitchFamily="82" charset="0"/>
              </a:rPr>
              <a:t>Palantir</a:t>
            </a:r>
            <a:r>
              <a:rPr lang="fr-FR" sz="1400" b="1" u="sng" dirty="0" smtClean="0">
                <a:solidFill>
                  <a:srgbClr val="996633"/>
                </a:solidFill>
                <a:latin typeface="Harrington" pitchFamily="82" charset="0"/>
              </a:rPr>
              <a:t> – Pierres de Vision</a:t>
            </a:r>
            <a:r>
              <a:rPr lang="fr-FR" sz="1400" b="1" dirty="0" smtClean="0">
                <a:solidFill>
                  <a:srgbClr val="996633"/>
                </a:solidFill>
                <a:latin typeface="Harrington" pitchFamily="82" charset="0"/>
              </a:rPr>
              <a:t> :</a:t>
            </a:r>
          </a:p>
          <a:p>
            <a:pPr algn="ctr"/>
            <a:endParaRPr lang="fr-FR" sz="1400" b="1" dirty="0" smtClean="0">
              <a:solidFill>
                <a:srgbClr val="996633"/>
              </a:solidFill>
              <a:latin typeface="Harrington" pitchFamily="82" charset="0"/>
            </a:endParaRPr>
          </a:p>
          <a:p>
            <a:pPr algn="just"/>
            <a:r>
              <a:rPr lang="fr-FR" sz="1400" dirty="0">
                <a:latin typeface="Harrington" pitchFamily="82" charset="0"/>
              </a:rPr>
              <a:t>Le terme </a:t>
            </a:r>
            <a:r>
              <a:rPr lang="fr-FR" sz="1400" dirty="0" err="1" smtClean="0">
                <a:latin typeface="Harrington" pitchFamily="82" charset="0"/>
              </a:rPr>
              <a:t>palantír</a:t>
            </a:r>
            <a:r>
              <a:rPr lang="fr-FR" sz="1400" dirty="0" smtClean="0">
                <a:latin typeface="Harrington" pitchFamily="82" charset="0"/>
              </a:rPr>
              <a:t> </a:t>
            </a:r>
            <a:r>
              <a:rPr lang="fr-FR" sz="1400" dirty="0">
                <a:latin typeface="Harrington" pitchFamily="82" charset="0"/>
              </a:rPr>
              <a:t>signifie en </a:t>
            </a:r>
            <a:r>
              <a:rPr lang="fr-FR" sz="1400" dirty="0" err="1">
                <a:latin typeface="Harrington" pitchFamily="82" charset="0"/>
              </a:rPr>
              <a:t>quenya</a:t>
            </a:r>
            <a:r>
              <a:rPr lang="fr-FR" sz="1400" dirty="0">
                <a:latin typeface="Harrington" pitchFamily="82" charset="0"/>
              </a:rPr>
              <a:t> « qui voit de </a:t>
            </a:r>
            <a:r>
              <a:rPr lang="fr-FR" sz="1400" dirty="0" smtClean="0">
                <a:latin typeface="Harrington" pitchFamily="82" charset="0"/>
              </a:rPr>
              <a:t>loin ». On les comptes au nombre de sept. Il </a:t>
            </a:r>
            <a:r>
              <a:rPr lang="fr-FR" sz="1400" dirty="0" err="1" smtClean="0">
                <a:latin typeface="Harrington" pitchFamily="82" charset="0"/>
              </a:rPr>
              <a:t>symbolyse</a:t>
            </a:r>
            <a:r>
              <a:rPr lang="fr-FR" sz="1400" dirty="0" smtClean="0">
                <a:latin typeface="Harrington" pitchFamily="82" charset="0"/>
              </a:rPr>
              <a:t> l’union entre la terre, l’eau, l’air et le feu. Il représente la transparence la limpidité la pureté. Cette forme ronde invoque la divination et la révélation.</a:t>
            </a:r>
          </a:p>
        </p:txBody>
      </p:sp>
      <p:sp>
        <p:nvSpPr>
          <p:cNvPr id="3" name="Rectangle 2"/>
          <p:cNvSpPr/>
          <p:nvPr/>
        </p:nvSpPr>
        <p:spPr>
          <a:xfrm>
            <a:off x="4526125" y="2610683"/>
            <a:ext cx="2061174" cy="3754874"/>
          </a:xfrm>
          <a:prstGeom prst="rect">
            <a:avLst/>
          </a:prstGeom>
          <a:noFill/>
        </p:spPr>
        <p:txBody>
          <a:bodyPr wrap="square">
            <a:spAutoFit/>
          </a:bodyPr>
          <a:lstStyle/>
          <a:p>
            <a:pPr algn="ctr"/>
            <a:r>
              <a:rPr lang="fr-FR" sz="1400" b="1" u="sng" dirty="0" smtClean="0">
                <a:solidFill>
                  <a:srgbClr val="996633"/>
                </a:solidFill>
                <a:latin typeface="Harrington" pitchFamily="82" charset="0"/>
              </a:rPr>
              <a:t>Le miroir de </a:t>
            </a:r>
            <a:r>
              <a:rPr lang="fr-FR" sz="1400" b="1" u="sng" dirty="0" err="1" smtClean="0">
                <a:solidFill>
                  <a:srgbClr val="996633"/>
                </a:solidFill>
                <a:latin typeface="Harrington" pitchFamily="82" charset="0"/>
              </a:rPr>
              <a:t>Galadriel</a:t>
            </a:r>
            <a:r>
              <a:rPr lang="fr-FR" sz="1400" b="1" dirty="0" smtClean="0">
                <a:solidFill>
                  <a:srgbClr val="996633"/>
                </a:solidFill>
                <a:latin typeface="Harrington" pitchFamily="82" charset="0"/>
              </a:rPr>
              <a:t> :</a:t>
            </a:r>
          </a:p>
          <a:p>
            <a:pPr algn="ctr"/>
            <a:endParaRPr lang="fr-FR" sz="1400" b="1" dirty="0" smtClean="0">
              <a:solidFill>
                <a:srgbClr val="996633"/>
              </a:solidFill>
              <a:latin typeface="Harrington" pitchFamily="82" charset="0"/>
            </a:endParaRPr>
          </a:p>
          <a:p>
            <a:pPr algn="just"/>
            <a:r>
              <a:rPr lang="fr-FR" sz="1400" dirty="0">
                <a:latin typeface="Harrington" pitchFamily="82" charset="0"/>
              </a:rPr>
              <a:t>L</a:t>
            </a:r>
            <a:r>
              <a:rPr lang="fr-FR" sz="1400" dirty="0" smtClean="0">
                <a:latin typeface="Harrington" pitchFamily="82" charset="0"/>
              </a:rPr>
              <a:t>'eau </a:t>
            </a:r>
            <a:r>
              <a:rPr lang="fr-FR" sz="1400" dirty="0">
                <a:latin typeface="Harrington" pitchFamily="82" charset="0"/>
              </a:rPr>
              <a:t>est reliée à la fonction psychologique du sentiment. Le sentiment est un jugement subjectif qui tente de déterminer ce qui est bon ou pas, le bien ou le mal. L'eau porte trois thèmes dominants : la source de la vie, la purification et la régénérescence. L'eau évoque l'infinité</a:t>
            </a:r>
            <a:r>
              <a:rPr lang="fr-FR" sz="1400" dirty="0" smtClean="0">
                <a:latin typeface="Harrington" pitchFamily="82" charset="0"/>
              </a:rPr>
              <a:t>. Le vase définit la protection maternelle.</a:t>
            </a:r>
            <a:endParaRPr lang="fr-FR" sz="1400" dirty="0">
              <a:latin typeface="Harrington" pitchFamily="82" charset="0"/>
            </a:endParaRPr>
          </a:p>
        </p:txBody>
      </p:sp>
      <p:sp>
        <p:nvSpPr>
          <p:cNvPr id="30" name="Rectangle 29"/>
          <p:cNvSpPr/>
          <p:nvPr/>
        </p:nvSpPr>
        <p:spPr>
          <a:xfrm>
            <a:off x="6587299" y="2610683"/>
            <a:ext cx="2069976" cy="2893100"/>
          </a:xfrm>
          <a:prstGeom prst="rect">
            <a:avLst/>
          </a:prstGeom>
          <a:noFill/>
        </p:spPr>
        <p:txBody>
          <a:bodyPr wrap="square">
            <a:spAutoFit/>
          </a:bodyPr>
          <a:lstStyle/>
          <a:p>
            <a:pPr algn="ctr"/>
            <a:r>
              <a:rPr lang="fr-FR" sz="1400" b="1" u="sng" dirty="0" smtClean="0">
                <a:solidFill>
                  <a:srgbClr val="996633"/>
                </a:solidFill>
                <a:latin typeface="Harrington" pitchFamily="82" charset="0"/>
              </a:rPr>
              <a:t>La cotte de maille en </a:t>
            </a:r>
            <a:r>
              <a:rPr lang="fr-FR" sz="1400" b="1" u="sng" dirty="0" err="1" smtClean="0">
                <a:solidFill>
                  <a:srgbClr val="996633"/>
                </a:solidFill>
                <a:latin typeface="Harrington" pitchFamily="82" charset="0"/>
              </a:rPr>
              <a:t>Mithril</a:t>
            </a:r>
            <a:r>
              <a:rPr lang="fr-FR" sz="1400" b="1" dirty="0" smtClean="0">
                <a:solidFill>
                  <a:srgbClr val="996633"/>
                </a:solidFill>
                <a:latin typeface="Harrington" pitchFamily="82" charset="0"/>
              </a:rPr>
              <a:t> :</a:t>
            </a:r>
          </a:p>
          <a:p>
            <a:pPr algn="ctr"/>
            <a:endParaRPr lang="fr-FR" sz="1400" b="1" dirty="0" smtClean="0">
              <a:solidFill>
                <a:srgbClr val="996633"/>
              </a:solidFill>
              <a:latin typeface="Harrington" pitchFamily="82" charset="0"/>
            </a:endParaRPr>
          </a:p>
          <a:p>
            <a:pPr algn="just"/>
            <a:r>
              <a:rPr lang="fr-FR" sz="1400" dirty="0" smtClean="0">
                <a:latin typeface="Harrington" pitchFamily="82" charset="0"/>
              </a:rPr>
              <a:t>Cette objet représente la sécurité, la sureté, l’espoir la sérénité. Cette cotte est dotée de </a:t>
            </a:r>
            <a:r>
              <a:rPr lang="fr-FR" sz="1400" dirty="0" err="1" smtClean="0">
                <a:latin typeface="Harrington" pitchFamily="82" charset="0"/>
              </a:rPr>
              <a:t>Mithril</a:t>
            </a:r>
            <a:r>
              <a:rPr lang="fr-FR" sz="1400" dirty="0" smtClean="0">
                <a:latin typeface="Harrington" pitchFamily="82" charset="0"/>
              </a:rPr>
              <a:t> qui empêche tous acier de le transpercer. C’est un objet très convoité car il est rare en Terre du Milieu.</a:t>
            </a:r>
            <a:endParaRPr lang="fr-FR" sz="1400" dirty="0">
              <a:latin typeface="Harrington" pitchFamily="82" charset="0"/>
            </a:endParaRPr>
          </a:p>
        </p:txBody>
      </p:sp>
      <p:pic>
        <p:nvPicPr>
          <p:cNvPr id="13" name="Picture 2" descr="http://auto.img.v4.skyrock.net/8749/11928749/pics/595894918.jpg"/>
          <p:cNvPicPr>
            <a:picLocks noChangeAspect="1" noChangeArrowheads="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0" b="89973" l="10000" r="90000">
                        <a14:foregroundMark x1="38000" y1="36043" x2="38250" y2="21951"/>
                        <a14:foregroundMark x1="58750" y1="42276" x2="58750" y2="27642"/>
                        <a14:foregroundMark x1="67250" y1="63957" x2="66500" y2="37669"/>
                      </a14:backgroundRemoval>
                    </a14:imgEffect>
                  </a14:imgLayer>
                </a14:imgProps>
              </a:ext>
              <a:ext uri="{28A0092B-C50C-407E-A947-70E740481C1C}">
                <a14:useLocalDpi xmlns:a14="http://schemas.microsoft.com/office/drawing/2010/main" val="0"/>
              </a:ext>
            </a:extLst>
          </a:blip>
          <a:srcRect/>
          <a:stretch>
            <a:fillRect/>
          </a:stretch>
        </p:blipFill>
        <p:spPr bwMode="auto">
          <a:xfrm>
            <a:off x="2937488" y="1621962"/>
            <a:ext cx="1296144" cy="119569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auto.img.v4.skyrock.net/8749/11928749/pics/583071099.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6800" l="9867" r="89867"/>
                    </a14:imgEffect>
                  </a14:imgLayer>
                </a14:imgProps>
              </a:ext>
              <a:ext uri="{28A0092B-C50C-407E-A947-70E740481C1C}">
                <a14:useLocalDpi xmlns:a14="http://schemas.microsoft.com/office/drawing/2010/main" val="0"/>
              </a:ext>
            </a:extLst>
          </a:blip>
          <a:srcRect/>
          <a:stretch>
            <a:fillRect/>
          </a:stretch>
        </p:blipFill>
        <p:spPr bwMode="auto">
          <a:xfrm>
            <a:off x="971600" y="1121866"/>
            <a:ext cx="1271842" cy="16957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matajeux.free.fr/sda/libres/nains/mithril.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794673" y="1362103"/>
            <a:ext cx="1553062" cy="13480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nsm01.casimages.com/img/2007/12/31/071231101247189811564461.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6857" b="97429" l="6000" r="91000">
                        <a14:foregroundMark x1="29333" y1="15714" x2="72000" y2="14571"/>
                        <a14:foregroundMark x1="22333" y1="62286" x2="19667" y2="50571"/>
                      </a14:backgroundRemoval>
                    </a14:imgEffect>
                  </a14:imgLayer>
                </a14:imgProps>
              </a:ext>
              <a:ext uri="{28A0092B-C50C-407E-A947-70E740481C1C}">
                <a14:useLocalDpi xmlns:a14="http://schemas.microsoft.com/office/drawing/2010/main" val="0"/>
              </a:ext>
            </a:extLst>
          </a:blip>
          <a:srcRect/>
          <a:stretch>
            <a:fillRect/>
          </a:stretch>
        </p:blipFill>
        <p:spPr bwMode="auto">
          <a:xfrm>
            <a:off x="4887814" y="1384762"/>
            <a:ext cx="1180008" cy="137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94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fade">
                                      <p:cBhvr>
                                        <p:cTn id="32" dur="500"/>
                                        <p:tgtEl>
                                          <p:spTgt spid="307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078"/>
                                        </p:tgtEl>
                                        <p:attrNameLst>
                                          <p:attrName>style.visibility</p:attrName>
                                        </p:attrNameLst>
                                      </p:cBhvr>
                                      <p:to>
                                        <p:strVal val="visible"/>
                                      </p:to>
                                    </p:set>
                                    <p:animEffect transition="in" filter="fade">
                                      <p:cBhvr>
                                        <p:cTn id="56" dur="500"/>
                                        <p:tgtEl>
                                          <p:spTgt spid="3078"/>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1000"/>
                                        <p:tgtEl>
                                          <p:spTgt spid="3"/>
                                        </p:tgtEl>
                                      </p:cBhvr>
                                    </p:animEffect>
                                    <p:anim calcmode="lin" valueType="num">
                                      <p:cBhvr>
                                        <p:cTn id="62" dur="1000" fill="hold"/>
                                        <p:tgtEl>
                                          <p:spTgt spid="3"/>
                                        </p:tgtEl>
                                        <p:attrNameLst>
                                          <p:attrName>ppt_x</p:attrName>
                                        </p:attrNameLst>
                                      </p:cBhvr>
                                      <p:tavLst>
                                        <p:tav tm="0">
                                          <p:val>
                                            <p:strVal val="#ppt_x"/>
                                          </p:val>
                                        </p:tav>
                                        <p:tav tm="100000">
                                          <p:val>
                                            <p:strVal val="#ppt_x"/>
                                          </p:val>
                                        </p:tav>
                                      </p:tavLst>
                                    </p:anim>
                                    <p:anim calcmode="lin" valueType="num">
                                      <p:cBhvr>
                                        <p:cTn id="6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076"/>
                                        </p:tgtEl>
                                        <p:attrNameLst>
                                          <p:attrName>style.visibility</p:attrName>
                                        </p:attrNameLst>
                                      </p:cBhvr>
                                      <p:to>
                                        <p:strVal val="visible"/>
                                      </p:to>
                                    </p:set>
                                    <p:animEffect transition="in" filter="fade">
                                      <p:cBhvr>
                                        <p:cTn id="68" dur="500"/>
                                        <p:tgtEl>
                                          <p:spTgt spid="3076"/>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1000"/>
                                        <p:tgtEl>
                                          <p:spTgt spid="30"/>
                                        </p:tgtEl>
                                      </p:cBhvr>
                                    </p:animEffect>
                                    <p:anim calcmode="lin" valueType="num">
                                      <p:cBhvr>
                                        <p:cTn id="74" dur="1000" fill="hold"/>
                                        <p:tgtEl>
                                          <p:spTgt spid="30"/>
                                        </p:tgtEl>
                                        <p:attrNameLst>
                                          <p:attrName>ppt_x</p:attrName>
                                        </p:attrNameLst>
                                      </p:cBhvr>
                                      <p:tavLst>
                                        <p:tav tm="0">
                                          <p:val>
                                            <p:strVal val="#ppt_x"/>
                                          </p:val>
                                        </p:tav>
                                        <p:tav tm="100000">
                                          <p:val>
                                            <p:strVal val="#ppt_x"/>
                                          </p:val>
                                        </p:tav>
                                      </p:tavLst>
                                    </p:anim>
                                    <p:anim calcmode="lin" valueType="num">
                                      <p:cBhvr>
                                        <p:cTn id="7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p:bldP spid="29" grpId="0"/>
      <p:bldP spid="3"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476672"/>
            <a:ext cx="91440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3179" y="0"/>
            <a:ext cx="7876615" cy="923330"/>
          </a:xfrm>
          <a:prstGeom prst="rect">
            <a:avLst/>
          </a:prstGeom>
          <a:noFill/>
        </p:spPr>
        <p:txBody>
          <a:bodyPr wrap="square" lIns="91440" tIns="45720" rIns="91440" bIns="45720">
            <a:spAutoFit/>
          </a:bodyPr>
          <a:lstStyle/>
          <a:p>
            <a:pPr algn="ctr"/>
            <a:r>
              <a:rPr lang="fr-FR" sz="5400" b="1" cap="none" spc="0"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SOMMAIRE</a:t>
            </a:r>
            <a:endParaRPr lang="fr-FR" sz="5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 name="ZoneTexte 1"/>
          <p:cNvSpPr txBox="1"/>
          <p:nvPr/>
        </p:nvSpPr>
        <p:spPr>
          <a:xfrm>
            <a:off x="1045430" y="2226114"/>
            <a:ext cx="6984776" cy="3385542"/>
          </a:xfrm>
          <a:prstGeom prst="rect">
            <a:avLst/>
          </a:prstGeom>
          <a:noFill/>
        </p:spPr>
        <p:txBody>
          <a:bodyPr wrap="square" rtlCol="0">
            <a:spAutoFit/>
          </a:bodyPr>
          <a:lstStyle/>
          <a:p>
            <a:pPr marL="571500" indent="-571500">
              <a:buFont typeface="+mj-lt"/>
              <a:buAutoNum type="romanUcPeriod"/>
            </a:pPr>
            <a:r>
              <a:rPr lang="fr-FR" sz="2000" dirty="0" smtClean="0">
                <a:latin typeface="Harrington" pitchFamily="82" charset="0"/>
              </a:rPr>
              <a:t>J.R.R TOLKIEN</a:t>
            </a:r>
            <a:endParaRPr lang="fr-FR" sz="2000" dirty="0">
              <a:latin typeface="Harrington" pitchFamily="82" charset="0"/>
            </a:endParaRPr>
          </a:p>
          <a:p>
            <a:pPr marL="571500" indent="-571500">
              <a:buFont typeface="+mj-lt"/>
              <a:buAutoNum type="romanUcPeriod"/>
            </a:pPr>
            <a:endParaRPr lang="fr-FR" sz="2000" dirty="0" smtClean="0">
              <a:latin typeface="Harrington" pitchFamily="82" charset="0"/>
            </a:endParaRPr>
          </a:p>
          <a:p>
            <a:pPr marL="571500" indent="-571500">
              <a:buFont typeface="+mj-lt"/>
              <a:buAutoNum type="romanUcPeriod"/>
            </a:pPr>
            <a:r>
              <a:rPr lang="fr-FR" sz="2000" dirty="0" smtClean="0">
                <a:latin typeface="Harrington" pitchFamily="82" charset="0"/>
              </a:rPr>
              <a:t>LE SEIGNEUR DES ANNEAUX</a:t>
            </a:r>
          </a:p>
          <a:p>
            <a:pPr marL="571500" indent="-571500">
              <a:buFont typeface="+mj-lt"/>
              <a:buAutoNum type="romanUcPeriod"/>
            </a:pPr>
            <a:endParaRPr lang="fr-FR" sz="2000" dirty="0">
              <a:latin typeface="Harrington" pitchFamily="82" charset="0"/>
            </a:endParaRPr>
          </a:p>
          <a:p>
            <a:pPr marL="571500" indent="-571500">
              <a:buFont typeface="+mj-lt"/>
              <a:buAutoNum type="romanUcPeriod"/>
            </a:pPr>
            <a:r>
              <a:rPr lang="fr-FR" sz="2000" dirty="0" smtClean="0">
                <a:latin typeface="Harrington" pitchFamily="82" charset="0"/>
              </a:rPr>
              <a:t>LES PERSONNAGES</a:t>
            </a:r>
            <a:endParaRPr lang="fr-FR" sz="2000" dirty="0">
              <a:latin typeface="Harrington" pitchFamily="82" charset="0"/>
            </a:endParaRPr>
          </a:p>
          <a:p>
            <a:pPr marL="571500" indent="-571500">
              <a:buFont typeface="+mj-lt"/>
              <a:buAutoNum type="romanUcPeriod"/>
            </a:pPr>
            <a:endParaRPr lang="fr-FR" sz="2000" dirty="0" smtClean="0">
              <a:latin typeface="Harrington" pitchFamily="82" charset="0"/>
            </a:endParaRPr>
          </a:p>
          <a:p>
            <a:pPr marL="571500" indent="-571500">
              <a:buFont typeface="+mj-lt"/>
              <a:buAutoNum type="romanUcPeriod"/>
            </a:pPr>
            <a:r>
              <a:rPr lang="fr-FR" sz="2000" dirty="0" smtClean="0">
                <a:latin typeface="Harrington" pitchFamily="82" charset="0"/>
              </a:rPr>
              <a:t>SYMBOLES</a:t>
            </a:r>
            <a:endParaRPr lang="fr-FR" sz="2000" dirty="0">
              <a:latin typeface="Harrington" pitchFamily="82" charset="0"/>
            </a:endParaRPr>
          </a:p>
          <a:p>
            <a:pPr marL="571500" indent="-571500">
              <a:buFont typeface="+mj-lt"/>
              <a:buAutoNum type="romanUcPeriod"/>
            </a:pPr>
            <a:endParaRPr lang="fr-FR" sz="2800" dirty="0" smtClean="0">
              <a:latin typeface="Chiller" pitchFamily="82" charset="0"/>
            </a:endParaRPr>
          </a:p>
          <a:p>
            <a:pPr marL="571500" indent="-571500">
              <a:buFont typeface="+mj-lt"/>
              <a:buAutoNum type="romanUcPeriod"/>
            </a:pPr>
            <a:r>
              <a:rPr lang="fr-FR" sz="2000" dirty="0" smtClean="0">
                <a:latin typeface="Harrington" pitchFamily="82" charset="0"/>
              </a:rPr>
              <a:t>OBJETS ET SIGNIFICATIONS</a:t>
            </a:r>
            <a:endParaRPr lang="fr-FR" sz="2000" dirty="0">
              <a:latin typeface="Harrington" pitchFamily="82" charset="0"/>
            </a:endParaRPr>
          </a:p>
          <a:p>
            <a:endParaRPr lang="es-ES_tradnl" dirty="0">
              <a:latin typeface="Chiller" pitchFamily="82" charset="0"/>
            </a:endParaRPr>
          </a:p>
        </p:txBody>
      </p:sp>
      <p:pic>
        <p:nvPicPr>
          <p:cNvPr id="6"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4624" y="2564903"/>
            <a:ext cx="3794242" cy="284736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http://media3.echoppedemakarios.fr/95-thickbox/dague-en-bronz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8238688">
            <a:off x="-103950" y="4614531"/>
            <a:ext cx="1120328" cy="13016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media3.echoppedemakarios.fr/95-thickbox/dague-en-bronz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21061902">
            <a:off x="7504565" y="829208"/>
            <a:ext cx="1120328" cy="13016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89908" l="9589" r="89954"/>
                    </a14:imgEffect>
                  </a14:imgLayer>
                </a14:imgProps>
              </a:ext>
              <a:ext uri="{28A0092B-C50C-407E-A947-70E740481C1C}">
                <a14:useLocalDpi xmlns:a14="http://schemas.microsoft.com/office/drawing/2010/main" val="0"/>
              </a:ext>
            </a:extLst>
          </a:blip>
          <a:srcRect/>
          <a:stretch>
            <a:fillRect/>
          </a:stretch>
        </p:blipFill>
        <p:spPr bwMode="auto">
          <a:xfrm>
            <a:off x="-252536" y="0"/>
            <a:ext cx="2085975"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16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28" y="476672"/>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18862" y="-4495"/>
            <a:ext cx="8304878" cy="707886"/>
          </a:xfrm>
          <a:prstGeom prst="rect">
            <a:avLst/>
          </a:prstGeom>
          <a:noFill/>
        </p:spPr>
        <p:txBody>
          <a:bodyPr wrap="square" lIns="91440" tIns="45720" rIns="91440" bIns="45720">
            <a:spAutoFit/>
          </a:bodyPr>
          <a:lstStyle/>
          <a:p>
            <a:pPr algn="ctr"/>
            <a:r>
              <a:rPr lang="fr-FR" sz="40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PRENEZ GARDE AU PRÉCIEUX !!! </a:t>
            </a:r>
            <a:endParaRPr lang="fr-FR" sz="40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l="9999" r="10117"/>
          <a:stretch/>
        </p:blipFill>
        <p:spPr>
          <a:xfrm>
            <a:off x="903767" y="2249852"/>
            <a:ext cx="7304568" cy="3741945"/>
          </a:xfrm>
          <a:prstGeom prst="rect">
            <a:avLst/>
          </a:prstGeom>
          <a:ln>
            <a:noFill/>
          </a:ln>
          <a:effectLst>
            <a:softEdge rad="112500"/>
          </a:effectLst>
        </p:spPr>
      </p:pic>
      <p:pic>
        <p:nvPicPr>
          <p:cNvPr id="8" name="Picture 4" descr="http://media3.echoppedemakarios.fr/95-thickbox/dague-en-bronz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8235905">
            <a:off x="-82511" y="4995779"/>
            <a:ext cx="1202747" cy="13974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media3.echoppedemakarios.fr/95-thickbox/dague-en-bronz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636481">
            <a:off x="7606962" y="863469"/>
            <a:ext cx="1202747" cy="139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06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28" y="476672"/>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3179" y="0"/>
            <a:ext cx="7876615" cy="707886"/>
          </a:xfrm>
          <a:prstGeom prst="rect">
            <a:avLst/>
          </a:prstGeom>
          <a:noFill/>
        </p:spPr>
        <p:txBody>
          <a:bodyPr wrap="square" lIns="91440" tIns="45720" rIns="91440" bIns="45720">
            <a:spAutoFit/>
          </a:bodyPr>
          <a:lstStyle/>
          <a:p>
            <a:pPr algn="ctr"/>
            <a:r>
              <a:rPr lang="fr-FR" sz="40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JOHN RONALD REUEL TOLKIEN</a:t>
            </a:r>
            <a:endParaRPr lang="fr-FR" sz="40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 name="ZoneTexte 1"/>
          <p:cNvSpPr txBox="1"/>
          <p:nvPr/>
        </p:nvSpPr>
        <p:spPr>
          <a:xfrm>
            <a:off x="603017" y="1757047"/>
            <a:ext cx="8287215" cy="4262705"/>
          </a:xfrm>
          <a:prstGeom prst="rect">
            <a:avLst/>
          </a:prstGeom>
          <a:noFill/>
        </p:spPr>
        <p:txBody>
          <a:bodyPr wrap="square" rtlCol="0">
            <a:spAutoFit/>
          </a:bodyPr>
          <a:lstStyle/>
          <a:p>
            <a:pPr algn="ctr"/>
            <a:r>
              <a:rPr lang="fr-FR" sz="1600" b="1" u="sng" dirty="0">
                <a:latin typeface="Harrington" pitchFamily="82" charset="0"/>
              </a:rPr>
              <a:t>J.R.R </a:t>
            </a:r>
            <a:r>
              <a:rPr lang="fr-FR" sz="1600" b="1" u="sng" dirty="0" smtClean="0">
                <a:latin typeface="Harrington" pitchFamily="82" charset="0"/>
              </a:rPr>
              <a:t>TOLKIEN </a:t>
            </a:r>
            <a:r>
              <a:rPr lang="fr-FR" sz="1600" b="1" dirty="0" smtClean="0">
                <a:latin typeface="Harrington" pitchFamily="82" charset="0"/>
              </a:rPr>
              <a:t>: </a:t>
            </a:r>
          </a:p>
          <a:p>
            <a:pPr algn="ctr"/>
            <a:endParaRPr lang="fr-FR" sz="1600" b="1" dirty="0">
              <a:latin typeface="Harrington" pitchFamily="82" charset="0"/>
            </a:endParaRPr>
          </a:p>
          <a:p>
            <a:pPr marL="457200" indent="-457200" algn="just">
              <a:spcAft>
                <a:spcPts val="600"/>
              </a:spcAft>
              <a:buFont typeface="Arial" pitchFamily="34" charset="0"/>
              <a:buChar char="•"/>
            </a:pPr>
            <a:r>
              <a:rPr lang="fr-FR" sz="1600" dirty="0" smtClean="0">
                <a:latin typeface="Harrington" pitchFamily="82" charset="0"/>
              </a:rPr>
              <a:t>    </a:t>
            </a:r>
            <a:r>
              <a:rPr lang="fr-FR" sz="1600" dirty="0" err="1" smtClean="0">
                <a:latin typeface="Harrington" pitchFamily="82" charset="0"/>
              </a:rPr>
              <a:t>crivain</a:t>
            </a:r>
            <a:r>
              <a:rPr lang="fr-FR" sz="1600" dirty="0">
                <a:latin typeface="Harrington" pitchFamily="82" charset="0"/>
              </a:rPr>
              <a:t>, poète, philologue et professeur d’université </a:t>
            </a:r>
            <a:r>
              <a:rPr lang="fr-FR" sz="1600" dirty="0" smtClean="0">
                <a:latin typeface="Harrington" pitchFamily="82" charset="0"/>
              </a:rPr>
              <a:t>anglais.</a:t>
            </a:r>
          </a:p>
          <a:p>
            <a:pPr marL="457200" indent="-457200" algn="just">
              <a:spcAft>
                <a:spcPts val="600"/>
              </a:spcAft>
              <a:buFont typeface="Arial" pitchFamily="34" charset="0"/>
              <a:buChar char="•"/>
            </a:pPr>
            <a:r>
              <a:rPr lang="fr-FR" sz="1600" dirty="0">
                <a:latin typeface="Harrington" pitchFamily="82" charset="0"/>
              </a:rPr>
              <a:t>N</a:t>
            </a:r>
            <a:r>
              <a:rPr lang="fr-FR" sz="1600" dirty="0" smtClean="0">
                <a:latin typeface="Harrington" pitchFamily="82" charset="0"/>
              </a:rPr>
              <a:t>é </a:t>
            </a:r>
            <a:r>
              <a:rPr lang="fr-FR" sz="1600" dirty="0">
                <a:latin typeface="Harrington" pitchFamily="82" charset="0"/>
              </a:rPr>
              <a:t>le 3 janvier 1892 à Bloemfontein et mort le 2 septembre 1973 à Bournemouth. </a:t>
            </a:r>
            <a:endParaRPr lang="fr-FR" sz="1600" dirty="0" smtClean="0">
              <a:latin typeface="Harrington" pitchFamily="82" charset="0"/>
            </a:endParaRPr>
          </a:p>
          <a:p>
            <a:pPr marL="457200" indent="-457200" algn="just">
              <a:spcAft>
                <a:spcPts val="600"/>
              </a:spcAft>
              <a:buFont typeface="Arial" pitchFamily="34" charset="0"/>
              <a:buChar char="•"/>
            </a:pPr>
            <a:r>
              <a:rPr lang="fr-FR" sz="1600" dirty="0" smtClean="0">
                <a:latin typeface="Harrington" pitchFamily="82" charset="0"/>
              </a:rPr>
              <a:t>Tolkien </a:t>
            </a:r>
            <a:r>
              <a:rPr lang="fr-FR" sz="1600" dirty="0">
                <a:latin typeface="Harrington" pitchFamily="82" charset="0"/>
              </a:rPr>
              <a:t>commence à écrire pour son plaisir dans les années 1910, élaborant toute une mythologie autour de langues qu’il invente</a:t>
            </a:r>
            <a:r>
              <a:rPr lang="fr-FR" sz="1600" dirty="0" smtClean="0">
                <a:latin typeface="Harrington" pitchFamily="82" charset="0"/>
              </a:rPr>
              <a:t>.</a:t>
            </a:r>
          </a:p>
          <a:p>
            <a:pPr marL="457200" indent="-457200" algn="just">
              <a:spcAft>
                <a:spcPts val="600"/>
              </a:spcAft>
              <a:buFont typeface="Arial" pitchFamily="34" charset="0"/>
              <a:buChar char="•"/>
            </a:pPr>
            <a:r>
              <a:rPr lang="fr-FR" sz="1600" dirty="0" smtClean="0">
                <a:latin typeface="Harrington" pitchFamily="82" charset="0"/>
              </a:rPr>
              <a:t>Il créé alors l’univers de </a:t>
            </a:r>
            <a:r>
              <a:rPr lang="fr-FR" sz="1600" dirty="0">
                <a:latin typeface="Harrington" pitchFamily="82" charset="0"/>
              </a:rPr>
              <a:t>la Terre du </a:t>
            </a:r>
            <a:r>
              <a:rPr lang="fr-FR" sz="1600" dirty="0" smtClean="0">
                <a:latin typeface="Harrington" pitchFamily="82" charset="0"/>
              </a:rPr>
              <a:t>Milieu.</a:t>
            </a:r>
          </a:p>
          <a:p>
            <a:pPr marL="457200" indent="-457200" algn="just">
              <a:spcAft>
                <a:spcPts val="600"/>
              </a:spcAft>
              <a:buFont typeface="Arial" pitchFamily="34" charset="0"/>
              <a:buChar char="•"/>
            </a:pPr>
            <a:r>
              <a:rPr lang="fr-FR" sz="1600" dirty="0" smtClean="0">
                <a:latin typeface="Harrington" pitchFamily="82" charset="0"/>
              </a:rPr>
              <a:t> En </a:t>
            </a:r>
            <a:r>
              <a:rPr lang="fr-FR" sz="1600" dirty="0">
                <a:latin typeface="Harrington" pitchFamily="82" charset="0"/>
              </a:rPr>
              <a:t>1937, la publication du </a:t>
            </a:r>
            <a:r>
              <a:rPr lang="fr-FR" sz="1600" dirty="0" err="1">
                <a:latin typeface="Harrington" pitchFamily="82" charset="0"/>
              </a:rPr>
              <a:t>Hobbit</a:t>
            </a:r>
            <a:r>
              <a:rPr lang="fr-FR" sz="1600" dirty="0">
                <a:latin typeface="Harrington" pitchFamily="82" charset="0"/>
              </a:rPr>
              <a:t> fait de Tolkien un auteur pour enfants estimé. </a:t>
            </a:r>
            <a:endParaRPr lang="fr-FR" sz="1600" dirty="0" smtClean="0">
              <a:latin typeface="Harrington" pitchFamily="82" charset="0"/>
            </a:endParaRPr>
          </a:p>
          <a:p>
            <a:pPr marL="457200" indent="-457200" algn="just">
              <a:spcAft>
                <a:spcPts val="600"/>
              </a:spcAft>
              <a:buFont typeface="Arial" pitchFamily="34" charset="0"/>
              <a:buChar char="•"/>
            </a:pPr>
            <a:r>
              <a:rPr lang="fr-FR" sz="1600" dirty="0" smtClean="0">
                <a:latin typeface="Harrington" pitchFamily="82" charset="0"/>
              </a:rPr>
              <a:t>Le </a:t>
            </a:r>
            <a:r>
              <a:rPr lang="fr-FR" sz="1600" dirty="0">
                <a:latin typeface="Harrington" pitchFamily="82" charset="0"/>
              </a:rPr>
              <a:t>Seigneur des anneaux, est d’une tonalité plus sombre. </a:t>
            </a:r>
            <a:r>
              <a:rPr lang="fr-FR" sz="1600" dirty="0" smtClean="0">
                <a:latin typeface="Harrington" pitchFamily="82" charset="0"/>
              </a:rPr>
              <a:t>La trilogie </a:t>
            </a:r>
            <a:r>
              <a:rPr lang="fr-FR" sz="1600" dirty="0">
                <a:latin typeface="Harrington" pitchFamily="82" charset="0"/>
              </a:rPr>
              <a:t>paraît en 1954-1955 et devient un véritable phénomène de société dans les années 1960, notamment sur les campus américains. </a:t>
            </a:r>
            <a:endParaRPr lang="fr-FR" sz="1600" dirty="0" smtClean="0">
              <a:latin typeface="Harrington" pitchFamily="82" charset="0"/>
            </a:endParaRPr>
          </a:p>
          <a:p>
            <a:pPr marL="457200" indent="-457200" algn="just">
              <a:spcAft>
                <a:spcPts val="600"/>
              </a:spcAft>
              <a:buFont typeface="Arial" pitchFamily="34" charset="0"/>
              <a:buChar char="•"/>
            </a:pPr>
            <a:r>
              <a:rPr lang="fr-FR" sz="1600" dirty="0" smtClean="0">
                <a:latin typeface="Harrington" pitchFamily="82" charset="0"/>
              </a:rPr>
              <a:t>Tolkien </a:t>
            </a:r>
            <a:r>
              <a:rPr lang="fr-FR" sz="1600" dirty="0">
                <a:latin typeface="Harrington" pitchFamily="82" charset="0"/>
              </a:rPr>
              <a:t>travaille sur sa mythologie jusqu’à sa mort, mais ne parvient pas à donner une forme achevée au </a:t>
            </a:r>
            <a:r>
              <a:rPr lang="fr-FR" sz="1600" dirty="0" err="1">
                <a:latin typeface="Harrington" pitchFamily="82" charset="0"/>
              </a:rPr>
              <a:t>Silmarillion</a:t>
            </a:r>
            <a:r>
              <a:rPr lang="fr-FR" sz="1600" dirty="0">
                <a:latin typeface="Harrington" pitchFamily="82" charset="0"/>
              </a:rPr>
              <a:t>. </a:t>
            </a:r>
            <a:endParaRPr lang="fr-FR" sz="1600" dirty="0" smtClean="0">
              <a:latin typeface="Harrington" pitchFamily="82" charset="0"/>
            </a:endParaRPr>
          </a:p>
          <a:p>
            <a:endParaRPr lang="es-ES_tradnl" dirty="0">
              <a:solidFill>
                <a:srgbClr val="996600"/>
              </a:solidFill>
              <a:latin typeface="Chiller" pitchFamily="82"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4377" y="504796"/>
            <a:ext cx="1539719" cy="22255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ttp://media3.echoppedemakarios.fr/95-thickbox/dague-en-bronz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3255400">
            <a:off x="3172384" y="5725094"/>
            <a:ext cx="1120328" cy="13016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edia3.echoppedemakarios.fr/95-thickbox/dague-en-bronz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7385608">
            <a:off x="2653487" y="962304"/>
            <a:ext cx="1120328" cy="13016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Pipo Limbo\Desktop\E.gif"/>
          <p:cNvPicPr>
            <a:picLocks noChangeAspect="1" noChangeArrowheads="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99592" y="2060848"/>
            <a:ext cx="476250" cy="47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fade">
                                      <p:cBhvr>
                                        <p:cTn id="29" dur="500"/>
                                        <p:tgtEl>
                                          <p:spTgt spid="307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additive="base">
                                        <p:cTn id="34" dur="500" fill="hold"/>
                                        <p:tgtEl>
                                          <p:spTgt spid="1026"/>
                                        </p:tgtEl>
                                        <p:attrNameLst>
                                          <p:attrName>ppt_x</p:attrName>
                                        </p:attrNameLst>
                                      </p:cBhvr>
                                      <p:tavLst>
                                        <p:tav tm="0">
                                          <p:val>
                                            <p:strVal val="0-#ppt_w/2"/>
                                          </p:val>
                                        </p:tav>
                                        <p:tav tm="100000">
                                          <p:val>
                                            <p:strVal val="#ppt_x"/>
                                          </p:val>
                                        </p:tav>
                                      </p:tavLst>
                                    </p:anim>
                                    <p:anim calcmode="lin" valueType="num">
                                      <p:cBhvr additive="base">
                                        <p:cTn id="35"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28" y="476672"/>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3179" y="0"/>
            <a:ext cx="7876615" cy="646331"/>
          </a:xfrm>
          <a:prstGeom prst="rect">
            <a:avLst/>
          </a:prstGeom>
          <a:noFill/>
        </p:spPr>
        <p:txBody>
          <a:bodyPr wrap="square" lIns="91440" tIns="45720" rIns="91440" bIns="45720">
            <a:spAutoFit/>
          </a:bodyPr>
          <a:lstStyle/>
          <a:p>
            <a:pPr algn="ctr"/>
            <a:r>
              <a:rPr lang="fr-FR" sz="36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 SEIGNEUR DES ANNEAUX</a:t>
            </a:r>
            <a:endParaRPr lang="fr-FR" sz="36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 name="ZoneTexte 1"/>
          <p:cNvSpPr txBox="1"/>
          <p:nvPr/>
        </p:nvSpPr>
        <p:spPr>
          <a:xfrm>
            <a:off x="385355" y="1998852"/>
            <a:ext cx="8136903" cy="4555093"/>
          </a:xfrm>
          <a:prstGeom prst="rect">
            <a:avLst/>
          </a:prstGeom>
          <a:noFill/>
        </p:spPr>
        <p:txBody>
          <a:bodyPr wrap="square" rtlCol="0">
            <a:spAutoFit/>
          </a:bodyPr>
          <a:lstStyle/>
          <a:p>
            <a:pPr lvl="2" algn="just"/>
            <a:r>
              <a:rPr lang="fr-FR" sz="1600" dirty="0" smtClean="0">
                <a:latin typeface="Harrington" pitchFamily="82" charset="0"/>
              </a:rPr>
              <a:t>e </a:t>
            </a:r>
            <a:r>
              <a:rPr lang="fr-FR" sz="1600" dirty="0">
                <a:latin typeface="Harrington" pitchFamily="82" charset="0"/>
              </a:rPr>
              <a:t>Seigneur des anneaux (The Lord of the Rings) est un roman en trois volumes de J. R. R. Tolkien paru en 1954 et </a:t>
            </a:r>
            <a:r>
              <a:rPr lang="fr-FR" sz="1600" dirty="0" smtClean="0">
                <a:latin typeface="Harrington" pitchFamily="82" charset="0"/>
              </a:rPr>
              <a:t>1955:</a:t>
            </a:r>
          </a:p>
          <a:p>
            <a:pPr marL="800100" lvl="1" indent="-342900" algn="just">
              <a:buFont typeface="Arial" pitchFamily="34" charset="0"/>
              <a:buChar char="•"/>
            </a:pPr>
            <a:r>
              <a:rPr lang="fr-FR" sz="1600" dirty="0" smtClean="0">
                <a:latin typeface="Harrington" pitchFamily="82" charset="0"/>
              </a:rPr>
              <a:t>L'histoire </a:t>
            </a:r>
            <a:r>
              <a:rPr lang="fr-FR" sz="1600" dirty="0">
                <a:latin typeface="Harrington" pitchFamily="82" charset="0"/>
              </a:rPr>
              <a:t>reprend certains des personnages présentés dans Le </a:t>
            </a:r>
            <a:r>
              <a:rPr lang="fr-FR" sz="1600" dirty="0" err="1">
                <a:latin typeface="Harrington" pitchFamily="82" charset="0"/>
              </a:rPr>
              <a:t>Hobbit</a:t>
            </a:r>
            <a:r>
              <a:rPr lang="fr-FR" sz="1600" dirty="0">
                <a:latin typeface="Harrington" pitchFamily="82" charset="0"/>
              </a:rPr>
              <a:t>, premier roman de l'auteur paru en 1937, mais l'œuvre est plus complexe et plus sombre</a:t>
            </a:r>
            <a:r>
              <a:rPr lang="fr-FR" sz="1600" dirty="0" smtClean="0">
                <a:latin typeface="Harrington" pitchFamily="82" charset="0"/>
              </a:rPr>
              <a:t>.</a:t>
            </a:r>
          </a:p>
          <a:p>
            <a:pPr marL="800100" lvl="1" indent="-342900" algn="just">
              <a:buFont typeface="Arial" pitchFamily="34" charset="0"/>
              <a:buChar char="•"/>
            </a:pPr>
            <a:r>
              <a:rPr lang="fr-FR" sz="1600" dirty="0">
                <a:latin typeface="Harrington" pitchFamily="82" charset="0"/>
              </a:rPr>
              <a:t>Il lui faut douze ans pour parvenir à achever ce nouveau roman qu'il truffe de références et d'allusions au monde du </a:t>
            </a:r>
            <a:r>
              <a:rPr lang="fr-FR" sz="1600" dirty="0" err="1">
                <a:latin typeface="Harrington" pitchFamily="82" charset="0"/>
              </a:rPr>
              <a:t>Silmarillion</a:t>
            </a:r>
            <a:r>
              <a:rPr lang="fr-FR" sz="1600" dirty="0">
                <a:latin typeface="Harrington" pitchFamily="82" charset="0"/>
              </a:rPr>
              <a:t>, la Terre du Milieu, sur lequel il travaille depuis 1917 et dans lequel Le </a:t>
            </a:r>
            <a:r>
              <a:rPr lang="fr-FR" sz="1600" dirty="0" err="1">
                <a:latin typeface="Harrington" pitchFamily="82" charset="0"/>
              </a:rPr>
              <a:t>Hobbit</a:t>
            </a:r>
            <a:r>
              <a:rPr lang="fr-FR" sz="1600" dirty="0">
                <a:latin typeface="Harrington" pitchFamily="82" charset="0"/>
              </a:rPr>
              <a:t> a été attiré « contre l'intention première » de son </a:t>
            </a:r>
            <a:r>
              <a:rPr lang="fr-FR" sz="1600" dirty="0" smtClean="0">
                <a:latin typeface="Harrington" pitchFamily="82" charset="0"/>
              </a:rPr>
              <a:t>auteur.</a:t>
            </a:r>
          </a:p>
          <a:p>
            <a:pPr marL="800100" lvl="1" indent="-342900" algn="just">
              <a:buFont typeface="Arial" pitchFamily="34" charset="0"/>
              <a:buChar char="•"/>
            </a:pPr>
            <a:r>
              <a:rPr lang="fr-FR" sz="1600" dirty="0" smtClean="0">
                <a:latin typeface="Harrington" pitchFamily="82" charset="0"/>
              </a:rPr>
              <a:t> Tolkien </a:t>
            </a:r>
            <a:r>
              <a:rPr lang="fr-FR" sz="1600" dirty="0">
                <a:latin typeface="Harrington" pitchFamily="82" charset="0"/>
              </a:rPr>
              <a:t>lui-même considérait son livre comme « un conte de fées [...] pour des adultes », écrit « pour amuser (au sens noble) : pour être agréable à </a:t>
            </a:r>
            <a:r>
              <a:rPr lang="fr-FR" sz="1600" dirty="0" smtClean="0">
                <a:latin typeface="Harrington" pitchFamily="82" charset="0"/>
              </a:rPr>
              <a:t>lire.</a:t>
            </a:r>
          </a:p>
          <a:p>
            <a:pPr marL="800100" lvl="1" indent="-342900" algn="just">
              <a:buFont typeface="Arial" pitchFamily="34" charset="0"/>
              <a:buChar char="•"/>
            </a:pPr>
            <a:r>
              <a:rPr lang="fr-FR" sz="1600" dirty="0">
                <a:latin typeface="Harrington" pitchFamily="82" charset="0"/>
              </a:rPr>
              <a:t>Cette œuvre est composée de six livres, qui ne portent pas de </a:t>
            </a:r>
            <a:r>
              <a:rPr lang="fr-FR" sz="1600" dirty="0" smtClean="0">
                <a:latin typeface="Harrington" pitchFamily="82" charset="0"/>
              </a:rPr>
              <a:t>titres. </a:t>
            </a:r>
            <a:r>
              <a:rPr lang="fr-FR" sz="1600" dirty="0">
                <a:latin typeface="Harrington" pitchFamily="82" charset="0"/>
              </a:rPr>
              <a:t>À l'origine, Tolkien souhaite publier Le Seigneur des anneaux en un seul volume, mais le prix du papier étant trop élevé en cette période d'après-guerre, l'œuvre est divisée en trois volumes : La Communauté de l'anneau (The </a:t>
            </a:r>
            <a:r>
              <a:rPr lang="fr-FR" sz="1600" dirty="0" err="1">
                <a:latin typeface="Harrington" pitchFamily="82" charset="0"/>
              </a:rPr>
              <a:t>Fellowship</a:t>
            </a:r>
            <a:r>
              <a:rPr lang="fr-FR" sz="1600" dirty="0">
                <a:latin typeface="Harrington" pitchFamily="82" charset="0"/>
              </a:rPr>
              <a:t> of the Ring), Les Deux Tours (The </a:t>
            </a:r>
            <a:r>
              <a:rPr lang="fr-FR" sz="1600" dirty="0" err="1">
                <a:latin typeface="Harrington" pitchFamily="82" charset="0"/>
              </a:rPr>
              <a:t>Two</a:t>
            </a:r>
            <a:r>
              <a:rPr lang="fr-FR" sz="1600" dirty="0">
                <a:latin typeface="Harrington" pitchFamily="82" charset="0"/>
              </a:rPr>
              <a:t> </a:t>
            </a:r>
            <a:r>
              <a:rPr lang="fr-FR" sz="1600" dirty="0" err="1">
                <a:latin typeface="Harrington" pitchFamily="82" charset="0"/>
              </a:rPr>
              <a:t>Towers</a:t>
            </a:r>
            <a:r>
              <a:rPr lang="fr-FR" sz="1600" dirty="0">
                <a:latin typeface="Harrington" pitchFamily="82" charset="0"/>
              </a:rPr>
              <a:t>) et Le Retour du roi (The Return of the King). On fait souvent référence à cette œuvre comme à « la trilogie du Seigneur des anneaux »</a:t>
            </a:r>
            <a:endParaRPr lang="fr-FR" sz="1600" dirty="0" smtClean="0">
              <a:latin typeface="Harrington" pitchFamily="82" charset="0"/>
            </a:endParaRPr>
          </a:p>
          <a:p>
            <a:endParaRPr lang="es-ES_tradnl" dirty="0">
              <a:solidFill>
                <a:srgbClr val="996600"/>
              </a:solidFill>
              <a:latin typeface="Chiller" pitchFamily="82" charset="0"/>
            </a:endParaRPr>
          </a:p>
        </p:txBody>
      </p:sp>
      <p:pic>
        <p:nvPicPr>
          <p:cNvPr id="4098" name="Picture 2" descr="http://ecx.images-amazon.com/images/I/51NibsWMplL.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0388" y="0"/>
            <a:ext cx="126374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69379" y="2023004"/>
            <a:ext cx="476250" cy="476250"/>
          </a:xfrm>
          <a:prstGeom prst="rect">
            <a:avLst/>
          </a:prstGeom>
        </p:spPr>
      </p:pic>
      <p:pic>
        <p:nvPicPr>
          <p:cNvPr id="7" name="Picture 4" descr="http://media3.echoppedemakarios.fr/95-thickbox/dague-en-bronze.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7198588">
            <a:off x="3571703" y="566465"/>
            <a:ext cx="1120328" cy="13016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media3.echoppedemakarios.fr/95-thickbox/dague-en-bronze.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2998676">
            <a:off x="3409575" y="6010963"/>
            <a:ext cx="1120328" cy="1301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01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500"/>
                                        <p:tgtEl>
                                          <p:spTgt spid="409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28" y="476672"/>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3179" y="0"/>
            <a:ext cx="7876615" cy="769441"/>
          </a:xfrm>
          <a:prstGeom prst="rect">
            <a:avLst/>
          </a:prstGeom>
          <a:noFill/>
        </p:spPr>
        <p:txBody>
          <a:bodyPr wrap="square" lIns="91440" tIns="45720" rIns="91440" bIns="45720">
            <a:spAutoFit/>
          </a:bodyPr>
          <a:lstStyle/>
          <a:p>
            <a:pPr algn="ctr"/>
            <a:r>
              <a:rPr lang="fr-FR" sz="4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 SEIGNEUR DES ANNEAUX</a:t>
            </a:r>
            <a:endParaRPr lang="fr-FR" sz="4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6"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740" y="1916832"/>
            <a:ext cx="6984776" cy="456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75578" y="1075730"/>
            <a:ext cx="7876615" cy="646331"/>
          </a:xfrm>
          <a:prstGeom prst="rect">
            <a:avLst/>
          </a:prstGeom>
          <a:noFill/>
        </p:spPr>
        <p:txBody>
          <a:bodyPr wrap="square" lIns="91440" tIns="45720" rIns="91440" bIns="45720">
            <a:spAutoFit/>
          </a:bodyPr>
          <a:lstStyle/>
          <a:p>
            <a:pPr algn="ctr"/>
            <a:r>
              <a:rPr lang="fr-FR" sz="36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La Terre du Milieu</a:t>
            </a:r>
            <a:endParaRPr lang="fr-FR" sz="36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3076" name="Picture 4" descr="http://media3.echoppedemakarios.fr/95-thickbox/dague-en-bronz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a:off x="7464055" y="692696"/>
            <a:ext cx="1325581" cy="1540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media3.echoppedemakarios.fr/95-thickbox/dague-en-bronz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8179206">
            <a:off x="235474" y="735022"/>
            <a:ext cx="1325581" cy="15401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media3.echoppedemakarios.fr/95-thickbox/dague-en-bronz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a:off x="7563371" y="4725144"/>
            <a:ext cx="1325581" cy="15401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media3.echoppedemakarios.fr/95-thickbox/dague-en-bronz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8739245">
            <a:off x="362961" y="4725142"/>
            <a:ext cx="1325581" cy="154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34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3076"/>
                                        </p:tgtEl>
                                        <p:attrNameLst>
                                          <p:attrName>style.visibility</p:attrName>
                                        </p:attrNameLst>
                                      </p:cBhvr>
                                      <p:to>
                                        <p:strVal val="visible"/>
                                      </p:to>
                                    </p:set>
                                    <p:anim calcmode="lin" valueType="num">
                                      <p:cBhvr additive="base">
                                        <p:cTn id="37" dur="500" fill="hold"/>
                                        <p:tgtEl>
                                          <p:spTgt spid="3076"/>
                                        </p:tgtEl>
                                        <p:attrNameLst>
                                          <p:attrName>ppt_x</p:attrName>
                                        </p:attrNameLst>
                                      </p:cBhvr>
                                      <p:tavLst>
                                        <p:tav tm="0">
                                          <p:val>
                                            <p:strVal val="1+#ppt_w/2"/>
                                          </p:val>
                                        </p:tav>
                                        <p:tav tm="100000">
                                          <p:val>
                                            <p:strVal val="#ppt_x"/>
                                          </p:val>
                                        </p:tav>
                                      </p:tavLst>
                                    </p:anim>
                                    <p:anim calcmode="lin" valueType="num">
                                      <p:cBhvr additive="base">
                                        <p:cTn id="38" dur="500" fill="hold"/>
                                        <p:tgtEl>
                                          <p:spTgt spid="307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28" y="476672"/>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3179" y="0"/>
            <a:ext cx="7876615" cy="646331"/>
          </a:xfrm>
          <a:prstGeom prst="rect">
            <a:avLst/>
          </a:prstGeom>
          <a:noFill/>
        </p:spPr>
        <p:txBody>
          <a:bodyPr wrap="square" lIns="91440" tIns="45720" rIns="91440" bIns="45720">
            <a:spAutoFit/>
          </a:bodyPr>
          <a:lstStyle/>
          <a:p>
            <a:pPr algn="ctr"/>
            <a:r>
              <a:rPr lang="fr-FR" sz="36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 SEIGNEUR DES ANNEAUX</a:t>
            </a:r>
            <a:endParaRPr lang="fr-FR" sz="36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 name="ZoneTexte 1"/>
          <p:cNvSpPr txBox="1"/>
          <p:nvPr/>
        </p:nvSpPr>
        <p:spPr>
          <a:xfrm>
            <a:off x="546178" y="1628800"/>
            <a:ext cx="8346302" cy="4739759"/>
          </a:xfrm>
          <a:prstGeom prst="rect">
            <a:avLst/>
          </a:prstGeom>
          <a:noFill/>
        </p:spPr>
        <p:txBody>
          <a:bodyPr wrap="square" rtlCol="0">
            <a:spAutoFit/>
          </a:bodyPr>
          <a:lstStyle/>
          <a:p>
            <a:r>
              <a:rPr lang="fr-FR" dirty="0" smtClean="0">
                <a:solidFill>
                  <a:srgbClr val="996600"/>
                </a:solidFill>
                <a:latin typeface="Chiller" pitchFamily="82" charset="0"/>
              </a:rPr>
              <a:t>       </a:t>
            </a:r>
          </a:p>
          <a:p>
            <a:pPr algn="just"/>
            <a:r>
              <a:rPr lang="fr-FR" dirty="0">
                <a:solidFill>
                  <a:srgbClr val="996600"/>
                </a:solidFill>
                <a:latin typeface="Chiller" pitchFamily="82" charset="0"/>
              </a:rPr>
              <a:t> </a:t>
            </a:r>
            <a:r>
              <a:rPr lang="fr-FR" dirty="0" smtClean="0">
                <a:solidFill>
                  <a:srgbClr val="996600"/>
                </a:solidFill>
                <a:latin typeface="Chiller" pitchFamily="82" charset="0"/>
              </a:rPr>
              <a:t>     </a:t>
            </a:r>
            <a:r>
              <a:rPr lang="fr-FR" sz="1400" dirty="0" smtClean="0">
                <a:latin typeface="Harrington" pitchFamily="82" charset="0"/>
              </a:rPr>
              <a:t>u début du livre I nous fêtons le 111</a:t>
            </a:r>
            <a:r>
              <a:rPr lang="fr-FR" sz="1400" baseline="30000" dirty="0" smtClean="0">
                <a:latin typeface="Harrington" pitchFamily="82" charset="0"/>
              </a:rPr>
              <a:t>ème</a:t>
            </a:r>
            <a:r>
              <a:rPr lang="fr-FR" sz="1400" dirty="0" smtClean="0">
                <a:latin typeface="Harrington" pitchFamily="82" charset="0"/>
              </a:rPr>
              <a:t> anniversaire de </a:t>
            </a:r>
            <a:r>
              <a:rPr lang="fr-FR" sz="1400" dirty="0" err="1" smtClean="0">
                <a:latin typeface="Harrington" pitchFamily="82" charset="0"/>
              </a:rPr>
              <a:t>Bilbon</a:t>
            </a:r>
            <a:r>
              <a:rPr lang="fr-FR" sz="1400" dirty="0" smtClean="0">
                <a:latin typeface="Harrington" pitchFamily="82" charset="0"/>
              </a:rPr>
              <a:t> </a:t>
            </a:r>
            <a:r>
              <a:rPr lang="fr-FR" sz="1400" dirty="0" err="1" smtClean="0">
                <a:latin typeface="Harrington" pitchFamily="82" charset="0"/>
              </a:rPr>
              <a:t>Sacquet</a:t>
            </a:r>
            <a:r>
              <a:rPr lang="fr-FR" sz="1400" dirty="0" smtClean="0">
                <a:latin typeface="Harrington" pitchFamily="82" charset="0"/>
              </a:rPr>
              <a:t>, ou comme à son habitude adorant faire des farces il disparut grâce à l’anneau unique. Mais cette farce était bien réel pour une fois car il était clairement décidé à quitter la Comté. </a:t>
            </a:r>
            <a:r>
              <a:rPr lang="fr-FR" sz="1400" dirty="0" err="1" smtClean="0">
                <a:latin typeface="Harrington" pitchFamily="82" charset="0"/>
              </a:rPr>
              <a:t>Gandalf</a:t>
            </a:r>
            <a:r>
              <a:rPr lang="fr-FR" sz="1400" dirty="0" smtClean="0">
                <a:latin typeface="Harrington" pitchFamily="82" charset="0"/>
              </a:rPr>
              <a:t> demande à </a:t>
            </a:r>
            <a:r>
              <a:rPr lang="fr-FR" sz="1400" dirty="0" err="1" smtClean="0">
                <a:latin typeface="Harrington" pitchFamily="82" charset="0"/>
              </a:rPr>
              <a:t>Bilbon</a:t>
            </a:r>
            <a:r>
              <a:rPr lang="fr-FR" sz="1400" dirty="0" smtClean="0">
                <a:latin typeface="Harrington" pitchFamily="82" charset="0"/>
              </a:rPr>
              <a:t> de légué tous ces biens ainsi que l’anneau unique à </a:t>
            </a:r>
            <a:r>
              <a:rPr lang="fr-FR" sz="1400" dirty="0" err="1" smtClean="0">
                <a:latin typeface="Harrington" pitchFamily="82" charset="0"/>
              </a:rPr>
              <a:t>Frodon</a:t>
            </a:r>
            <a:r>
              <a:rPr lang="fr-FR" sz="1400" dirty="0" smtClean="0">
                <a:latin typeface="Harrington" pitchFamily="82" charset="0"/>
              </a:rPr>
              <a:t>. </a:t>
            </a:r>
            <a:r>
              <a:rPr lang="fr-FR" sz="1400" dirty="0" err="1" smtClean="0">
                <a:latin typeface="Harrington" pitchFamily="82" charset="0"/>
              </a:rPr>
              <a:t>Gandalf</a:t>
            </a:r>
            <a:r>
              <a:rPr lang="fr-FR" sz="1400" dirty="0" smtClean="0">
                <a:latin typeface="Harrington" pitchFamily="82" charset="0"/>
              </a:rPr>
              <a:t> explique alors à </a:t>
            </a:r>
            <a:r>
              <a:rPr lang="fr-FR" sz="1400" dirty="0" err="1" smtClean="0">
                <a:latin typeface="Harrington" pitchFamily="82" charset="0"/>
              </a:rPr>
              <a:t>Frondon</a:t>
            </a:r>
            <a:r>
              <a:rPr lang="fr-FR" sz="1400" dirty="0" smtClean="0">
                <a:latin typeface="Harrington" pitchFamily="82" charset="0"/>
              </a:rPr>
              <a:t> les dangers et la puissance de l’anneau unique et l’entraîne dans une quête de destruction de ce bijou maléfique. </a:t>
            </a:r>
            <a:r>
              <a:rPr lang="fr-FR" sz="1400" dirty="0" err="1" smtClean="0">
                <a:latin typeface="Harrington" pitchFamily="82" charset="0"/>
              </a:rPr>
              <a:t>Frondon</a:t>
            </a:r>
            <a:r>
              <a:rPr lang="fr-FR" sz="1400" dirty="0" smtClean="0">
                <a:latin typeface="Harrington" pitchFamily="82" charset="0"/>
              </a:rPr>
              <a:t> se rend alors au royaume des Elfes accompagné de ses amis Sam, </a:t>
            </a:r>
            <a:r>
              <a:rPr lang="fr-FR" sz="1400" dirty="0" err="1" smtClean="0">
                <a:latin typeface="Harrington" pitchFamily="82" charset="0"/>
              </a:rPr>
              <a:t>Pippin</a:t>
            </a:r>
            <a:r>
              <a:rPr lang="fr-FR" sz="1400" dirty="0" smtClean="0">
                <a:latin typeface="Harrington" pitchFamily="82" charset="0"/>
              </a:rPr>
              <a:t> et </a:t>
            </a:r>
            <a:r>
              <a:rPr lang="fr-FR" sz="1400" dirty="0" err="1" smtClean="0">
                <a:latin typeface="Harrington" pitchFamily="82" charset="0"/>
              </a:rPr>
              <a:t>Merry</a:t>
            </a:r>
            <a:r>
              <a:rPr lang="fr-FR" sz="1400" dirty="0" smtClean="0">
                <a:latin typeface="Harrington" pitchFamily="82" charset="0"/>
              </a:rPr>
              <a:t>. Ils sont </a:t>
            </a:r>
            <a:r>
              <a:rPr lang="fr-FR" sz="1400" dirty="0" err="1" smtClean="0">
                <a:latin typeface="Harrington" pitchFamily="82" charset="0"/>
              </a:rPr>
              <a:t>tracker</a:t>
            </a:r>
            <a:r>
              <a:rPr lang="fr-FR" sz="1400" dirty="0" smtClean="0">
                <a:latin typeface="Harrington" pitchFamily="82" charset="0"/>
              </a:rPr>
              <a:t> sur leur route par les cavaliers noir qui ont senti la présence de l’anneau. Il rencontre un étranger « </a:t>
            </a:r>
            <a:r>
              <a:rPr lang="fr-FR" sz="1400" dirty="0" err="1" smtClean="0">
                <a:latin typeface="Harrington" pitchFamily="82" charset="0"/>
              </a:rPr>
              <a:t>Aragorn</a:t>
            </a:r>
            <a:r>
              <a:rPr lang="fr-FR" sz="1400" dirty="0" smtClean="0">
                <a:latin typeface="Harrington" pitchFamily="82" charset="0"/>
              </a:rPr>
              <a:t> » qui les aidera à combattre les Cavaliers Noirs. </a:t>
            </a:r>
            <a:r>
              <a:rPr lang="fr-FR" sz="1400" dirty="0" err="1" smtClean="0">
                <a:latin typeface="Harrington" pitchFamily="82" charset="0"/>
              </a:rPr>
              <a:t>Frodon</a:t>
            </a:r>
            <a:r>
              <a:rPr lang="fr-FR" sz="1400" dirty="0" smtClean="0">
                <a:latin typeface="Harrington" pitchFamily="82" charset="0"/>
              </a:rPr>
              <a:t> dans la bataille se fait blesser par le sorcier d’</a:t>
            </a:r>
            <a:r>
              <a:rPr lang="fr-FR" sz="1400" dirty="0" err="1" smtClean="0">
                <a:latin typeface="Harrington" pitchFamily="82" charset="0"/>
              </a:rPr>
              <a:t>Adamar</a:t>
            </a:r>
            <a:r>
              <a:rPr lang="fr-FR" sz="1400" dirty="0" smtClean="0">
                <a:latin typeface="Harrington" pitchFamily="82" charset="0"/>
              </a:rPr>
              <a:t> à l’épaule. </a:t>
            </a:r>
          </a:p>
          <a:p>
            <a:pPr algn="just"/>
            <a:endParaRPr lang="fr-FR" sz="1400" dirty="0" smtClean="0">
              <a:latin typeface="Harrington" pitchFamily="82" charset="0"/>
            </a:endParaRPr>
          </a:p>
          <a:p>
            <a:pPr algn="just"/>
            <a:r>
              <a:rPr lang="fr-FR" sz="1400" dirty="0" smtClean="0">
                <a:latin typeface="Harrington" pitchFamily="82" charset="0"/>
              </a:rPr>
              <a:t>Au début du livre II, Il sera sauvé et amené de justesse au royaume des Elfes par « </a:t>
            </a:r>
            <a:r>
              <a:rPr lang="fr-FR" sz="1400" dirty="0" err="1" smtClean="0">
                <a:latin typeface="Harrington" pitchFamily="82" charset="0"/>
              </a:rPr>
              <a:t>Arwen</a:t>
            </a:r>
            <a:r>
              <a:rPr lang="fr-FR" sz="1400" dirty="0" smtClean="0">
                <a:latin typeface="Harrington" pitchFamily="82" charset="0"/>
              </a:rPr>
              <a:t> ». Une fois guéri par les prouesses des Elfes, </a:t>
            </a:r>
            <a:r>
              <a:rPr lang="fr-FR" sz="1400" dirty="0" err="1" smtClean="0">
                <a:latin typeface="Harrington" pitchFamily="82" charset="0"/>
              </a:rPr>
              <a:t>Frodon</a:t>
            </a:r>
            <a:r>
              <a:rPr lang="fr-FR" sz="1400" dirty="0" smtClean="0">
                <a:latin typeface="Harrington" pitchFamily="82" charset="0"/>
              </a:rPr>
              <a:t> assista au conseil d’</a:t>
            </a:r>
            <a:r>
              <a:rPr lang="fr-FR" sz="1400" dirty="0" err="1" smtClean="0">
                <a:latin typeface="Harrington" pitchFamily="82" charset="0"/>
              </a:rPr>
              <a:t>Elrond</a:t>
            </a:r>
            <a:r>
              <a:rPr lang="fr-FR" sz="1400" dirty="0" smtClean="0">
                <a:latin typeface="Harrington" pitchFamily="82" charset="0"/>
              </a:rPr>
              <a:t> avec les représentants des principales races de la Terre du Milieu, c’est là que la Communauté de l’Anneau fût dressé afin de détruire l’anneau maléfique et d’accompagner </a:t>
            </a:r>
            <a:r>
              <a:rPr lang="fr-FR" sz="1400" dirty="0" err="1" smtClean="0">
                <a:latin typeface="Harrington" pitchFamily="82" charset="0"/>
              </a:rPr>
              <a:t>Frodon</a:t>
            </a:r>
            <a:r>
              <a:rPr lang="fr-FR" sz="1400" dirty="0" smtClean="0">
                <a:latin typeface="Harrington" pitchFamily="82" charset="0"/>
              </a:rPr>
              <a:t> dans sa quête vers la Montagne du Destin. La Communauté de l’anneau part alors pour sa quête et se voient contrains de passer par les Mines de la </a:t>
            </a:r>
            <a:r>
              <a:rPr lang="fr-FR" sz="1400" dirty="0" err="1" smtClean="0">
                <a:latin typeface="Harrington" pitchFamily="82" charset="0"/>
              </a:rPr>
              <a:t>Moria</a:t>
            </a:r>
            <a:r>
              <a:rPr lang="fr-FR" sz="1400" dirty="0" smtClean="0">
                <a:latin typeface="Harrington" pitchFamily="82" charset="0"/>
              </a:rPr>
              <a:t> à cause de l’embuscade de </a:t>
            </a:r>
            <a:r>
              <a:rPr lang="fr-FR" sz="1400" dirty="0" err="1" smtClean="0">
                <a:latin typeface="Harrington" pitchFamily="82" charset="0"/>
              </a:rPr>
              <a:t>Saroumane</a:t>
            </a:r>
            <a:r>
              <a:rPr lang="fr-FR" sz="1400" dirty="0" smtClean="0">
                <a:latin typeface="Harrington" pitchFamily="82" charset="0"/>
              </a:rPr>
              <a:t>. </a:t>
            </a:r>
            <a:r>
              <a:rPr lang="fr-FR" sz="1400" dirty="0" err="1" smtClean="0">
                <a:latin typeface="Harrington" pitchFamily="82" charset="0"/>
              </a:rPr>
              <a:t>Gandalf</a:t>
            </a:r>
            <a:r>
              <a:rPr lang="fr-FR" sz="1400" dirty="0" smtClean="0">
                <a:latin typeface="Harrington" pitchFamily="82" charset="0"/>
              </a:rPr>
              <a:t> affronte alors un </a:t>
            </a:r>
            <a:r>
              <a:rPr lang="fr-FR" sz="1400" dirty="0" err="1" smtClean="0">
                <a:latin typeface="Harrington" pitchFamily="82" charset="0"/>
              </a:rPr>
              <a:t>Balrog</a:t>
            </a:r>
            <a:r>
              <a:rPr lang="fr-FR" sz="1400" dirty="0" smtClean="0">
                <a:latin typeface="Harrington" pitchFamily="82" charset="0"/>
              </a:rPr>
              <a:t> et tombe dans l’abîme entraîné par le démon. La communauté est alors géré par </a:t>
            </a:r>
            <a:r>
              <a:rPr lang="fr-FR" sz="1400" dirty="0" err="1" smtClean="0">
                <a:latin typeface="Harrington" pitchFamily="82" charset="0"/>
              </a:rPr>
              <a:t>Aragorn</a:t>
            </a:r>
            <a:r>
              <a:rPr lang="fr-FR" sz="1400" dirty="0" smtClean="0">
                <a:latin typeface="Harrington" pitchFamily="82" charset="0"/>
              </a:rPr>
              <a:t>, il se retrouve sur la terre </a:t>
            </a:r>
            <a:r>
              <a:rPr lang="fr-FR" sz="1400" dirty="0" err="1" smtClean="0">
                <a:latin typeface="Harrington" pitchFamily="82" charset="0"/>
              </a:rPr>
              <a:t>elfique</a:t>
            </a:r>
            <a:r>
              <a:rPr lang="fr-FR" sz="1400" dirty="0" smtClean="0">
                <a:latin typeface="Harrington" pitchFamily="82" charset="0"/>
              </a:rPr>
              <a:t> « </a:t>
            </a:r>
            <a:r>
              <a:rPr lang="fr-FR" sz="1400" dirty="0" err="1" smtClean="0">
                <a:latin typeface="Harrington" pitchFamily="82" charset="0"/>
              </a:rPr>
              <a:t>Lothlorien</a:t>
            </a:r>
            <a:r>
              <a:rPr lang="fr-FR" sz="1400" dirty="0" smtClean="0">
                <a:latin typeface="Harrington" pitchFamily="82" charset="0"/>
              </a:rPr>
              <a:t> » et rencontre « </a:t>
            </a:r>
            <a:r>
              <a:rPr lang="fr-FR" sz="1400" dirty="0" err="1" smtClean="0">
                <a:latin typeface="Harrington" pitchFamily="82" charset="0"/>
              </a:rPr>
              <a:t>Galadriel</a:t>
            </a:r>
            <a:r>
              <a:rPr lang="fr-FR" sz="1400" dirty="0" smtClean="0">
                <a:latin typeface="Harrington" pitchFamily="82" charset="0"/>
              </a:rPr>
              <a:t> » qui leur offre des présents pour les protéger dans leur quête (des capes </a:t>
            </a:r>
            <a:r>
              <a:rPr lang="fr-FR" sz="1400" dirty="0" err="1" smtClean="0">
                <a:latin typeface="Harrington" pitchFamily="82" charset="0"/>
              </a:rPr>
              <a:t>elfique</a:t>
            </a:r>
            <a:r>
              <a:rPr lang="fr-FR" sz="1400" dirty="0" smtClean="0">
                <a:latin typeface="Harrington" pitchFamily="82" charset="0"/>
              </a:rPr>
              <a:t>, une fiole de lumière, une corde </a:t>
            </a:r>
            <a:r>
              <a:rPr lang="fr-FR" sz="1400" dirty="0" err="1" smtClean="0">
                <a:latin typeface="Harrington" pitchFamily="82" charset="0"/>
              </a:rPr>
              <a:t>elfique</a:t>
            </a:r>
            <a:r>
              <a:rPr lang="fr-FR" sz="1400" dirty="0" smtClean="0">
                <a:latin typeface="Harrington" pitchFamily="82" charset="0"/>
              </a:rPr>
              <a:t>, des dagues et un arc). </a:t>
            </a:r>
            <a:r>
              <a:rPr lang="fr-FR" sz="1400" dirty="0" err="1" smtClean="0">
                <a:latin typeface="Harrington" pitchFamily="82" charset="0"/>
              </a:rPr>
              <a:t>Boromir</a:t>
            </a:r>
            <a:r>
              <a:rPr lang="fr-FR" sz="1400" dirty="0" smtClean="0">
                <a:latin typeface="Harrington" pitchFamily="82" charset="0"/>
              </a:rPr>
              <a:t> tente de s’emparer de l’anneau, la communauté est attaquée par des orques, </a:t>
            </a:r>
            <a:r>
              <a:rPr lang="fr-FR" sz="1400" dirty="0" err="1" smtClean="0">
                <a:latin typeface="Harrington" pitchFamily="82" charset="0"/>
              </a:rPr>
              <a:t>Frodon</a:t>
            </a:r>
            <a:r>
              <a:rPr lang="fr-FR" sz="1400" dirty="0" smtClean="0">
                <a:latin typeface="Harrington" pitchFamily="82" charset="0"/>
              </a:rPr>
              <a:t> et Sam s’enfuit en bateau pour le </a:t>
            </a:r>
            <a:r>
              <a:rPr lang="fr-FR" sz="1400" dirty="0" err="1" smtClean="0">
                <a:latin typeface="Harrington" pitchFamily="82" charset="0"/>
              </a:rPr>
              <a:t>Mordor</a:t>
            </a:r>
            <a:r>
              <a:rPr lang="fr-FR" sz="1400" dirty="0" smtClean="0">
                <a:latin typeface="Harrington" pitchFamily="82" charset="0"/>
              </a:rPr>
              <a:t>, la communauté est dissoute.</a:t>
            </a:r>
          </a:p>
        </p:txBody>
      </p:sp>
      <p:pic>
        <p:nvPicPr>
          <p:cNvPr id="4098" name="Picture 2" descr="http://ecx.images-amazon.com/images/I/51NibsWMplL.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0388" y="0"/>
            <a:ext cx="126374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media3.echoppedemakarios.fr/95-thickbox/dague-en-bronz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8739245">
            <a:off x="-403758" y="4868313"/>
            <a:ext cx="1325581" cy="1540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edia3.echoppedemakarios.fr/95-thickbox/dague-en-bronz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a:off x="6300192" y="476672"/>
            <a:ext cx="1325581" cy="154014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62087" y="1167135"/>
            <a:ext cx="7876615" cy="461665"/>
          </a:xfrm>
          <a:prstGeom prst="rect">
            <a:avLst/>
          </a:prstGeom>
          <a:noFill/>
        </p:spPr>
        <p:txBody>
          <a:bodyPr wrap="square" lIns="91440" tIns="45720" rIns="91440" bIns="45720">
            <a:spAutoFit/>
          </a:bodyPr>
          <a:lstStyle/>
          <a:p>
            <a:pPr algn="ctr"/>
            <a:r>
              <a:rPr lang="fr-FR" sz="2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La communauté de l’anneau</a:t>
            </a:r>
            <a:endParaRPr lang="fr-FR" sz="2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3" name="Image 2"/>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47487" y="1722061"/>
            <a:ext cx="476250" cy="476250"/>
          </a:xfrm>
          <a:prstGeom prst="rect">
            <a:avLst/>
          </a:prstGeom>
        </p:spPr>
      </p:pic>
    </p:spTree>
    <p:extLst>
      <p:ext uri="{BB962C8B-B14F-4D97-AF65-F5344CB8AC3E}">
        <p14:creationId xmlns:p14="http://schemas.microsoft.com/office/powerpoint/2010/main" val="109900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fade">
                                      <p:cBhvr>
                                        <p:cTn id="32" dur="500"/>
                                        <p:tgtEl>
                                          <p:spTgt spid="409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28" y="476672"/>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3179" y="0"/>
            <a:ext cx="7876615" cy="646331"/>
          </a:xfrm>
          <a:prstGeom prst="rect">
            <a:avLst/>
          </a:prstGeom>
          <a:noFill/>
        </p:spPr>
        <p:txBody>
          <a:bodyPr wrap="square" lIns="91440" tIns="45720" rIns="91440" bIns="45720">
            <a:spAutoFit/>
          </a:bodyPr>
          <a:lstStyle/>
          <a:p>
            <a:pPr algn="ctr"/>
            <a:r>
              <a:rPr lang="fr-FR" sz="36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 SEIGNEUR DES ANNEAUX</a:t>
            </a:r>
            <a:endParaRPr lang="fr-FR" sz="36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 name="ZoneTexte 1"/>
          <p:cNvSpPr txBox="1"/>
          <p:nvPr/>
        </p:nvSpPr>
        <p:spPr>
          <a:xfrm>
            <a:off x="623179" y="1714140"/>
            <a:ext cx="7848872" cy="4524315"/>
          </a:xfrm>
          <a:prstGeom prst="rect">
            <a:avLst/>
          </a:prstGeom>
          <a:noFill/>
        </p:spPr>
        <p:txBody>
          <a:bodyPr wrap="square" rtlCol="0">
            <a:spAutoFit/>
          </a:bodyPr>
          <a:lstStyle/>
          <a:p>
            <a:endParaRPr lang="fr-FR" dirty="0" smtClean="0">
              <a:solidFill>
                <a:srgbClr val="996600"/>
              </a:solidFill>
              <a:latin typeface="Chiller" pitchFamily="82" charset="0"/>
            </a:endParaRPr>
          </a:p>
          <a:p>
            <a:pPr algn="just"/>
            <a:r>
              <a:rPr lang="fr-FR" dirty="0" smtClean="0">
                <a:solidFill>
                  <a:srgbClr val="996600"/>
                </a:solidFill>
                <a:latin typeface="Chiller" pitchFamily="82" charset="0"/>
              </a:rPr>
              <a:t>       </a:t>
            </a:r>
            <a:r>
              <a:rPr lang="fr-FR" sz="1400" dirty="0" smtClean="0">
                <a:latin typeface="Harrington" pitchFamily="82" charset="0"/>
              </a:rPr>
              <a:t>ans le livre III, </a:t>
            </a:r>
            <a:r>
              <a:rPr lang="fr-FR" sz="1400" dirty="0" err="1" smtClean="0">
                <a:latin typeface="Harrington" pitchFamily="82" charset="0"/>
              </a:rPr>
              <a:t>Boromir</a:t>
            </a:r>
            <a:r>
              <a:rPr lang="fr-FR" sz="1400" dirty="0" smtClean="0">
                <a:latin typeface="Harrington" pitchFamily="82" charset="0"/>
              </a:rPr>
              <a:t> meurt en tentant de défendre </a:t>
            </a:r>
            <a:r>
              <a:rPr lang="fr-FR" sz="1400" dirty="0" err="1" smtClean="0">
                <a:latin typeface="Harrington" pitchFamily="82" charset="0"/>
              </a:rPr>
              <a:t>Merry</a:t>
            </a:r>
            <a:r>
              <a:rPr lang="fr-FR" sz="1400" dirty="0" smtClean="0">
                <a:latin typeface="Harrington" pitchFamily="82" charset="0"/>
              </a:rPr>
              <a:t> et </a:t>
            </a:r>
            <a:r>
              <a:rPr lang="fr-FR" sz="1400" dirty="0" err="1" smtClean="0">
                <a:latin typeface="Harrington" pitchFamily="82" charset="0"/>
              </a:rPr>
              <a:t>Pippin</a:t>
            </a:r>
            <a:r>
              <a:rPr lang="fr-FR" sz="1400" dirty="0" smtClean="0">
                <a:latin typeface="Harrington" pitchFamily="82" charset="0"/>
              </a:rPr>
              <a:t>, qui sont enlevé par les Uruk-Hai de </a:t>
            </a:r>
            <a:r>
              <a:rPr lang="fr-FR" sz="1400" dirty="0" err="1" smtClean="0">
                <a:latin typeface="Harrington" pitchFamily="82" charset="0"/>
              </a:rPr>
              <a:t>Saroumane</a:t>
            </a:r>
            <a:r>
              <a:rPr lang="fr-FR" sz="1400" dirty="0" smtClean="0">
                <a:latin typeface="Harrington" pitchFamily="82" charset="0"/>
              </a:rPr>
              <a:t>. Le reste de la communauté se lance au trousse des Uruk-Hai afin de sauver leurs amis. Ils retrouvent alors </a:t>
            </a:r>
            <a:r>
              <a:rPr lang="fr-FR" sz="1400" dirty="0" err="1" smtClean="0">
                <a:latin typeface="Harrington" pitchFamily="82" charset="0"/>
              </a:rPr>
              <a:t>Gandalf</a:t>
            </a:r>
            <a:r>
              <a:rPr lang="fr-FR" sz="1400" dirty="0" smtClean="0">
                <a:latin typeface="Harrington" pitchFamily="82" charset="0"/>
              </a:rPr>
              <a:t> au abord de la forêt de </a:t>
            </a:r>
            <a:r>
              <a:rPr lang="fr-FR" sz="1400" dirty="0" err="1" smtClean="0">
                <a:latin typeface="Harrington" pitchFamily="82" charset="0"/>
              </a:rPr>
              <a:t>Fangorn</a:t>
            </a:r>
            <a:r>
              <a:rPr lang="fr-FR" sz="1400" dirty="0" smtClean="0">
                <a:latin typeface="Harrington" pitchFamily="82" charset="0"/>
              </a:rPr>
              <a:t>, qui est devenu </a:t>
            </a:r>
            <a:r>
              <a:rPr lang="fr-FR" sz="1400" dirty="0" err="1" smtClean="0">
                <a:latin typeface="Harrington" pitchFamily="82" charset="0"/>
              </a:rPr>
              <a:t>Gandalf</a:t>
            </a:r>
            <a:r>
              <a:rPr lang="fr-FR" sz="1400" dirty="0" smtClean="0">
                <a:latin typeface="Harrington" pitchFamily="82" charset="0"/>
              </a:rPr>
              <a:t> le Blanc et renvoyé en Terre du Milieu pour terminer sa mission. </a:t>
            </a:r>
            <a:r>
              <a:rPr lang="fr-FR" sz="1400" dirty="0" err="1" smtClean="0">
                <a:latin typeface="Harrington" pitchFamily="82" charset="0"/>
              </a:rPr>
              <a:t>Pipin</a:t>
            </a:r>
            <a:r>
              <a:rPr lang="fr-FR" sz="1400" dirty="0" smtClean="0">
                <a:latin typeface="Harrington" pitchFamily="82" charset="0"/>
              </a:rPr>
              <a:t> et </a:t>
            </a:r>
            <a:r>
              <a:rPr lang="fr-FR" sz="1400" dirty="0" err="1" smtClean="0">
                <a:latin typeface="Harrington" pitchFamily="82" charset="0"/>
              </a:rPr>
              <a:t>Merry</a:t>
            </a:r>
            <a:r>
              <a:rPr lang="fr-FR" sz="1400" dirty="0" smtClean="0">
                <a:latin typeface="Harrington" pitchFamily="82" charset="0"/>
              </a:rPr>
              <a:t> arrivent à se libérer suite à une bataille et s’enfuirent dans la forêt de </a:t>
            </a:r>
            <a:r>
              <a:rPr lang="fr-FR" sz="1400" dirty="0" err="1" smtClean="0">
                <a:latin typeface="Harrington" pitchFamily="82" charset="0"/>
              </a:rPr>
              <a:t>Fangorn</a:t>
            </a:r>
            <a:r>
              <a:rPr lang="fr-FR" sz="1400" dirty="0" smtClean="0">
                <a:latin typeface="Harrington" pitchFamily="82" charset="0"/>
              </a:rPr>
              <a:t>, ils resteront et seront protéger par les </a:t>
            </a:r>
            <a:r>
              <a:rPr lang="fr-FR" sz="1400" dirty="0" err="1" smtClean="0">
                <a:latin typeface="Harrington" pitchFamily="82" charset="0"/>
              </a:rPr>
              <a:t>Ents</a:t>
            </a:r>
            <a:r>
              <a:rPr lang="fr-FR" sz="1400" dirty="0" smtClean="0">
                <a:latin typeface="Harrington" pitchFamily="82" charset="0"/>
              </a:rPr>
              <a:t>. </a:t>
            </a:r>
            <a:r>
              <a:rPr lang="fr-FR" sz="1400" dirty="0" err="1" smtClean="0">
                <a:latin typeface="Harrington" pitchFamily="82" charset="0"/>
              </a:rPr>
              <a:t>Gandalf</a:t>
            </a:r>
            <a:r>
              <a:rPr lang="fr-FR" sz="1400" dirty="0" smtClean="0">
                <a:latin typeface="Harrington" pitchFamily="82" charset="0"/>
              </a:rPr>
              <a:t> et le reste de la communauté se rendent alors à </a:t>
            </a:r>
            <a:r>
              <a:rPr lang="fr-FR" sz="1400" dirty="0" err="1" smtClean="0">
                <a:latin typeface="Harrington" pitchFamily="82" charset="0"/>
              </a:rPr>
              <a:t>Edoras</a:t>
            </a:r>
            <a:r>
              <a:rPr lang="fr-FR" sz="1400" dirty="0" smtClean="0">
                <a:latin typeface="Harrington" pitchFamily="82" charset="0"/>
              </a:rPr>
              <a:t> afin de libérer le roi de l’emprise que </a:t>
            </a:r>
            <a:r>
              <a:rPr lang="fr-FR" sz="1400" dirty="0" err="1" smtClean="0">
                <a:latin typeface="Harrington" pitchFamily="82" charset="0"/>
              </a:rPr>
              <a:t>Saroumane</a:t>
            </a:r>
            <a:r>
              <a:rPr lang="fr-FR" sz="1400" dirty="0" smtClean="0">
                <a:latin typeface="Harrington" pitchFamily="82" charset="0"/>
              </a:rPr>
              <a:t> porte sur lui. Ils participent alors à la guerre du Rohan et son vaincu lors de la bataille de Fort-le-Cor (la communauté pense </a:t>
            </a:r>
            <a:r>
              <a:rPr lang="fr-FR" sz="1400" dirty="0" err="1" smtClean="0">
                <a:latin typeface="Harrington" pitchFamily="82" charset="0"/>
              </a:rPr>
              <a:t>Aragorn</a:t>
            </a:r>
            <a:r>
              <a:rPr lang="fr-FR" sz="1400" dirty="0" smtClean="0">
                <a:latin typeface="Harrington" pitchFamily="82" charset="0"/>
              </a:rPr>
              <a:t> mort). Tandis que </a:t>
            </a:r>
            <a:r>
              <a:rPr lang="fr-FR" sz="1400" dirty="0" err="1" smtClean="0">
                <a:latin typeface="Harrington" pitchFamily="82" charset="0"/>
              </a:rPr>
              <a:t>Pipin</a:t>
            </a:r>
            <a:r>
              <a:rPr lang="fr-FR" sz="1400" dirty="0" smtClean="0">
                <a:latin typeface="Harrington" pitchFamily="82" charset="0"/>
              </a:rPr>
              <a:t> et </a:t>
            </a:r>
            <a:r>
              <a:rPr lang="fr-FR" sz="1400" dirty="0" err="1" smtClean="0">
                <a:latin typeface="Harrington" pitchFamily="82" charset="0"/>
              </a:rPr>
              <a:t>Merry</a:t>
            </a:r>
            <a:r>
              <a:rPr lang="fr-FR" sz="1400" dirty="0" smtClean="0">
                <a:latin typeface="Harrington" pitchFamily="82" charset="0"/>
              </a:rPr>
              <a:t> conduisent les </a:t>
            </a:r>
            <a:r>
              <a:rPr lang="fr-FR" sz="1400" dirty="0" err="1" smtClean="0">
                <a:latin typeface="Harrington" pitchFamily="82" charset="0"/>
              </a:rPr>
              <a:t>Ents</a:t>
            </a:r>
            <a:r>
              <a:rPr lang="fr-FR" sz="1400" dirty="0" smtClean="0">
                <a:latin typeface="Harrington" pitchFamily="82" charset="0"/>
              </a:rPr>
              <a:t> vers le sud pour provoquer une réaction chez eux et les faire entrer en guerre contre </a:t>
            </a:r>
            <a:r>
              <a:rPr lang="fr-FR" sz="1400" dirty="0" err="1" smtClean="0">
                <a:latin typeface="Harrington" pitchFamily="82" charset="0"/>
              </a:rPr>
              <a:t>Saroumane</a:t>
            </a:r>
            <a:r>
              <a:rPr lang="fr-FR" sz="1400" dirty="0" smtClean="0">
                <a:latin typeface="Harrington" pitchFamily="82" charset="0"/>
              </a:rPr>
              <a:t>.</a:t>
            </a:r>
          </a:p>
          <a:p>
            <a:pPr algn="just"/>
            <a:endParaRPr lang="fr-FR" sz="1400" dirty="0" smtClean="0">
              <a:latin typeface="Harrington" pitchFamily="82" charset="0"/>
            </a:endParaRPr>
          </a:p>
          <a:p>
            <a:pPr algn="just"/>
            <a:endParaRPr lang="fr-FR" sz="1400" dirty="0" smtClean="0">
              <a:latin typeface="Harrington" pitchFamily="82" charset="0"/>
            </a:endParaRPr>
          </a:p>
          <a:p>
            <a:pPr algn="just"/>
            <a:r>
              <a:rPr lang="fr-FR" sz="1400" dirty="0" smtClean="0">
                <a:latin typeface="Harrington" pitchFamily="82" charset="0"/>
              </a:rPr>
              <a:t>           e livre </a:t>
            </a:r>
            <a:r>
              <a:rPr lang="fr-FR" sz="1400" dirty="0">
                <a:latin typeface="Harrington" pitchFamily="82" charset="0"/>
              </a:rPr>
              <a:t>IV suit </a:t>
            </a:r>
            <a:r>
              <a:rPr lang="fr-FR" sz="1400" dirty="0" err="1">
                <a:latin typeface="Harrington" pitchFamily="82" charset="0"/>
              </a:rPr>
              <a:t>Frodon</a:t>
            </a:r>
            <a:r>
              <a:rPr lang="fr-FR" sz="1400" dirty="0">
                <a:latin typeface="Harrington" pitchFamily="82" charset="0"/>
              </a:rPr>
              <a:t> et Sam sur la route du </a:t>
            </a:r>
            <a:r>
              <a:rPr lang="fr-FR" sz="1400" dirty="0" err="1">
                <a:latin typeface="Harrington" pitchFamily="82" charset="0"/>
              </a:rPr>
              <a:t>Mordor</a:t>
            </a:r>
            <a:r>
              <a:rPr lang="fr-FR" sz="1400" dirty="0">
                <a:latin typeface="Harrington" pitchFamily="82" charset="0"/>
              </a:rPr>
              <a:t>. Ils parviennent à capturer et à apprivoiser </a:t>
            </a:r>
            <a:r>
              <a:rPr lang="fr-FR" sz="1400" dirty="0" err="1">
                <a:latin typeface="Harrington" pitchFamily="82" charset="0"/>
              </a:rPr>
              <a:t>Gollum</a:t>
            </a:r>
            <a:r>
              <a:rPr lang="fr-FR" sz="1400" dirty="0">
                <a:latin typeface="Harrington" pitchFamily="82" charset="0"/>
              </a:rPr>
              <a:t>, l'ancien possesseur de l'Anneau, qui les suivait depuis la </a:t>
            </a:r>
            <a:r>
              <a:rPr lang="fr-FR" sz="1400" dirty="0" err="1">
                <a:latin typeface="Harrington" pitchFamily="82" charset="0"/>
              </a:rPr>
              <a:t>Moria</a:t>
            </a:r>
            <a:r>
              <a:rPr lang="fr-FR" sz="1400" dirty="0">
                <a:latin typeface="Harrington" pitchFamily="82" charset="0"/>
              </a:rPr>
              <a:t> ; celui-ci les guide vers une entrée secrète du </a:t>
            </a:r>
            <a:r>
              <a:rPr lang="fr-FR" sz="1400" dirty="0" err="1">
                <a:latin typeface="Harrington" pitchFamily="82" charset="0"/>
              </a:rPr>
              <a:t>Mordor</a:t>
            </a:r>
            <a:r>
              <a:rPr lang="fr-FR" sz="1400" dirty="0">
                <a:latin typeface="Harrington" pitchFamily="82" charset="0"/>
              </a:rPr>
              <a:t>, dans la vallée de Minas </a:t>
            </a:r>
            <a:r>
              <a:rPr lang="fr-FR" sz="1400" dirty="0" err="1">
                <a:latin typeface="Harrington" pitchFamily="82" charset="0"/>
              </a:rPr>
              <a:t>Morgul</a:t>
            </a:r>
            <a:r>
              <a:rPr lang="fr-FR" sz="1400" dirty="0">
                <a:latin typeface="Harrington" pitchFamily="82" charset="0"/>
              </a:rPr>
              <a:t>. Traversant l'</a:t>
            </a:r>
            <a:r>
              <a:rPr lang="fr-FR" sz="1400" dirty="0" err="1">
                <a:latin typeface="Harrington" pitchFamily="82" charset="0"/>
              </a:rPr>
              <a:t>Ithilien</a:t>
            </a:r>
            <a:r>
              <a:rPr lang="fr-FR" sz="1400" dirty="0">
                <a:latin typeface="Harrington" pitchFamily="82" charset="0"/>
              </a:rPr>
              <a:t>, ils sont capturés par </a:t>
            </a:r>
            <a:r>
              <a:rPr lang="fr-FR" sz="1400" dirty="0" err="1">
                <a:latin typeface="Harrington" pitchFamily="82" charset="0"/>
              </a:rPr>
              <a:t>Faramir</a:t>
            </a:r>
            <a:r>
              <a:rPr lang="fr-FR" sz="1400" dirty="0">
                <a:latin typeface="Harrington" pitchFamily="82" charset="0"/>
              </a:rPr>
              <a:t>, le frère de </a:t>
            </a:r>
            <a:r>
              <a:rPr lang="fr-FR" sz="1400" dirty="0" err="1">
                <a:latin typeface="Harrington" pitchFamily="82" charset="0"/>
              </a:rPr>
              <a:t>Boromir</a:t>
            </a:r>
            <a:r>
              <a:rPr lang="fr-FR" sz="1400" dirty="0">
                <a:latin typeface="Harrington" pitchFamily="82" charset="0"/>
              </a:rPr>
              <a:t>, qui les relâche lorsqu'il apprend l'importance de leur mission. À la fin du livre, </a:t>
            </a:r>
            <a:r>
              <a:rPr lang="fr-FR" sz="1400" dirty="0" err="1">
                <a:latin typeface="Harrington" pitchFamily="82" charset="0"/>
              </a:rPr>
              <a:t>Gollum</a:t>
            </a:r>
            <a:r>
              <a:rPr lang="fr-FR" sz="1400" dirty="0">
                <a:latin typeface="Harrington" pitchFamily="82" charset="0"/>
              </a:rPr>
              <a:t> trahit </a:t>
            </a:r>
            <a:r>
              <a:rPr lang="fr-FR" sz="1400" dirty="0" err="1">
                <a:latin typeface="Harrington" pitchFamily="82" charset="0"/>
              </a:rPr>
              <a:t>Frodon</a:t>
            </a:r>
            <a:r>
              <a:rPr lang="fr-FR" sz="1400" dirty="0">
                <a:latin typeface="Harrington" pitchFamily="82" charset="0"/>
              </a:rPr>
              <a:t> en le menant dans le repaire d'</a:t>
            </a:r>
            <a:r>
              <a:rPr lang="fr-FR" sz="1400" dirty="0" err="1">
                <a:latin typeface="Harrington" pitchFamily="82" charset="0"/>
              </a:rPr>
              <a:t>Arachne</a:t>
            </a:r>
            <a:r>
              <a:rPr lang="fr-FR" sz="1400" dirty="0">
                <a:latin typeface="Harrington" pitchFamily="82" charset="0"/>
              </a:rPr>
              <a:t>, l'araignée géante. Il survit, mais est fait prisonnier par les Orques de </a:t>
            </a:r>
            <a:r>
              <a:rPr lang="fr-FR" sz="1400" dirty="0" err="1">
                <a:latin typeface="Harrington" pitchFamily="82" charset="0"/>
              </a:rPr>
              <a:t>Cirith</a:t>
            </a:r>
            <a:r>
              <a:rPr lang="fr-FR" sz="1400" dirty="0">
                <a:latin typeface="Harrington" pitchFamily="82" charset="0"/>
              </a:rPr>
              <a:t> </a:t>
            </a:r>
            <a:r>
              <a:rPr lang="fr-FR" sz="1400" dirty="0" err="1">
                <a:latin typeface="Harrington" pitchFamily="82" charset="0"/>
              </a:rPr>
              <a:t>Ungol</a:t>
            </a:r>
            <a:r>
              <a:rPr lang="fr-FR" sz="1400" dirty="0">
                <a:latin typeface="Harrington" pitchFamily="82" charset="0"/>
              </a:rPr>
              <a:t> après que Sam lui a pris l'Anneau, le croyant mort empoisonné par le venin de l'araignée</a:t>
            </a:r>
            <a:r>
              <a:rPr lang="fr-FR" sz="1400" dirty="0" smtClean="0">
                <a:latin typeface="Harrington" pitchFamily="82" charset="0"/>
              </a:rPr>
              <a:t>.</a:t>
            </a:r>
            <a:r>
              <a:rPr lang="fr-FR" sz="1400" dirty="0" smtClean="0">
                <a:solidFill>
                  <a:srgbClr val="996600"/>
                </a:solidFill>
                <a:latin typeface="Harrington" pitchFamily="82" charset="0"/>
              </a:rPr>
              <a:t> </a:t>
            </a:r>
            <a:endParaRPr lang="es-ES_tradnl" sz="1400" dirty="0">
              <a:solidFill>
                <a:srgbClr val="996600"/>
              </a:solidFill>
              <a:latin typeface="Harrington" pitchFamily="82" charset="0"/>
            </a:endParaRPr>
          </a:p>
        </p:txBody>
      </p:sp>
      <p:pic>
        <p:nvPicPr>
          <p:cNvPr id="4098" name="Picture 2" descr="http://ecx.images-amazon.com/images/I/51NibsWMplL.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0388" y="0"/>
            <a:ext cx="126374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media3.echoppedemakarios.fr/95-thickbox/dague-en-bronz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8739245">
            <a:off x="-403758" y="4879898"/>
            <a:ext cx="1325581" cy="1540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edia3.echoppedemakarios.fr/95-thickbox/dague-en-bronz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a:off x="6660232" y="620688"/>
            <a:ext cx="1325581" cy="154014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p:nvPicPr>
        <p: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03696" y="4437077"/>
            <a:ext cx="476250" cy="476250"/>
          </a:xfrm>
          <a:prstGeom prst="rect">
            <a:avLst/>
          </a:prstGeom>
        </p:spPr>
      </p:pic>
      <p:sp>
        <p:nvSpPr>
          <p:cNvPr id="11" name="Rectangle 10"/>
          <p:cNvSpPr/>
          <p:nvPr/>
        </p:nvSpPr>
        <p:spPr>
          <a:xfrm>
            <a:off x="775578" y="1075730"/>
            <a:ext cx="7876615" cy="584775"/>
          </a:xfrm>
          <a:prstGeom prst="rect">
            <a:avLst/>
          </a:prstGeom>
          <a:noFill/>
        </p:spPr>
        <p:txBody>
          <a:bodyPr wrap="square" lIns="91440" tIns="45720" rIns="91440" bIns="45720">
            <a:spAutoFit/>
          </a:bodyPr>
          <a:lstStyle/>
          <a:p>
            <a:pPr algn="ctr"/>
            <a:r>
              <a:rPr lang="fr-FR" sz="32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Deux Tours</a:t>
            </a:r>
            <a:endParaRPr lang="fr-FR" sz="32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3" name="Image 2"/>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03696" y="1800200"/>
            <a:ext cx="476250" cy="476250"/>
          </a:xfrm>
          <a:prstGeom prst="rect">
            <a:avLst/>
          </a:prstGeom>
        </p:spPr>
      </p:pic>
    </p:spTree>
    <p:extLst>
      <p:ext uri="{BB962C8B-B14F-4D97-AF65-F5344CB8AC3E}">
        <p14:creationId xmlns:p14="http://schemas.microsoft.com/office/powerpoint/2010/main" val="113737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fade">
                                      <p:cBhvr>
                                        <p:cTn id="32" dur="500"/>
                                        <p:tgtEl>
                                          <p:spTgt spid="409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28" y="476672"/>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3179" y="0"/>
            <a:ext cx="7876615" cy="646331"/>
          </a:xfrm>
          <a:prstGeom prst="rect">
            <a:avLst/>
          </a:prstGeom>
          <a:noFill/>
        </p:spPr>
        <p:txBody>
          <a:bodyPr wrap="square" lIns="91440" tIns="45720" rIns="91440" bIns="45720">
            <a:spAutoFit/>
          </a:bodyPr>
          <a:lstStyle/>
          <a:p>
            <a:pPr algn="ctr"/>
            <a:r>
              <a:rPr lang="fr-FR" sz="36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 SEIGNEUR DES ANNEAUX</a:t>
            </a:r>
            <a:endParaRPr lang="fr-FR" sz="36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 name="ZoneTexte 1"/>
          <p:cNvSpPr txBox="1"/>
          <p:nvPr/>
        </p:nvSpPr>
        <p:spPr>
          <a:xfrm>
            <a:off x="673386" y="1919804"/>
            <a:ext cx="7848872" cy="4308872"/>
          </a:xfrm>
          <a:prstGeom prst="rect">
            <a:avLst/>
          </a:prstGeom>
          <a:noFill/>
        </p:spPr>
        <p:txBody>
          <a:bodyPr wrap="square" rtlCol="0">
            <a:spAutoFit/>
          </a:bodyPr>
          <a:lstStyle/>
          <a:p>
            <a:endParaRPr lang="fr-FR" dirty="0" smtClean="0">
              <a:solidFill>
                <a:srgbClr val="996600"/>
              </a:solidFill>
              <a:latin typeface="Chiller" pitchFamily="82" charset="0"/>
            </a:endParaRPr>
          </a:p>
          <a:p>
            <a:pPr algn="just"/>
            <a:r>
              <a:rPr lang="fr-FR" dirty="0" smtClean="0">
                <a:latin typeface="Chiller" pitchFamily="82" charset="0"/>
              </a:rPr>
              <a:t>      </a:t>
            </a:r>
            <a:r>
              <a:rPr lang="fr-FR" sz="1400" dirty="0" smtClean="0">
                <a:latin typeface="Harrington" pitchFamily="82" charset="0"/>
              </a:rPr>
              <a:t>e </a:t>
            </a:r>
            <a:r>
              <a:rPr lang="fr-FR" sz="1400" dirty="0">
                <a:latin typeface="Harrington" pitchFamily="82" charset="0"/>
              </a:rPr>
              <a:t>Livre V relate la lutte entre le </a:t>
            </a:r>
            <a:r>
              <a:rPr lang="fr-FR" sz="1400" dirty="0" err="1">
                <a:latin typeface="Harrington" pitchFamily="82" charset="0"/>
              </a:rPr>
              <a:t>Gondor</a:t>
            </a:r>
            <a:r>
              <a:rPr lang="fr-FR" sz="1400" dirty="0">
                <a:latin typeface="Harrington" pitchFamily="82" charset="0"/>
              </a:rPr>
              <a:t> et le </a:t>
            </a:r>
            <a:r>
              <a:rPr lang="fr-FR" sz="1400" dirty="0" err="1">
                <a:latin typeface="Harrington" pitchFamily="82" charset="0"/>
              </a:rPr>
              <a:t>Mordor</a:t>
            </a:r>
            <a:r>
              <a:rPr lang="fr-FR" sz="1400" dirty="0">
                <a:latin typeface="Harrington" pitchFamily="82" charset="0"/>
              </a:rPr>
              <a:t>, vue par </a:t>
            </a:r>
            <a:r>
              <a:rPr lang="fr-FR" sz="1400" dirty="0" err="1">
                <a:latin typeface="Harrington" pitchFamily="82" charset="0"/>
              </a:rPr>
              <a:t>Pippin</a:t>
            </a:r>
            <a:r>
              <a:rPr lang="fr-FR" sz="1400" dirty="0">
                <a:latin typeface="Harrington" pitchFamily="82" charset="0"/>
              </a:rPr>
              <a:t> à Minas </a:t>
            </a:r>
            <a:r>
              <a:rPr lang="fr-FR" sz="1400" dirty="0" err="1">
                <a:latin typeface="Harrington" pitchFamily="82" charset="0"/>
              </a:rPr>
              <a:t>Tirith</a:t>
            </a:r>
            <a:r>
              <a:rPr lang="fr-FR" sz="1400" dirty="0">
                <a:latin typeface="Harrington" pitchFamily="82" charset="0"/>
              </a:rPr>
              <a:t> et </a:t>
            </a:r>
            <a:r>
              <a:rPr lang="fr-FR" sz="1400" dirty="0" err="1">
                <a:latin typeface="Harrington" pitchFamily="82" charset="0"/>
              </a:rPr>
              <a:t>Merry</a:t>
            </a:r>
            <a:r>
              <a:rPr lang="fr-FR" sz="1400" dirty="0">
                <a:latin typeface="Harrington" pitchFamily="82" charset="0"/>
              </a:rPr>
              <a:t> aux côtés du roi </a:t>
            </a:r>
            <a:r>
              <a:rPr lang="fr-FR" sz="1400" dirty="0" err="1">
                <a:latin typeface="Harrington" pitchFamily="82" charset="0"/>
              </a:rPr>
              <a:t>Théoden</a:t>
            </a:r>
            <a:r>
              <a:rPr lang="fr-FR" sz="1400" dirty="0">
                <a:latin typeface="Harrington" pitchFamily="82" charset="0"/>
              </a:rPr>
              <a:t> du Rohan. La Cité Blanche, assiégée par des milliers d'Orques, est sauvée par l'arrivée des cavaliers de Rohan, puis par celle d'</a:t>
            </a:r>
            <a:r>
              <a:rPr lang="fr-FR" sz="1400" dirty="0" err="1">
                <a:latin typeface="Harrington" pitchFamily="82" charset="0"/>
              </a:rPr>
              <a:t>Aragorn</a:t>
            </a:r>
            <a:r>
              <a:rPr lang="fr-FR" sz="1400" dirty="0">
                <a:latin typeface="Harrington" pitchFamily="82" charset="0"/>
              </a:rPr>
              <a:t> à bord des navires d'</a:t>
            </a:r>
            <a:r>
              <a:rPr lang="fr-FR" sz="1400" dirty="0" err="1">
                <a:latin typeface="Harrington" pitchFamily="82" charset="0"/>
              </a:rPr>
              <a:t>Umbar</a:t>
            </a:r>
            <a:r>
              <a:rPr lang="fr-FR" sz="1400" dirty="0">
                <a:latin typeface="Harrington" pitchFamily="82" charset="0"/>
              </a:rPr>
              <a:t>, ce dernier ayant libéré le sud du </a:t>
            </a:r>
            <a:r>
              <a:rPr lang="fr-FR" sz="1400" dirty="0" err="1">
                <a:latin typeface="Harrington" pitchFamily="82" charset="0"/>
              </a:rPr>
              <a:t>Gondor</a:t>
            </a:r>
            <a:r>
              <a:rPr lang="fr-FR" sz="1400" dirty="0">
                <a:latin typeface="Harrington" pitchFamily="82" charset="0"/>
              </a:rPr>
              <a:t> grâce à l'armée des Morts. La bataille des champs du </a:t>
            </a:r>
            <a:r>
              <a:rPr lang="fr-FR" sz="1400" dirty="0" err="1">
                <a:latin typeface="Harrington" pitchFamily="82" charset="0"/>
              </a:rPr>
              <a:t>Pelennor</a:t>
            </a:r>
            <a:r>
              <a:rPr lang="fr-FR" sz="1400" dirty="0">
                <a:latin typeface="Harrington" pitchFamily="82" charset="0"/>
              </a:rPr>
              <a:t> se conclut par une défaite des forces de </a:t>
            </a:r>
            <a:r>
              <a:rPr lang="fr-FR" sz="1400" dirty="0" err="1">
                <a:latin typeface="Harrington" pitchFamily="82" charset="0"/>
              </a:rPr>
              <a:t>Sauron</a:t>
            </a:r>
            <a:r>
              <a:rPr lang="fr-FR" sz="1400" dirty="0">
                <a:latin typeface="Harrington" pitchFamily="82" charset="0"/>
              </a:rPr>
              <a:t> et par la mort de son plus puissant lieutenant, le Roi-Sorcier. Toutefois, les réserves dont dispose </a:t>
            </a:r>
            <a:r>
              <a:rPr lang="fr-FR" sz="1400" dirty="0" err="1">
                <a:latin typeface="Harrington" pitchFamily="82" charset="0"/>
              </a:rPr>
              <a:t>Sauron</a:t>
            </a:r>
            <a:r>
              <a:rPr lang="fr-FR" sz="1400" dirty="0">
                <a:latin typeface="Harrington" pitchFamily="82" charset="0"/>
              </a:rPr>
              <a:t> en </a:t>
            </a:r>
            <a:r>
              <a:rPr lang="fr-FR" sz="1400" dirty="0" err="1">
                <a:latin typeface="Harrington" pitchFamily="82" charset="0"/>
              </a:rPr>
              <a:t>Mordor</a:t>
            </a:r>
            <a:r>
              <a:rPr lang="fr-FR" sz="1400" dirty="0">
                <a:latin typeface="Harrington" pitchFamily="82" charset="0"/>
              </a:rPr>
              <a:t> sont largement supérieures en nombre à celles des Peuples Libres. Afin de détourner l'attention de </a:t>
            </a:r>
            <a:r>
              <a:rPr lang="fr-FR" sz="1400" dirty="0" err="1">
                <a:latin typeface="Harrington" pitchFamily="82" charset="0"/>
              </a:rPr>
              <a:t>Sauron</a:t>
            </a:r>
            <a:r>
              <a:rPr lang="fr-FR" sz="1400" dirty="0">
                <a:latin typeface="Harrington" pitchFamily="82" charset="0"/>
              </a:rPr>
              <a:t> de la quête de </a:t>
            </a:r>
            <a:r>
              <a:rPr lang="fr-FR" sz="1400" dirty="0" err="1">
                <a:latin typeface="Harrington" pitchFamily="82" charset="0"/>
              </a:rPr>
              <a:t>Frodon</a:t>
            </a:r>
            <a:r>
              <a:rPr lang="fr-FR" sz="1400" dirty="0">
                <a:latin typeface="Harrington" pitchFamily="82" charset="0"/>
              </a:rPr>
              <a:t>, </a:t>
            </a:r>
            <a:r>
              <a:rPr lang="fr-FR" sz="1400" dirty="0" err="1">
                <a:latin typeface="Harrington" pitchFamily="82" charset="0"/>
              </a:rPr>
              <a:t>Aragorn</a:t>
            </a:r>
            <a:r>
              <a:rPr lang="fr-FR" sz="1400" dirty="0">
                <a:latin typeface="Harrington" pitchFamily="82" charset="0"/>
              </a:rPr>
              <a:t> mène une armée devant le </a:t>
            </a:r>
            <a:r>
              <a:rPr lang="fr-FR" sz="1400" dirty="0" err="1">
                <a:latin typeface="Harrington" pitchFamily="82" charset="0"/>
              </a:rPr>
              <a:t>Morannon</a:t>
            </a:r>
            <a:r>
              <a:rPr lang="fr-FR" sz="1400" dirty="0">
                <a:latin typeface="Harrington" pitchFamily="82" charset="0"/>
              </a:rPr>
              <a:t>, la Porte Noire du </a:t>
            </a:r>
            <a:r>
              <a:rPr lang="fr-FR" sz="1400" dirty="0" err="1">
                <a:latin typeface="Harrington" pitchFamily="82" charset="0"/>
              </a:rPr>
              <a:t>Mordor</a:t>
            </a:r>
            <a:r>
              <a:rPr lang="fr-FR" sz="1400" dirty="0">
                <a:latin typeface="Harrington" pitchFamily="82" charset="0"/>
              </a:rPr>
              <a:t>, et y livre une bataille désespérée. Rien ne semble pouvoir empêcher la victoire de </a:t>
            </a:r>
            <a:r>
              <a:rPr lang="fr-FR" sz="1400" dirty="0" err="1">
                <a:latin typeface="Harrington" pitchFamily="82" charset="0"/>
              </a:rPr>
              <a:t>Sauron</a:t>
            </a:r>
            <a:r>
              <a:rPr lang="fr-FR" sz="1400" dirty="0">
                <a:latin typeface="Harrington" pitchFamily="82" charset="0"/>
              </a:rPr>
              <a:t> face à l'armée d'</a:t>
            </a:r>
            <a:r>
              <a:rPr lang="fr-FR" sz="1400" dirty="0" err="1">
                <a:latin typeface="Harrington" pitchFamily="82" charset="0"/>
              </a:rPr>
              <a:t>Aragorn</a:t>
            </a:r>
            <a:r>
              <a:rPr lang="fr-FR" sz="1400" dirty="0">
                <a:latin typeface="Harrington" pitchFamily="82" charset="0"/>
              </a:rPr>
              <a:t>, qui doit affronter des Orques dix fois plus nombreux</a:t>
            </a:r>
            <a:r>
              <a:rPr lang="fr-FR" sz="1400" dirty="0" smtClean="0">
                <a:latin typeface="Harrington" pitchFamily="82" charset="0"/>
              </a:rPr>
              <a:t>.</a:t>
            </a:r>
          </a:p>
          <a:p>
            <a:pPr algn="just"/>
            <a:endParaRPr lang="fr-FR" sz="1400" dirty="0" smtClean="0">
              <a:latin typeface="Harrington" pitchFamily="82" charset="0"/>
            </a:endParaRPr>
          </a:p>
          <a:p>
            <a:pPr algn="just"/>
            <a:endParaRPr lang="fr-FR" sz="1400" dirty="0" smtClean="0">
              <a:latin typeface="Harrington" pitchFamily="82" charset="0"/>
            </a:endParaRPr>
          </a:p>
          <a:p>
            <a:pPr algn="just"/>
            <a:r>
              <a:rPr lang="fr-FR" sz="1400" dirty="0">
                <a:latin typeface="Harrington" pitchFamily="82" charset="0"/>
              </a:rPr>
              <a:t>      </a:t>
            </a:r>
            <a:r>
              <a:rPr lang="fr-FR" sz="1400" dirty="0" smtClean="0">
                <a:latin typeface="Harrington" pitchFamily="82" charset="0"/>
              </a:rPr>
              <a:t>   ans </a:t>
            </a:r>
            <a:r>
              <a:rPr lang="fr-FR" sz="1400" dirty="0">
                <a:latin typeface="Harrington" pitchFamily="82" charset="0"/>
              </a:rPr>
              <a:t>le Livre VI, </a:t>
            </a:r>
            <a:r>
              <a:rPr lang="fr-FR" sz="1400" dirty="0" smtClean="0">
                <a:latin typeface="Harrington" pitchFamily="82" charset="0"/>
              </a:rPr>
              <a:t>l’anneau </a:t>
            </a:r>
            <a:r>
              <a:rPr lang="fr-FR" sz="1400" dirty="0">
                <a:latin typeface="Harrington" pitchFamily="82" charset="0"/>
              </a:rPr>
              <a:t>revient à Sam, qui libère </a:t>
            </a:r>
            <a:r>
              <a:rPr lang="fr-FR" sz="1400" dirty="0" err="1">
                <a:latin typeface="Harrington" pitchFamily="82" charset="0"/>
              </a:rPr>
              <a:t>Frodon</a:t>
            </a:r>
            <a:r>
              <a:rPr lang="fr-FR" sz="1400" dirty="0">
                <a:latin typeface="Harrington" pitchFamily="82" charset="0"/>
              </a:rPr>
              <a:t> des Orques de </a:t>
            </a:r>
            <a:r>
              <a:rPr lang="fr-FR" sz="1400" dirty="0" err="1">
                <a:latin typeface="Harrington" pitchFamily="82" charset="0"/>
              </a:rPr>
              <a:t>Cirith</a:t>
            </a:r>
            <a:r>
              <a:rPr lang="fr-FR" sz="1400" dirty="0">
                <a:latin typeface="Harrington" pitchFamily="82" charset="0"/>
              </a:rPr>
              <a:t> </a:t>
            </a:r>
            <a:r>
              <a:rPr lang="fr-FR" sz="1400" dirty="0" err="1">
                <a:latin typeface="Harrington" pitchFamily="82" charset="0"/>
              </a:rPr>
              <a:t>Ungol</a:t>
            </a:r>
            <a:r>
              <a:rPr lang="fr-FR" sz="1400" dirty="0">
                <a:latin typeface="Harrington" pitchFamily="82" charset="0"/>
              </a:rPr>
              <a:t>. Les deux </a:t>
            </a:r>
            <a:r>
              <a:rPr lang="fr-FR" sz="1400" dirty="0" err="1">
                <a:latin typeface="Harrington" pitchFamily="82" charset="0"/>
              </a:rPr>
              <a:t>hobbits</a:t>
            </a:r>
            <a:r>
              <a:rPr lang="fr-FR" sz="1400" dirty="0">
                <a:latin typeface="Harrington" pitchFamily="82" charset="0"/>
              </a:rPr>
              <a:t> traversent à grand-peine le désert qu'est le plateau de </a:t>
            </a:r>
            <a:r>
              <a:rPr lang="fr-FR" sz="1400" dirty="0" err="1">
                <a:latin typeface="Harrington" pitchFamily="82" charset="0"/>
              </a:rPr>
              <a:t>Gorgoroth</a:t>
            </a:r>
            <a:r>
              <a:rPr lang="fr-FR" sz="1400" dirty="0">
                <a:latin typeface="Harrington" pitchFamily="82" charset="0"/>
              </a:rPr>
              <a:t> et atteignent le Mont du Destin, </a:t>
            </a:r>
            <a:r>
              <a:rPr lang="fr-FR" sz="1400" dirty="0" err="1">
                <a:latin typeface="Harrington" pitchFamily="82" charset="0"/>
              </a:rPr>
              <a:t>Gollum</a:t>
            </a:r>
            <a:r>
              <a:rPr lang="fr-FR" sz="1400" dirty="0">
                <a:latin typeface="Harrington" pitchFamily="82" charset="0"/>
              </a:rPr>
              <a:t> sur leurs talons. La tentation se révèle alors trop forte pour </a:t>
            </a:r>
            <a:r>
              <a:rPr lang="fr-FR" sz="1400" dirty="0" err="1">
                <a:latin typeface="Harrington" pitchFamily="82" charset="0"/>
              </a:rPr>
              <a:t>Frodon</a:t>
            </a:r>
            <a:r>
              <a:rPr lang="fr-FR" sz="1400" dirty="0">
                <a:latin typeface="Harrington" pitchFamily="82" charset="0"/>
              </a:rPr>
              <a:t>, qui revendique l'Anneau pour lui-même et le passe à son doigt. S'ensuit une brève lutte entre lui et </a:t>
            </a:r>
            <a:r>
              <a:rPr lang="fr-FR" sz="1400" dirty="0" err="1">
                <a:latin typeface="Harrington" pitchFamily="82" charset="0"/>
              </a:rPr>
              <a:t>Gollum</a:t>
            </a:r>
            <a:r>
              <a:rPr lang="fr-FR" sz="1400" dirty="0">
                <a:latin typeface="Harrington" pitchFamily="82" charset="0"/>
              </a:rPr>
              <a:t>, qui lui tranche le doigt à coups de dents pour récupérer l'Unique avant de chuter dans les flammes de la montagne en fêtant son triomphe</a:t>
            </a:r>
            <a:r>
              <a:rPr lang="fr-FR" sz="1400" dirty="0" smtClean="0">
                <a:latin typeface="Harrington" pitchFamily="82" charset="0"/>
              </a:rPr>
              <a:t>.</a:t>
            </a:r>
            <a:endParaRPr lang="fr-FR" sz="1400" dirty="0">
              <a:latin typeface="Harrington" pitchFamily="82" charset="0"/>
            </a:endParaRPr>
          </a:p>
        </p:txBody>
      </p:sp>
      <p:pic>
        <p:nvPicPr>
          <p:cNvPr id="4098" name="Picture 2" descr="http://ecx.images-amazon.com/images/I/51NibsWMplL.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0388" y="0"/>
            <a:ext cx="126374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media3.echoppedemakarios.fr/95-thickbox/dague-en-bronz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8739245">
            <a:off x="-403758" y="4879898"/>
            <a:ext cx="1325581" cy="1540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media3.echoppedemakarios.fr/95-thickbox/dague-en-bronze.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a:off x="6660232" y="620688"/>
            <a:ext cx="1325581" cy="154014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p:nvPicPr>
        <p: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73386" y="2038325"/>
            <a:ext cx="476250" cy="476250"/>
          </a:xfrm>
          <a:prstGeom prst="rect">
            <a:avLst/>
          </a:prstGeom>
        </p:spPr>
      </p:pic>
      <p:sp>
        <p:nvSpPr>
          <p:cNvPr id="11" name="Rectangle 10"/>
          <p:cNvSpPr/>
          <p:nvPr/>
        </p:nvSpPr>
        <p:spPr>
          <a:xfrm>
            <a:off x="775578" y="1075730"/>
            <a:ext cx="7876615" cy="584775"/>
          </a:xfrm>
          <a:prstGeom prst="rect">
            <a:avLst/>
          </a:prstGeom>
          <a:noFill/>
        </p:spPr>
        <p:txBody>
          <a:bodyPr wrap="square" lIns="91440" tIns="45720" rIns="91440" bIns="45720">
            <a:spAutoFit/>
          </a:bodyPr>
          <a:lstStyle/>
          <a:p>
            <a:pPr algn="ctr"/>
            <a:r>
              <a:rPr lang="fr-FR" sz="32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 Retour du Roi</a:t>
            </a:r>
            <a:endParaRPr lang="fr-FR" sz="32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3" name="Image 2"/>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73386" y="4581128"/>
            <a:ext cx="476250" cy="476250"/>
          </a:xfrm>
          <a:prstGeom prst="rect">
            <a:avLst/>
          </a:prstGeom>
        </p:spPr>
      </p:pic>
    </p:spTree>
    <p:extLst>
      <p:ext uri="{BB962C8B-B14F-4D97-AF65-F5344CB8AC3E}">
        <p14:creationId xmlns:p14="http://schemas.microsoft.com/office/powerpoint/2010/main" val="279662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fade">
                                      <p:cBhvr>
                                        <p:cTn id="32" dur="500"/>
                                        <p:tgtEl>
                                          <p:spTgt spid="409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28" y="476672"/>
            <a:ext cx="9144000" cy="763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23179" y="0"/>
            <a:ext cx="7876615" cy="769441"/>
          </a:xfrm>
          <a:prstGeom prst="rect">
            <a:avLst/>
          </a:prstGeom>
          <a:noFill/>
        </p:spPr>
        <p:txBody>
          <a:bodyPr wrap="square" lIns="91440" tIns="45720" rIns="91440" bIns="45720">
            <a:spAutoFit/>
          </a:bodyPr>
          <a:lstStyle/>
          <a:p>
            <a:pPr algn="ctr"/>
            <a:r>
              <a:rPr lang="fr-FR" sz="4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PERSONNAGES</a:t>
            </a:r>
            <a:endParaRPr lang="fr-FR" sz="4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1030" name="Picture 6" descr="http://s1.e-monsite.com/2008/10/18/10/98989015gimli-2-jp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90" b="100000" l="5455" r="96545">
                        <a14:foregroundMark x1="67091" y1="46207" x2="73818" y2="26667"/>
                        <a14:foregroundMark x1="76545" y1="66897" x2="67273" y2="60230"/>
                      </a14:backgroundRemoval>
                    </a14:imgEffect>
                  </a14:imgLayer>
                </a14:imgProps>
              </a:ext>
              <a:ext uri="{28A0092B-C50C-407E-A947-70E740481C1C}">
                <a14:useLocalDpi xmlns:a14="http://schemas.microsoft.com/office/drawing/2010/main" val="0"/>
              </a:ext>
            </a:extLst>
          </a:blip>
          <a:srcRect/>
          <a:stretch>
            <a:fillRect/>
          </a:stretch>
        </p:blipFill>
        <p:spPr bwMode="auto">
          <a:xfrm>
            <a:off x="5292902" y="1829590"/>
            <a:ext cx="1990104" cy="15739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atlantis.joueb.com/images/8484.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250" l="0" r="99492"/>
                    </a14:imgEffect>
                  </a14:imgLayer>
                </a14:imgProps>
              </a:ext>
              <a:ext uri="{28A0092B-C50C-407E-A947-70E740481C1C}">
                <a14:useLocalDpi xmlns:a14="http://schemas.microsoft.com/office/drawing/2010/main" val="0"/>
              </a:ext>
            </a:extLst>
          </a:blip>
          <a:srcRect/>
          <a:stretch>
            <a:fillRect/>
          </a:stretch>
        </p:blipFill>
        <p:spPr bwMode="auto">
          <a:xfrm>
            <a:off x="7020272" y="2914311"/>
            <a:ext cx="1712301" cy="17383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pmcdn.priceminister.com/photo/le-seigneur-des-anneaux-silvebarbe-l-ent-35-cm-940504697_ML.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18519" r="83704">
                        <a14:backgroundMark x1="65926" y1="70370" x2="61852" y2="41481"/>
                        <a14:backgroundMark x1="49630" y1="82963" x2="49630" y2="59630"/>
                        <a14:backgroundMark x1="35556" y1="71481" x2="42593" y2="45556"/>
                        <a14:backgroundMark x1="21852" y1="55926" x2="35556" y2="29259"/>
                      </a14:backgroundRemoval>
                    </a14:imgEffect>
                  </a14:imgLayer>
                </a14:imgProps>
              </a:ext>
              <a:ext uri="{28A0092B-C50C-407E-A947-70E740481C1C}">
                <a14:useLocalDpi xmlns:a14="http://schemas.microsoft.com/office/drawing/2010/main" val="0"/>
              </a:ext>
            </a:extLst>
          </a:blip>
          <a:srcRect/>
          <a:stretch>
            <a:fillRect/>
          </a:stretch>
        </p:blipFill>
        <p:spPr bwMode="auto">
          <a:xfrm>
            <a:off x="3203689" y="3542239"/>
            <a:ext cx="2808312" cy="280831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img1.wikia.nocookie.net/__cb20131024195737/playstationallstarsbattleroyale/images/5/53/Ian-mckellen-gandalf-the-grey-the-hobbit-pic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9916" l="7700" r="87700">
                        <a14:foregroundMark x1="71200" y1="10447" x2="71200" y2="10447"/>
                        <a14:foregroundMark x1="71200" y1="10447" x2="71200" y2="36310"/>
                        <a14:foregroundMark x1="71200" y1="42207" x2="73000" y2="58298"/>
                        <a14:foregroundMark x1="73000" y1="63437" x2="77700" y2="97978"/>
                        <a14:foregroundMark x1="45500" y1="14322" x2="53900" y2="6487"/>
                        <a14:foregroundMark x1="59100" y1="14322" x2="63700" y2="15922"/>
                        <a14:foregroundMark x1="40206" y1="13565" x2="52371" y2="2435"/>
                        <a14:foregroundMark x1="52371" y1="2435" x2="35464" y2="4348"/>
                        <a14:backgroundMark x1="40206" y1="14087" x2="57113" y2="2087"/>
                        <a14:backgroundMark x1="43918" y1="6957" x2="12165" y2="348"/>
                        <a14:backgroundMark x1="40206" y1="14957" x2="43918" y2="348"/>
                        <a14:backgroundMark x1="32784" y1="2435" x2="85567" y2="1217"/>
                        <a14:backgroundMark x1="66598" y1="20696" x2="60825" y2="2957"/>
                        <a14:backgroundMark x1="80825" y1="22087" x2="80825" y2="11826"/>
                        <a14:backgroundMark x1="68041" y1="20696" x2="67010" y2="16348"/>
                        <a14:backgroundMark x1="40206" y1="14435" x2="51340" y2="1565"/>
                        <a14:backgroundMark x1="50722" y1="4696" x2="67010" y2="2087"/>
                        <a14:backgroundMark x1="32165" y1="4696" x2="57526" y2="2435"/>
                      </a14:backgroundRemoval>
                    </a14:imgEffect>
                  </a14:imgLayer>
                </a14:imgProps>
              </a:ext>
              <a:ext uri="{28A0092B-C50C-407E-A947-70E740481C1C}">
                <a14:useLocalDpi xmlns:a14="http://schemas.microsoft.com/office/drawing/2010/main" val="0"/>
              </a:ext>
            </a:extLst>
          </a:blip>
          <a:srcRect/>
          <a:stretch>
            <a:fillRect/>
          </a:stretch>
        </p:blipFill>
        <p:spPr bwMode="auto">
          <a:xfrm>
            <a:off x="827584" y="4355122"/>
            <a:ext cx="2016224" cy="239325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i47.servimg.com/u/f47/11/27/27/42/aigle-10.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 b="98480" l="5429" r="100000"/>
                    </a14:imgEffect>
                  </a14:imgLayer>
                </a14:imgProps>
              </a:ext>
              <a:ext uri="{28A0092B-C50C-407E-A947-70E740481C1C}">
                <a14:useLocalDpi xmlns:a14="http://schemas.microsoft.com/office/drawing/2010/main" val="0"/>
              </a:ext>
            </a:extLst>
          </a:blip>
          <a:srcRect/>
          <a:stretch>
            <a:fillRect/>
          </a:stretch>
        </p:blipFill>
        <p:spPr bwMode="auto">
          <a:xfrm>
            <a:off x="5364088" y="4946396"/>
            <a:ext cx="3576531" cy="168097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tf1.fr/mmdia/i/68/6/3618686xhych.jpg?v=1"/>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 b="99000" l="9804" r="74020">
                        <a14:foregroundMark x1="60784" y1="97000" x2="67157" y2="95000"/>
                        <a14:foregroundMark x1="66830" y1="46667" x2="70915" y2="65000"/>
                        <a14:foregroundMark x1="24837" y1="86333" x2="17157" y2="1000"/>
                      </a14:backgroundRemoval>
                    </a14:imgEffect>
                  </a14:imgLayer>
                </a14:imgProps>
              </a:ext>
              <a:ext uri="{28A0092B-C50C-407E-A947-70E740481C1C}">
                <a14:useLocalDpi xmlns:a14="http://schemas.microsoft.com/office/drawing/2010/main" val="0"/>
              </a:ext>
            </a:extLst>
          </a:blip>
          <a:srcRect/>
          <a:stretch>
            <a:fillRect/>
          </a:stretch>
        </p:blipFill>
        <p:spPr bwMode="auto">
          <a:xfrm>
            <a:off x="-206590" y="2007582"/>
            <a:ext cx="3661104" cy="179465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www.renders-graphiques.fr/image/upload/normal/legolasbyleplayze.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246" b="100000" l="5781" r="90000"/>
                    </a14:imgEffect>
                  </a14:imgLayer>
                </a14:imgProps>
              </a:ext>
              <a:ext uri="{28A0092B-C50C-407E-A947-70E740481C1C}">
                <a14:useLocalDpi xmlns:a14="http://schemas.microsoft.com/office/drawing/2010/main" val="0"/>
              </a:ext>
            </a:extLst>
          </a:blip>
          <a:srcRect/>
          <a:stretch>
            <a:fillRect/>
          </a:stretch>
        </p:blipFill>
        <p:spPr bwMode="auto">
          <a:xfrm>
            <a:off x="2483768" y="1369764"/>
            <a:ext cx="2715593" cy="21724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23528" y="1662151"/>
            <a:ext cx="1944216" cy="461665"/>
          </a:xfrm>
          <a:prstGeom prst="rect">
            <a:avLst/>
          </a:prstGeom>
          <a:noFill/>
        </p:spPr>
        <p:txBody>
          <a:bodyPr wrap="square" lIns="91440" tIns="45720" rIns="91440" bIns="45720">
            <a:spAutoFit/>
          </a:bodyPr>
          <a:lstStyle/>
          <a:p>
            <a:pPr algn="ctr"/>
            <a:r>
              <a:rPr lang="fr-FR" sz="2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Humains</a:t>
            </a:r>
            <a:endParaRPr lang="fr-FR" sz="2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1" name="Rectangle 20"/>
          <p:cNvSpPr/>
          <p:nvPr/>
        </p:nvSpPr>
        <p:spPr>
          <a:xfrm>
            <a:off x="4103056" y="1244815"/>
            <a:ext cx="1944216" cy="461665"/>
          </a:xfrm>
          <a:prstGeom prst="rect">
            <a:avLst/>
          </a:prstGeom>
          <a:noFill/>
        </p:spPr>
        <p:txBody>
          <a:bodyPr wrap="square" lIns="91440" tIns="45720" rIns="91440" bIns="45720">
            <a:spAutoFit/>
          </a:bodyPr>
          <a:lstStyle/>
          <a:p>
            <a:pPr algn="ctr"/>
            <a:r>
              <a:rPr lang="fr-FR" sz="2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Elfes</a:t>
            </a:r>
            <a:endParaRPr lang="fr-FR" sz="2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2" name="Rectangle 21"/>
          <p:cNvSpPr/>
          <p:nvPr/>
        </p:nvSpPr>
        <p:spPr>
          <a:xfrm>
            <a:off x="5039893" y="3391113"/>
            <a:ext cx="1944216" cy="461665"/>
          </a:xfrm>
          <a:prstGeom prst="rect">
            <a:avLst/>
          </a:prstGeom>
          <a:noFill/>
        </p:spPr>
        <p:txBody>
          <a:bodyPr wrap="square" lIns="91440" tIns="45720" rIns="91440" bIns="45720">
            <a:spAutoFit/>
          </a:bodyPr>
          <a:lstStyle/>
          <a:p>
            <a:pPr algn="ctr"/>
            <a:r>
              <a:rPr lang="fr-FR" sz="2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Nains</a:t>
            </a:r>
            <a:endParaRPr lang="fr-FR" sz="2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3" name="Rectangle 22"/>
          <p:cNvSpPr/>
          <p:nvPr/>
        </p:nvSpPr>
        <p:spPr>
          <a:xfrm>
            <a:off x="7020272" y="2276872"/>
            <a:ext cx="1944216" cy="461665"/>
          </a:xfrm>
          <a:prstGeom prst="rect">
            <a:avLst/>
          </a:prstGeom>
          <a:noFill/>
        </p:spPr>
        <p:txBody>
          <a:bodyPr wrap="square" lIns="91440" tIns="45720" rIns="91440" bIns="45720">
            <a:spAutoFit/>
          </a:bodyPr>
          <a:lstStyle/>
          <a:p>
            <a:pPr algn="ctr"/>
            <a:r>
              <a:rPr lang="fr-FR" sz="2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a:t>
            </a:r>
            <a:r>
              <a:rPr lang="fr-FR" sz="2400" b="1" dirty="0" err="1"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Hobbits</a:t>
            </a:r>
            <a:endParaRPr lang="fr-FR" sz="2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4" name="Rectangle 23"/>
          <p:cNvSpPr/>
          <p:nvPr/>
        </p:nvSpPr>
        <p:spPr>
          <a:xfrm>
            <a:off x="651854" y="3975888"/>
            <a:ext cx="1944216" cy="461665"/>
          </a:xfrm>
          <a:prstGeom prst="rect">
            <a:avLst/>
          </a:prstGeom>
          <a:noFill/>
        </p:spPr>
        <p:txBody>
          <a:bodyPr wrap="square" lIns="91440" tIns="45720" rIns="91440" bIns="45720">
            <a:spAutoFit/>
          </a:bodyPr>
          <a:lstStyle/>
          <a:p>
            <a:pPr algn="ctr"/>
            <a:r>
              <a:rPr lang="fr-FR" sz="2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a:t>
            </a:r>
            <a:r>
              <a:rPr lang="fr-FR" sz="2400" b="1" dirty="0" err="1"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Ainurs</a:t>
            </a:r>
            <a:endParaRPr lang="fr-FR" sz="2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5" name="Rectangle 24"/>
          <p:cNvSpPr/>
          <p:nvPr/>
        </p:nvSpPr>
        <p:spPr>
          <a:xfrm>
            <a:off x="2453851" y="4375274"/>
            <a:ext cx="1944216" cy="461665"/>
          </a:xfrm>
          <a:prstGeom prst="rect">
            <a:avLst/>
          </a:prstGeom>
          <a:noFill/>
        </p:spPr>
        <p:txBody>
          <a:bodyPr wrap="square" lIns="91440" tIns="45720" rIns="91440" bIns="45720">
            <a:spAutoFit/>
          </a:bodyPr>
          <a:lstStyle/>
          <a:p>
            <a:pPr algn="ctr"/>
            <a:r>
              <a:rPr lang="fr-FR" sz="2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a:t>
            </a:r>
            <a:r>
              <a:rPr lang="fr-FR" sz="2400" b="1" dirty="0" err="1"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Ents</a:t>
            </a:r>
            <a:endParaRPr lang="fr-FR" sz="2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sp>
        <p:nvSpPr>
          <p:cNvPr id="26" name="Rectangle 25"/>
          <p:cNvSpPr/>
          <p:nvPr/>
        </p:nvSpPr>
        <p:spPr>
          <a:xfrm>
            <a:off x="5580112" y="4487421"/>
            <a:ext cx="1944216" cy="830997"/>
          </a:xfrm>
          <a:prstGeom prst="rect">
            <a:avLst/>
          </a:prstGeom>
          <a:noFill/>
        </p:spPr>
        <p:txBody>
          <a:bodyPr wrap="square" lIns="91440" tIns="45720" rIns="91440" bIns="45720">
            <a:spAutoFit/>
          </a:bodyPr>
          <a:lstStyle/>
          <a:p>
            <a:pPr algn="ctr"/>
            <a:r>
              <a:rPr lang="fr-FR" sz="2400" b="1" dirty="0" smtClean="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rPr>
              <a:t>Les Aigles Géant</a:t>
            </a:r>
            <a:endParaRPr lang="fr-FR" sz="2400" b="1" cap="none" spc="0" dirty="0">
              <a:ln w="1905">
                <a:solidFill>
                  <a:srgbClr val="996600"/>
                </a:solidFill>
              </a:ln>
              <a:effectLst>
                <a:glow rad="139700">
                  <a:srgbClr val="F6B922">
                    <a:alpha val="40000"/>
                  </a:srgbClr>
                </a:glow>
                <a:innerShdw blurRad="69850" dist="43180" dir="5400000">
                  <a:srgbClr val="000000">
                    <a:alpha val="65000"/>
                  </a:srgbClr>
                </a:innerShdw>
              </a:effectLst>
              <a:latin typeface="Harrington" pitchFamily="82" charset="0"/>
              <a:ea typeface="Microsoft Yi Baiti" pitchFamily="66" charset="0"/>
            </a:endParaRPr>
          </a:p>
        </p:txBody>
      </p:sp>
      <p:pic>
        <p:nvPicPr>
          <p:cNvPr id="27" name="Picture 4" descr="http://media3.echoppedemakarios.fr/95-thickbox/dague-en-bronze.jpg"/>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rot="18739245">
            <a:off x="-339262" y="4831166"/>
            <a:ext cx="1325581" cy="15401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media3.echoppedemakarios.fr/95-thickbox/dague-en-bronze.jpg"/>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333" b="97667" l="9644" r="95178"/>
                    </a14:imgEffect>
                  </a14:imgLayer>
                </a14:imgProps>
              </a:ext>
              <a:ext uri="{28A0092B-C50C-407E-A947-70E740481C1C}">
                <a14:useLocalDpi xmlns:a14="http://schemas.microsoft.com/office/drawing/2010/main" val="0"/>
              </a:ext>
            </a:extLst>
          </a:blip>
          <a:srcRect l="7318" b="14391"/>
          <a:stretch/>
        </p:blipFill>
        <p:spPr bwMode="auto">
          <a:xfrm>
            <a:off x="7935913" y="692695"/>
            <a:ext cx="1325581" cy="154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81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1+#ppt_w/2"/>
                                          </p:val>
                                        </p:tav>
                                        <p:tav tm="100000">
                                          <p:val>
                                            <p:strVal val="#ppt_x"/>
                                          </p:val>
                                        </p:tav>
                                      </p:tavLst>
                                    </p:anim>
                                    <p:anim calcmode="lin" valueType="num">
                                      <p:cBhvr additive="base">
                                        <p:cTn id="17"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0-#ppt_w/2"/>
                                          </p:val>
                                        </p:tav>
                                        <p:tav tm="100000">
                                          <p:val>
                                            <p:strVal val="#ppt_x"/>
                                          </p:val>
                                        </p:tav>
                                      </p:tavLst>
                                    </p:anim>
                                    <p:anim calcmode="lin" valueType="num">
                                      <p:cBhvr additive="base">
                                        <p:cTn id="2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0-#ppt_w/2"/>
                                          </p:val>
                                        </p:tav>
                                        <p:tav tm="100000">
                                          <p:val>
                                            <p:strVal val="#ppt_x"/>
                                          </p:val>
                                        </p:tav>
                                      </p:tavLst>
                                    </p:anim>
                                    <p:anim calcmode="lin" valueType="num">
                                      <p:cBhvr additive="base">
                                        <p:cTn id="2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46"/>
                                        </p:tgtEl>
                                        <p:attrNameLst>
                                          <p:attrName>style.visibility</p:attrName>
                                        </p:attrNameLst>
                                      </p:cBhvr>
                                      <p:to>
                                        <p:strVal val="visible"/>
                                      </p:to>
                                    </p:set>
                                    <p:animEffect transition="in" filter="fade">
                                      <p:cBhvr>
                                        <p:cTn id="34" dur="500"/>
                                        <p:tgtEl>
                                          <p:spTgt spid="104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52"/>
                                        </p:tgtEl>
                                        <p:attrNameLst>
                                          <p:attrName>style.visibility</p:attrName>
                                        </p:attrNameLst>
                                      </p:cBhvr>
                                      <p:to>
                                        <p:strVal val="visible"/>
                                      </p:to>
                                    </p:set>
                                    <p:animEffect transition="in" filter="fade">
                                      <p:cBhvr>
                                        <p:cTn id="45" dur="500"/>
                                        <p:tgtEl>
                                          <p:spTgt spid="105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fill="hold"/>
                                        <p:tgtEl>
                                          <p:spTgt spid="22"/>
                                        </p:tgtEl>
                                        <p:attrNameLst>
                                          <p:attrName>ppt_x</p:attrName>
                                        </p:attrNameLst>
                                      </p:cBhvr>
                                      <p:tavLst>
                                        <p:tav tm="0">
                                          <p:val>
                                            <p:strVal val="#ppt_x"/>
                                          </p:val>
                                        </p:tav>
                                        <p:tav tm="100000">
                                          <p:val>
                                            <p:strVal val="#ppt_x"/>
                                          </p:val>
                                        </p:tav>
                                      </p:tavLst>
                                    </p:anim>
                                    <p:anim calcmode="lin" valueType="num">
                                      <p:cBhvr additive="base">
                                        <p:cTn id="5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30"/>
                                        </p:tgtEl>
                                        <p:attrNameLst>
                                          <p:attrName>style.visibility</p:attrName>
                                        </p:attrNameLst>
                                      </p:cBhvr>
                                      <p:to>
                                        <p:strVal val="visible"/>
                                      </p:to>
                                    </p:set>
                                    <p:animEffect transition="in" filter="fade">
                                      <p:cBhvr>
                                        <p:cTn id="56" dur="500"/>
                                        <p:tgtEl>
                                          <p:spTgt spid="1030"/>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32"/>
                                        </p:tgtEl>
                                        <p:attrNameLst>
                                          <p:attrName>style.visibility</p:attrName>
                                        </p:attrNameLst>
                                      </p:cBhvr>
                                      <p:to>
                                        <p:strVal val="visible"/>
                                      </p:to>
                                    </p:set>
                                    <p:animEffect transition="in" filter="fade">
                                      <p:cBhvr>
                                        <p:cTn id="67" dur="500"/>
                                        <p:tgtEl>
                                          <p:spTgt spid="1032"/>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fill="hold"/>
                                        <p:tgtEl>
                                          <p:spTgt spid="24"/>
                                        </p:tgtEl>
                                        <p:attrNameLst>
                                          <p:attrName>ppt_x</p:attrName>
                                        </p:attrNameLst>
                                      </p:cBhvr>
                                      <p:tavLst>
                                        <p:tav tm="0">
                                          <p:val>
                                            <p:strVal val="0-#ppt_w/2"/>
                                          </p:val>
                                        </p:tav>
                                        <p:tav tm="100000">
                                          <p:val>
                                            <p:strVal val="#ppt_x"/>
                                          </p:val>
                                        </p:tav>
                                      </p:tavLst>
                                    </p:anim>
                                    <p:anim calcmode="lin" valueType="num">
                                      <p:cBhvr additive="base">
                                        <p:cTn id="7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042"/>
                                        </p:tgtEl>
                                        <p:attrNameLst>
                                          <p:attrName>style.visibility</p:attrName>
                                        </p:attrNameLst>
                                      </p:cBhvr>
                                      <p:to>
                                        <p:strVal val="visible"/>
                                      </p:to>
                                    </p:set>
                                    <p:animEffect transition="in" filter="fade">
                                      <p:cBhvr>
                                        <p:cTn id="78" dur="500"/>
                                        <p:tgtEl>
                                          <p:spTgt spid="1042"/>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038"/>
                                        </p:tgtEl>
                                        <p:attrNameLst>
                                          <p:attrName>style.visibility</p:attrName>
                                        </p:attrNameLst>
                                      </p:cBhvr>
                                      <p:to>
                                        <p:strVal val="visible"/>
                                      </p:to>
                                    </p:set>
                                    <p:animEffect transition="in" filter="fade">
                                      <p:cBhvr>
                                        <p:cTn id="89" dur="500"/>
                                        <p:tgtEl>
                                          <p:spTgt spid="1038"/>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grpId="0" nodeType="click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additive="base">
                                        <p:cTn id="94" dur="500" fill="hold"/>
                                        <p:tgtEl>
                                          <p:spTgt spid="26"/>
                                        </p:tgtEl>
                                        <p:attrNameLst>
                                          <p:attrName>ppt_x</p:attrName>
                                        </p:attrNameLst>
                                      </p:cBhvr>
                                      <p:tavLst>
                                        <p:tav tm="0">
                                          <p:val>
                                            <p:strVal val="1+#ppt_w/2"/>
                                          </p:val>
                                        </p:tav>
                                        <p:tav tm="100000">
                                          <p:val>
                                            <p:strVal val="#ppt_x"/>
                                          </p:val>
                                        </p:tav>
                                      </p:tavLst>
                                    </p:anim>
                                    <p:anim calcmode="lin" valueType="num">
                                      <p:cBhvr additive="base">
                                        <p:cTn id="95"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044"/>
                                        </p:tgtEl>
                                        <p:attrNameLst>
                                          <p:attrName>style.visibility</p:attrName>
                                        </p:attrNameLst>
                                      </p:cBhvr>
                                      <p:to>
                                        <p:strVal val="visible"/>
                                      </p:to>
                                    </p:set>
                                    <p:animEffect transition="in" filter="fade">
                                      <p:cBhvr>
                                        <p:cTn id="100" dur="5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1" grpId="0"/>
      <p:bldP spid="22" grpId="0"/>
      <p:bldP spid="23" grpId="0"/>
      <p:bldP spid="24" grpId="0"/>
      <p:bldP spid="25" grpId="0"/>
      <p:bldP spid="26"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2217</TotalTime>
  <Words>2928</Words>
  <Application>Microsoft Office PowerPoint</Application>
  <PresentationFormat>Affichage à l'écran (4:3)</PresentationFormat>
  <Paragraphs>159</Paragraphs>
  <Slides>20</Slides>
  <Notes>0</Notes>
  <HiddenSlides>0</HiddenSlides>
  <MMClips>1</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Pipo Limbo</dc:creator>
  <cp:lastModifiedBy>Ghislaine De_la_chaise-thibout</cp:lastModifiedBy>
  <cp:revision>155</cp:revision>
  <dcterms:created xsi:type="dcterms:W3CDTF">2014-03-15T12:35:06Z</dcterms:created>
  <dcterms:modified xsi:type="dcterms:W3CDTF">2014-05-05T12:35:17Z</dcterms:modified>
</cp:coreProperties>
</file>