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256" r:id="rId2"/>
    <p:sldId id="262" r:id="rId3"/>
    <p:sldId id="257" r:id="rId4"/>
    <p:sldId id="258" r:id="rId5"/>
    <p:sldId id="259" r:id="rId6"/>
    <p:sldId id="260" r:id="rId7"/>
    <p:sldId id="261" r:id="rId8"/>
    <p:sldId id="263" r:id="rId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n-ea"/>
        <a:cs typeface="Arial" charset="0"/>
      </a:defRPr>
    </a:lvl5pPr>
    <a:lvl6pPr marL="2286000" algn="l" defTabSz="914400" rtl="0" eaLnBrk="1" latinLnBrk="0" hangingPunct="1">
      <a:defRPr kern="1200">
        <a:solidFill>
          <a:schemeClr val="bg1"/>
        </a:solidFill>
        <a:latin typeface="Calibri" pitchFamily="32" charset="0"/>
        <a:ea typeface="+mn-ea"/>
        <a:cs typeface="Arial" charset="0"/>
      </a:defRPr>
    </a:lvl6pPr>
    <a:lvl7pPr marL="2743200" algn="l" defTabSz="914400" rtl="0" eaLnBrk="1" latinLnBrk="0" hangingPunct="1">
      <a:defRPr kern="1200">
        <a:solidFill>
          <a:schemeClr val="bg1"/>
        </a:solidFill>
        <a:latin typeface="Calibri" pitchFamily="32" charset="0"/>
        <a:ea typeface="+mn-ea"/>
        <a:cs typeface="Arial" charset="0"/>
      </a:defRPr>
    </a:lvl7pPr>
    <a:lvl8pPr marL="3200400" algn="l" defTabSz="914400" rtl="0" eaLnBrk="1" latinLnBrk="0" hangingPunct="1">
      <a:defRPr kern="1200">
        <a:solidFill>
          <a:schemeClr val="bg1"/>
        </a:solidFill>
        <a:latin typeface="Calibri" pitchFamily="32" charset="0"/>
        <a:ea typeface="+mn-ea"/>
        <a:cs typeface="Arial" charset="0"/>
      </a:defRPr>
    </a:lvl8pPr>
    <a:lvl9pPr marL="3657600" algn="l" defTabSz="914400" rtl="0" eaLnBrk="1" latinLnBrk="0" hangingPunct="1">
      <a:defRPr kern="1200">
        <a:solidFill>
          <a:schemeClr val="bg1"/>
        </a:solidFill>
        <a:latin typeface="Calibri" pitchFamily="3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4" autoAdjust="0"/>
  </p:normalViewPr>
  <p:slideViewPr>
    <p:cSldViewPr>
      <p:cViewPr varScale="1">
        <p:scale>
          <a:sx n="103" d="100"/>
          <a:sy n="103" d="100"/>
        </p:scale>
        <p:origin x="234" y="10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fr-F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fr-FR"/>
          </a:p>
        </p:txBody>
      </p:sp>
      <p:sp>
        <p:nvSpPr>
          <p:cNvPr id="2051" name="Rectangle 3"/>
          <p:cNvSpPr>
            <a:spLocks noGrp="1" noRot="1" noChangeAspect="1" noChangeArrowheads="1"/>
          </p:cNvSpPr>
          <p:nvPr>
            <p:ph type="sldImg"/>
          </p:nvPr>
        </p:nvSpPr>
        <p:spPr bwMode="auto">
          <a:xfrm>
            <a:off x="-11798300" y="-11796713"/>
            <a:ext cx="11795125" cy="12488863"/>
          </a:xfrm>
          <a:prstGeom prst="rect">
            <a:avLst/>
          </a:prstGeom>
          <a:noFill/>
          <a:ln w="9525" cap="flat">
            <a:noFill/>
            <a:round/>
            <a:headEnd/>
            <a:tailEnd/>
          </a:ln>
          <a:effectLst/>
        </p:spPr>
      </p:sp>
      <p:sp>
        <p:nvSpPr>
          <p:cNvPr id="2052" name="Rectangle 4"/>
          <p:cNvSpPr>
            <a:spLocks noGrp="1" noChangeArrowheads="1"/>
          </p:cNvSpPr>
          <p:nvPr>
            <p:ph type="body"/>
          </p:nvPr>
        </p:nvSpPr>
        <p:spPr bwMode="auto">
          <a:xfrm>
            <a:off x="685800" y="4343400"/>
            <a:ext cx="5481638" cy="41100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370789215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024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146039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638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2331920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2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282082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169179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33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3125326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433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173088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53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2066452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53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extLst>
      <p:ext uri="{BB962C8B-B14F-4D97-AF65-F5344CB8AC3E}">
        <p14:creationId xmlns:p14="http://schemas.microsoft.com/office/powerpoint/2010/main" val="46147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E8EB158A-CA45-443F-9D12-8EBCB8015594}"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F42408DF-677B-4039-ADA3-6CC3B79385F4}"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127000"/>
            <a:ext cx="2055813" cy="5994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7000"/>
            <a:ext cx="6016625" cy="5994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3FE16BAF-A5B7-4A84-AA95-2F35FE8BAE63}"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F648680F-C701-40E8-88D4-B6EE2904A094}"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fr-FR"/>
          </a:p>
        </p:txBody>
      </p:sp>
      <p:sp>
        <p:nvSpPr>
          <p:cNvPr id="5" name="Espace réservé du numéro de diapositive 4"/>
          <p:cNvSpPr>
            <a:spLocks noGrp="1"/>
          </p:cNvSpPr>
          <p:nvPr>
            <p:ph type="sldNum" idx="11"/>
          </p:nvPr>
        </p:nvSpPr>
        <p:spPr/>
        <p:txBody>
          <a:bodyPr/>
          <a:lstStyle>
            <a:lvl1pPr>
              <a:defRPr/>
            </a:lvl1pPr>
          </a:lstStyle>
          <a:p>
            <a:fld id="{58195D98-DC2D-49D5-BBD8-0DAE3DC91482}"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D7DEA460-B3F8-4CA9-B12D-B45BF069183D}"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fr-FR"/>
          </a:p>
        </p:txBody>
      </p:sp>
      <p:sp>
        <p:nvSpPr>
          <p:cNvPr id="8" name="Espace réservé du numéro de diapositive 7"/>
          <p:cNvSpPr>
            <a:spLocks noGrp="1"/>
          </p:cNvSpPr>
          <p:nvPr>
            <p:ph type="sldNum" idx="11"/>
          </p:nvPr>
        </p:nvSpPr>
        <p:spPr/>
        <p:txBody>
          <a:bodyPr/>
          <a:lstStyle>
            <a:lvl1pPr>
              <a:defRPr/>
            </a:lvl1pPr>
          </a:lstStyle>
          <a:p>
            <a:fld id="{D744538A-491F-4C9C-8EB0-C293E7637EA7}"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fr-FR"/>
          </a:p>
        </p:txBody>
      </p:sp>
      <p:sp>
        <p:nvSpPr>
          <p:cNvPr id="4" name="Espace réservé du numéro de diapositive 3"/>
          <p:cNvSpPr>
            <a:spLocks noGrp="1"/>
          </p:cNvSpPr>
          <p:nvPr>
            <p:ph type="sldNum" idx="11"/>
          </p:nvPr>
        </p:nvSpPr>
        <p:spPr/>
        <p:txBody>
          <a:bodyPr/>
          <a:lstStyle>
            <a:lvl1pPr>
              <a:defRPr/>
            </a:lvl1pPr>
          </a:lstStyle>
          <a:p>
            <a:fld id="{67AD6169-BD09-490D-B95D-20D9237905F6}"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fr-FR"/>
          </a:p>
        </p:txBody>
      </p:sp>
      <p:sp>
        <p:nvSpPr>
          <p:cNvPr id="3" name="Espace réservé du numéro de diapositive 2"/>
          <p:cNvSpPr>
            <a:spLocks noGrp="1"/>
          </p:cNvSpPr>
          <p:nvPr>
            <p:ph type="sldNum" idx="11"/>
          </p:nvPr>
        </p:nvSpPr>
        <p:spPr/>
        <p:txBody>
          <a:bodyPr/>
          <a:lstStyle>
            <a:lvl1pPr>
              <a:defRPr/>
            </a:lvl1pPr>
          </a:lstStyle>
          <a:p>
            <a:fld id="{99475D61-E9EB-4449-8F22-7146E83BA78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43092FFC-C83A-4D64-B169-7975001431C5}"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fr-FR"/>
          </a:p>
        </p:txBody>
      </p:sp>
      <p:sp>
        <p:nvSpPr>
          <p:cNvPr id="6" name="Espace réservé du numéro de diapositive 5"/>
          <p:cNvSpPr>
            <a:spLocks noGrp="1"/>
          </p:cNvSpPr>
          <p:nvPr>
            <p:ph type="sldNum" idx="11"/>
          </p:nvPr>
        </p:nvSpPr>
        <p:spPr/>
        <p:txBody>
          <a:bodyPr/>
          <a:lstStyle>
            <a:lvl1pPr>
              <a:defRPr/>
            </a:lvl1pPr>
          </a:lstStyle>
          <a:p>
            <a:fld id="{25CC24ED-D1B2-47DC-B63B-C074F9B46F5E}"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7000"/>
            <a:ext cx="8224838" cy="1433513"/>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4838" cy="4521200"/>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7200" y="6350000"/>
            <a:ext cx="2128838" cy="37147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fr-FR"/>
          </a:p>
        </p:txBody>
      </p:sp>
      <p:sp>
        <p:nvSpPr>
          <p:cNvPr id="1028" name="Text Box 4"/>
          <p:cNvSpPr txBox="1">
            <a:spLocks noChangeArrowheads="1"/>
          </p:cNvSpPr>
          <p:nvPr/>
        </p:nvSpPr>
        <p:spPr bwMode="auto">
          <a:xfrm>
            <a:off x="3124200" y="6356350"/>
            <a:ext cx="2895600" cy="365125"/>
          </a:xfrm>
          <a:prstGeom prst="rect">
            <a:avLst/>
          </a:prstGeom>
          <a:noFill/>
          <a:ln w="9525" cap="flat">
            <a:noFill/>
            <a:round/>
            <a:headEnd/>
            <a:tailEnd/>
          </a:ln>
          <a:effectLst/>
        </p:spPr>
        <p:txBody>
          <a:bodyPr wrap="none" anchor="ctr"/>
          <a:lstStyle/>
          <a:p>
            <a:endParaRPr lang="fr-FR"/>
          </a:p>
        </p:txBody>
      </p:sp>
      <p:sp>
        <p:nvSpPr>
          <p:cNvPr id="1029" name="Rectangle 5"/>
          <p:cNvSpPr>
            <a:spLocks noGrp="1" noChangeArrowheads="1"/>
          </p:cNvSpPr>
          <p:nvPr>
            <p:ph type="sldNum"/>
          </p:nvPr>
        </p:nvSpPr>
        <p:spPr bwMode="auto">
          <a:xfrm>
            <a:off x="6553200" y="6350000"/>
            <a:ext cx="2128838" cy="371475"/>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A9434320-CDD3-45A6-8B41-4F4EB0CF0919}"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09600" y="354013"/>
            <a:ext cx="7772400" cy="1470025"/>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8800">
                <a:solidFill>
                  <a:srgbClr val="D99694"/>
                </a:solidFill>
              </a:rPr>
              <a:t>Frida Kahlo</a:t>
            </a:r>
          </a:p>
        </p:txBody>
      </p:sp>
      <p:sp>
        <p:nvSpPr>
          <p:cNvPr id="3074" name="Rectangle 2"/>
          <p:cNvSpPr>
            <a:spLocks noChangeArrowheads="1"/>
          </p:cNvSpPr>
          <p:nvPr/>
        </p:nvSpPr>
        <p:spPr bwMode="auto">
          <a:xfrm>
            <a:off x="0" y="-144463"/>
            <a:ext cx="304800" cy="304801"/>
          </a:xfrm>
          <a:prstGeom prst="rect">
            <a:avLst/>
          </a:prstGeom>
          <a:noFill/>
          <a:ln w="9525" cap="flat">
            <a:noFill/>
            <a:round/>
            <a:headEnd/>
            <a:tailEnd/>
          </a:ln>
          <a:effectLst/>
        </p:spPr>
        <p:txBody>
          <a:bodyPr wrap="none" anchor="ctr"/>
          <a:lstStyle/>
          <a:p>
            <a:endParaRPr lang="fr-FR"/>
          </a:p>
        </p:txBody>
      </p:sp>
      <p:sp>
        <p:nvSpPr>
          <p:cNvPr id="3075" name="Rectangle 3"/>
          <p:cNvSpPr>
            <a:spLocks noChangeArrowheads="1"/>
          </p:cNvSpPr>
          <p:nvPr/>
        </p:nvSpPr>
        <p:spPr bwMode="auto">
          <a:xfrm>
            <a:off x="152400" y="7938"/>
            <a:ext cx="304800" cy="304800"/>
          </a:xfrm>
          <a:prstGeom prst="rect">
            <a:avLst/>
          </a:prstGeom>
          <a:noFill/>
          <a:ln w="9525" cap="flat">
            <a:noFill/>
            <a:round/>
            <a:headEnd/>
            <a:tailEnd/>
          </a:ln>
          <a:effectLst/>
        </p:spPr>
        <p:txBody>
          <a:bodyPr wrap="none" anchor="ctr"/>
          <a:lstStyle/>
          <a:p>
            <a:endParaRPr lang="fr-FR"/>
          </a:p>
        </p:txBody>
      </p:sp>
      <p:sp>
        <p:nvSpPr>
          <p:cNvPr id="3076" name="Rectangle 4"/>
          <p:cNvSpPr>
            <a:spLocks noChangeArrowheads="1"/>
          </p:cNvSpPr>
          <p:nvPr/>
        </p:nvSpPr>
        <p:spPr bwMode="auto">
          <a:xfrm>
            <a:off x="304800" y="160338"/>
            <a:ext cx="304800" cy="304800"/>
          </a:xfrm>
          <a:prstGeom prst="rect">
            <a:avLst/>
          </a:prstGeom>
          <a:noFill/>
          <a:ln w="9525" cap="flat">
            <a:noFill/>
            <a:round/>
            <a:headEnd/>
            <a:tailEnd/>
          </a:ln>
          <a:effectLst/>
        </p:spPr>
        <p:txBody>
          <a:bodyPr wrap="none" anchor="ctr"/>
          <a:lstStyle/>
          <a:p>
            <a:endParaRPr lang="fr-FR"/>
          </a:p>
        </p:txBody>
      </p:sp>
      <p:sp>
        <p:nvSpPr>
          <p:cNvPr id="3077" name="Rectangle 5"/>
          <p:cNvSpPr>
            <a:spLocks noChangeArrowheads="1"/>
          </p:cNvSpPr>
          <p:nvPr/>
        </p:nvSpPr>
        <p:spPr bwMode="auto">
          <a:xfrm>
            <a:off x="457200" y="312738"/>
            <a:ext cx="304800" cy="304800"/>
          </a:xfrm>
          <a:prstGeom prst="rect">
            <a:avLst/>
          </a:prstGeom>
          <a:noFill/>
          <a:ln w="9525" cap="flat">
            <a:noFill/>
            <a:round/>
            <a:headEnd/>
            <a:tailEnd/>
          </a:ln>
          <a:effectLst/>
        </p:spPr>
        <p:txBody>
          <a:bodyPr wrap="none" anchor="ctr"/>
          <a:lstStyle/>
          <a:p>
            <a:endParaRPr lang="fr-FR"/>
          </a:p>
        </p:txBody>
      </p:sp>
      <p:pic>
        <p:nvPicPr>
          <p:cNvPr id="3078" name="Picture 6"/>
          <p:cNvPicPr>
            <a:picLocks noChangeAspect="1" noChangeArrowheads="1"/>
          </p:cNvPicPr>
          <p:nvPr/>
        </p:nvPicPr>
        <p:blipFill>
          <a:blip r:embed="rId3"/>
          <a:srcRect/>
          <a:stretch>
            <a:fillRect/>
          </a:stretch>
        </p:blipFill>
        <p:spPr bwMode="auto">
          <a:xfrm>
            <a:off x="2879725" y="1936750"/>
            <a:ext cx="3384550" cy="4327525"/>
          </a:xfrm>
          <a:prstGeom prst="rect">
            <a:avLst/>
          </a:prstGeom>
          <a:noFill/>
          <a:ln w="9525" cap="flat">
            <a:noFill/>
            <a:round/>
            <a:headEnd/>
            <a:tailEnd/>
          </a:ln>
          <a:effectLst/>
        </p:spPr>
      </p:pic>
      <p:sp>
        <p:nvSpPr>
          <p:cNvPr id="3079" name="Freeform 7"/>
          <p:cNvSpPr>
            <a:spLocks noChangeArrowheads="1"/>
          </p:cNvSpPr>
          <p:nvPr/>
        </p:nvSpPr>
        <p:spPr bwMode="auto">
          <a:xfrm>
            <a:off x="2714612" y="1857364"/>
            <a:ext cx="503237" cy="720725"/>
          </a:xfrm>
          <a:custGeom>
            <a:avLst/>
            <a:gdLst>
              <a:gd name="G0" fmla="+- 1 0 0"/>
              <a:gd name="G1" fmla="+- 1 0 0"/>
              <a:gd name="G2" fmla="+- 1 0 0"/>
              <a:gd name="G3" fmla="+- 1 0 0"/>
              <a:gd name="G4" fmla="+- 1 0 0"/>
              <a:gd name="G5" fmla="+- 64711 0 0"/>
              <a:gd name="T0" fmla="*/ 445250 w 504056"/>
              <a:gd name="T1" fmla="*/ 84009 h 720081"/>
              <a:gd name="T2" fmla="*/ 84009 w 504056"/>
              <a:gd name="T3" fmla="*/ 600068 h 720081"/>
              <a:gd name="T4" fmla="*/ 0 w 504056"/>
              <a:gd name="T5" fmla="*/ 360041 h 720081"/>
              <a:gd name="T6" fmla="*/ 252028 w 504056"/>
              <a:gd name="T7" fmla="*/ 0 h 720081"/>
            </a:gdLst>
            <a:ahLst/>
            <a:cxnLst>
              <a:cxn ang="0">
                <a:pos x="T0" y="T1"/>
              </a:cxn>
              <a:cxn ang="0">
                <a:pos x="T2" y="T3"/>
              </a:cxn>
              <a:cxn ang="0">
                <a:pos x="T4" y="T5"/>
              </a:cxn>
              <a:cxn ang="0">
                <a:pos x="T6" y="T7"/>
              </a:cxn>
            </a:cxnLst>
            <a:rect l="0" t="0" r="r" b="b"/>
            <a:pathLst>
              <a:path w="504056" h="720081">
                <a:moveTo>
                  <a:pt x="0" y="0"/>
                </a:moveTo>
                <a:lnTo>
                  <a:pt x="504056" y="0"/>
                </a:lnTo>
                <a:lnTo>
                  <a:pt x="386444" y="168017"/>
                </a:lnTo>
                <a:lnTo>
                  <a:pt x="168017" y="168017"/>
                </a:lnTo>
                <a:lnTo>
                  <a:pt x="168017" y="480056"/>
                </a:lnTo>
                <a:lnTo>
                  <a:pt x="0" y="720081"/>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3080" name="Picture 8"/>
          <p:cNvPicPr>
            <a:picLocks noChangeAspect="1" noChangeArrowheads="1"/>
          </p:cNvPicPr>
          <p:nvPr/>
        </p:nvPicPr>
        <p:blipFill>
          <a:blip r:embed="rId4" cstate="print"/>
          <a:srcRect/>
          <a:stretch>
            <a:fillRect/>
          </a:stretch>
        </p:blipFill>
        <p:spPr bwMode="auto">
          <a:xfrm>
            <a:off x="5891213" y="1824038"/>
            <a:ext cx="508000" cy="723900"/>
          </a:xfrm>
          <a:prstGeom prst="rect">
            <a:avLst/>
          </a:prstGeom>
          <a:noFill/>
          <a:ln w="9525" cap="flat">
            <a:noFill/>
            <a:round/>
            <a:headEnd/>
            <a:tailEnd/>
          </a:ln>
          <a:effectLst/>
        </p:spPr>
      </p:pic>
      <p:sp>
        <p:nvSpPr>
          <p:cNvPr id="3081" name="Freeform 9"/>
          <p:cNvSpPr>
            <a:spLocks noChangeArrowheads="1"/>
          </p:cNvSpPr>
          <p:nvPr/>
        </p:nvSpPr>
        <p:spPr bwMode="auto">
          <a:xfrm flipV="1">
            <a:off x="2714612" y="5786454"/>
            <a:ext cx="503238" cy="628650"/>
          </a:xfrm>
          <a:custGeom>
            <a:avLst/>
            <a:gdLst>
              <a:gd name="G0" fmla="+- 1 0 0"/>
              <a:gd name="G1" fmla="+- 1 0 0"/>
              <a:gd name="G2" fmla="+- 1 0 0"/>
              <a:gd name="G3" fmla="+- 1 0 0"/>
              <a:gd name="G4" fmla="+- 1 0 0"/>
              <a:gd name="G5" fmla="+- 37800 0 0"/>
              <a:gd name="T0" fmla="*/ 436588 w 504056"/>
              <a:gd name="T1" fmla="*/ 84009 h 627633"/>
              <a:gd name="T2" fmla="*/ 84009 w 504056"/>
              <a:gd name="T3" fmla="*/ 523028 h 627633"/>
              <a:gd name="T4" fmla="*/ 0 w 504056"/>
              <a:gd name="T5" fmla="*/ 313817 h 627633"/>
              <a:gd name="T6" fmla="*/ 252028 w 504056"/>
              <a:gd name="T7" fmla="*/ 0 h 627633"/>
            </a:gdLst>
            <a:ahLst/>
            <a:cxnLst>
              <a:cxn ang="0">
                <a:pos x="T0" y="T1"/>
              </a:cxn>
              <a:cxn ang="0">
                <a:pos x="T2" y="T3"/>
              </a:cxn>
              <a:cxn ang="0">
                <a:pos x="T4" y="T5"/>
              </a:cxn>
              <a:cxn ang="0">
                <a:pos x="T6" y="T7"/>
              </a:cxn>
            </a:cxnLst>
            <a:rect l="0" t="0" r="r" b="b"/>
            <a:pathLst>
              <a:path w="504056" h="627633">
                <a:moveTo>
                  <a:pt x="0" y="0"/>
                </a:moveTo>
                <a:lnTo>
                  <a:pt x="504056" y="0"/>
                </a:lnTo>
                <a:lnTo>
                  <a:pt x="369120" y="168017"/>
                </a:lnTo>
                <a:lnTo>
                  <a:pt x="168017" y="168017"/>
                </a:lnTo>
                <a:lnTo>
                  <a:pt x="168017" y="418424"/>
                </a:lnTo>
                <a:lnTo>
                  <a:pt x="0" y="627633"/>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3082" name="Freeform 10"/>
          <p:cNvSpPr>
            <a:spLocks noChangeArrowheads="1"/>
          </p:cNvSpPr>
          <p:nvPr/>
        </p:nvSpPr>
        <p:spPr bwMode="auto">
          <a:xfrm flipH="1" flipV="1">
            <a:off x="5786446" y="5786454"/>
            <a:ext cx="647700" cy="644525"/>
          </a:xfrm>
          <a:custGeom>
            <a:avLst/>
            <a:gdLst>
              <a:gd name="G0" fmla="+- 1 0 0"/>
              <a:gd name="G1" fmla="+- 1 0 0"/>
              <a:gd name="G2" fmla="+- 1 0 0"/>
              <a:gd name="G3" fmla="+- 1 0 0"/>
              <a:gd name="G4" fmla="+- 1 0 0"/>
              <a:gd name="G5" fmla="+- 53487 0 0"/>
              <a:gd name="T0" fmla="*/ 543051 w 646921"/>
              <a:gd name="T1" fmla="*/ 103291 h 643320"/>
              <a:gd name="T2" fmla="*/ 107219 w 646921"/>
              <a:gd name="T3" fmla="*/ 536698 h 643320"/>
              <a:gd name="T4" fmla="*/ 0 w 646921"/>
              <a:gd name="T5" fmla="*/ 321660 h 643320"/>
              <a:gd name="T6" fmla="*/ 323461 w 646921"/>
              <a:gd name="T7" fmla="*/ 0 h 643320"/>
            </a:gdLst>
            <a:ahLst/>
            <a:cxnLst>
              <a:cxn ang="0">
                <a:pos x="T0" y="T1"/>
              </a:cxn>
              <a:cxn ang="0">
                <a:pos x="T2" y="T3"/>
              </a:cxn>
              <a:cxn ang="0">
                <a:pos x="T4" y="T5"/>
              </a:cxn>
              <a:cxn ang="0">
                <a:pos x="T6" y="T7"/>
              </a:cxn>
            </a:cxnLst>
            <a:rect l="0" t="0" r="r" b="b"/>
            <a:pathLst>
              <a:path w="646921" h="643320">
                <a:moveTo>
                  <a:pt x="0" y="0"/>
                </a:moveTo>
                <a:lnTo>
                  <a:pt x="646921" y="0"/>
                </a:lnTo>
                <a:lnTo>
                  <a:pt x="439182" y="206583"/>
                </a:lnTo>
                <a:lnTo>
                  <a:pt x="214438" y="206583"/>
                </a:lnTo>
                <a:lnTo>
                  <a:pt x="214438" y="430076"/>
                </a:lnTo>
                <a:lnTo>
                  <a:pt x="0" y="643320"/>
                </a:lnTo>
                <a:close/>
              </a:path>
            </a:pathLst>
          </a:custGeom>
          <a:solidFill>
            <a:srgbClr val="E6B9B8"/>
          </a:solidFill>
          <a:ln w="25560" cap="flat">
            <a:solidFill>
              <a:srgbClr val="E6B9B8"/>
            </a:solidFill>
            <a:round/>
            <a:headEnd/>
            <a:tailEnd/>
          </a:ln>
          <a:effec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571472" y="2786058"/>
            <a:ext cx="8229600" cy="1008062"/>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7200" dirty="0">
                <a:solidFill>
                  <a:srgbClr val="D99694"/>
                </a:solidFill>
              </a:rPr>
              <a:t>Je me souviens </a:t>
            </a:r>
          </a:p>
        </p:txBody>
      </p:sp>
      <p:sp>
        <p:nvSpPr>
          <p:cNvPr id="9218" name="Freeform 2"/>
          <p:cNvSpPr>
            <a:spLocks noChangeArrowheads="1"/>
          </p:cNvSpPr>
          <p:nvPr/>
        </p:nvSpPr>
        <p:spPr bwMode="auto">
          <a:xfrm>
            <a:off x="7938" y="-4763"/>
            <a:ext cx="892175" cy="1057276"/>
          </a:xfrm>
          <a:custGeom>
            <a:avLst/>
            <a:gdLst>
              <a:gd name="G0" fmla="+- 1 0 0"/>
              <a:gd name="G1" fmla="+- 1 0 0"/>
              <a:gd name="G2" fmla="+- 1 0 0"/>
              <a:gd name="G3" fmla="+- 1 0 0"/>
              <a:gd name="G4" fmla="+- 1 0 0"/>
              <a:gd name="G5" fmla="+- 8945 0 0"/>
              <a:gd name="T0" fmla="*/ 766425 w 891750"/>
              <a:gd name="T1" fmla="*/ 148624 h 1057537"/>
              <a:gd name="T2" fmla="*/ 148624 w 891750"/>
              <a:gd name="T3" fmla="*/ 881282 h 1057537"/>
              <a:gd name="T4" fmla="*/ 0 w 891750"/>
              <a:gd name="T5" fmla="*/ 528769 h 1057537"/>
              <a:gd name="T6" fmla="*/ 445875 w 891750"/>
              <a:gd name="T7" fmla="*/ 0 h 1057537"/>
            </a:gdLst>
            <a:ahLst/>
            <a:cxnLst>
              <a:cxn ang="0">
                <a:pos x="T0" y="T1"/>
              </a:cxn>
              <a:cxn ang="0">
                <a:pos x="T2" y="T3"/>
              </a:cxn>
              <a:cxn ang="0">
                <a:pos x="T4" y="T5"/>
              </a:cxn>
              <a:cxn ang="0">
                <a:pos x="T6" y="T7"/>
              </a:cxn>
            </a:cxnLst>
            <a:rect l="0" t="0" r="r" b="b"/>
            <a:pathLst>
              <a:path w="891750" h="1057537">
                <a:moveTo>
                  <a:pt x="0" y="0"/>
                </a:moveTo>
                <a:lnTo>
                  <a:pt x="891750" y="0"/>
                </a:lnTo>
                <a:lnTo>
                  <a:pt x="641101" y="297247"/>
                </a:lnTo>
                <a:lnTo>
                  <a:pt x="297247" y="297247"/>
                </a:lnTo>
                <a:lnTo>
                  <a:pt x="297247" y="705028"/>
                </a:lnTo>
                <a:lnTo>
                  <a:pt x="0" y="1057537"/>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9219" name="Picture 3"/>
          <p:cNvPicPr>
            <a:picLocks noChangeAspect="1" noChangeArrowheads="1"/>
          </p:cNvPicPr>
          <p:nvPr/>
        </p:nvPicPr>
        <p:blipFill>
          <a:blip r:embed="rId3"/>
          <a:srcRect/>
          <a:stretch>
            <a:fillRect/>
          </a:stretch>
        </p:blipFill>
        <p:spPr bwMode="auto">
          <a:xfrm>
            <a:off x="8380413" y="0"/>
            <a:ext cx="763587" cy="1085850"/>
          </a:xfrm>
          <a:prstGeom prst="rect">
            <a:avLst/>
          </a:prstGeom>
          <a:noFill/>
          <a:ln w="9525" cap="flat">
            <a:noFill/>
            <a:round/>
            <a:headEnd/>
            <a:tailEnd/>
          </a:ln>
          <a:effectLst/>
        </p:spPr>
      </p:pic>
      <p:sp>
        <p:nvSpPr>
          <p:cNvPr id="9220" name="Freeform 4"/>
          <p:cNvSpPr>
            <a:spLocks noChangeArrowheads="1"/>
          </p:cNvSpPr>
          <p:nvPr/>
        </p:nvSpPr>
        <p:spPr bwMode="auto">
          <a:xfrm flipV="1">
            <a:off x="7938" y="5876925"/>
            <a:ext cx="892175" cy="968375"/>
          </a:xfrm>
          <a:custGeom>
            <a:avLst/>
            <a:gdLst>
              <a:gd name="G0" fmla="+- 1 0 0"/>
              <a:gd name="G1" fmla="+- 1 0 0"/>
              <a:gd name="G2" fmla="+- 1 0 0"/>
              <a:gd name="G3" fmla="+- 1 0 0"/>
              <a:gd name="G4" fmla="+- 1 0 0"/>
              <a:gd name="G5" fmla="+- 49721 0 0"/>
              <a:gd name="T0" fmla="*/ 754726 w 891750"/>
              <a:gd name="T1" fmla="*/ 148624 h 967239"/>
              <a:gd name="T2" fmla="*/ 148624 w 891750"/>
              <a:gd name="T3" fmla="*/ 806034 h 967239"/>
              <a:gd name="T4" fmla="*/ 0 w 891750"/>
              <a:gd name="T5" fmla="*/ 483620 h 967239"/>
              <a:gd name="T6" fmla="*/ 445875 w 891750"/>
              <a:gd name="T7" fmla="*/ 0 h 967239"/>
            </a:gdLst>
            <a:ahLst/>
            <a:cxnLst>
              <a:cxn ang="0">
                <a:pos x="T0" y="T1"/>
              </a:cxn>
              <a:cxn ang="0">
                <a:pos x="T2" y="T3"/>
              </a:cxn>
              <a:cxn ang="0">
                <a:pos x="T4" y="T5"/>
              </a:cxn>
              <a:cxn ang="0">
                <a:pos x="T6" y="T7"/>
              </a:cxn>
            </a:cxnLst>
            <a:rect l="0" t="0" r="r" b="b"/>
            <a:pathLst>
              <a:path w="891750" h="967239">
                <a:moveTo>
                  <a:pt x="0" y="0"/>
                </a:moveTo>
                <a:lnTo>
                  <a:pt x="891750" y="0"/>
                </a:lnTo>
                <a:lnTo>
                  <a:pt x="617702" y="297247"/>
                </a:lnTo>
                <a:lnTo>
                  <a:pt x="297247" y="297247"/>
                </a:lnTo>
                <a:lnTo>
                  <a:pt x="297247"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9221" name="Freeform 5"/>
          <p:cNvSpPr>
            <a:spLocks noChangeArrowheads="1"/>
          </p:cNvSpPr>
          <p:nvPr/>
        </p:nvSpPr>
        <p:spPr bwMode="auto">
          <a:xfrm flipH="1" flipV="1">
            <a:off x="8337550" y="5870575"/>
            <a:ext cx="806450" cy="966788"/>
          </a:xfrm>
          <a:custGeom>
            <a:avLst/>
            <a:gdLst>
              <a:gd name="G0" fmla="+- 1 0 0"/>
              <a:gd name="G1" fmla="+- 1 0 0"/>
              <a:gd name="G2" fmla="+- 1 0 0"/>
              <a:gd name="G3" fmla="+- 1 0 0"/>
              <a:gd name="G4" fmla="+- 1 0 0"/>
              <a:gd name="G5" fmla="+- 49721 0 0"/>
              <a:gd name="T0" fmla="*/ 698099 w 805915"/>
              <a:gd name="T1" fmla="*/ 129398 h 967239"/>
              <a:gd name="T2" fmla="*/ 134318 w 805915"/>
              <a:gd name="T3" fmla="*/ 806034 h 967239"/>
              <a:gd name="T4" fmla="*/ 0 w 805915"/>
              <a:gd name="T5" fmla="*/ 483620 h 967239"/>
              <a:gd name="T6" fmla="*/ 402958 w 805915"/>
              <a:gd name="T7" fmla="*/ 0 h 967239"/>
            </a:gdLst>
            <a:ahLst/>
            <a:cxnLst>
              <a:cxn ang="0">
                <a:pos x="T0" y="T1"/>
              </a:cxn>
              <a:cxn ang="0">
                <a:pos x="T2" y="T3"/>
              </a:cxn>
              <a:cxn ang="0">
                <a:pos x="T4" y="T5"/>
              </a:cxn>
              <a:cxn ang="0">
                <a:pos x="T6" y="T7"/>
              </a:cxn>
            </a:cxnLst>
            <a:rect l="0" t="0" r="r" b="b"/>
            <a:pathLst>
              <a:path w="805915" h="967239">
                <a:moveTo>
                  <a:pt x="0" y="0"/>
                </a:moveTo>
                <a:lnTo>
                  <a:pt x="805915" y="0"/>
                </a:lnTo>
                <a:lnTo>
                  <a:pt x="590284" y="258795"/>
                </a:lnTo>
                <a:lnTo>
                  <a:pt x="268636" y="258795"/>
                </a:lnTo>
                <a:lnTo>
                  <a:pt x="268636"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9222" name="Text Box 6"/>
          <p:cNvSpPr txBox="1">
            <a:spLocks noChangeArrowheads="1"/>
          </p:cNvSpPr>
          <p:nvPr/>
        </p:nvSpPr>
        <p:spPr bwMode="auto">
          <a:xfrm>
            <a:off x="620713" y="341313"/>
            <a:ext cx="8229600" cy="1008062"/>
          </a:xfrm>
          <a:prstGeom prst="rect">
            <a:avLst/>
          </a:prstGeom>
          <a:noFill/>
          <a:ln w="9525" cap="flat">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smtClean="0">
                <a:solidFill>
                  <a:srgbClr val="D99694"/>
                </a:solidFill>
              </a:rPr>
              <a:t>Thème 1  </a:t>
            </a:r>
            <a:endParaRPr lang="fr-FR" sz="4400" dirty="0">
              <a:solidFill>
                <a:srgbClr val="D99694"/>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60363" y="2592388"/>
            <a:ext cx="8348662" cy="1470025"/>
          </a:xfrm>
          <a:prstGeom prst="rect">
            <a:avLst/>
          </a:prstGeom>
          <a:solidFill>
            <a:srgbClr val="596D2D"/>
          </a:solid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a:solidFill>
                  <a:srgbClr val="D99694"/>
                </a:solidFill>
                <a:latin typeface="Berlin Sans FB" charset="0"/>
              </a:rPr>
              <a:t>Comment se construire sereinement sans l'oubli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68313" y="188913"/>
            <a:ext cx="8229600" cy="1008062"/>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a:solidFill>
                  <a:srgbClr val="D99694"/>
                </a:solidFill>
              </a:rPr>
              <a:t>Biographie </a:t>
            </a:r>
          </a:p>
        </p:txBody>
      </p:sp>
      <p:sp>
        <p:nvSpPr>
          <p:cNvPr id="5122" name="Rectangle 2"/>
          <p:cNvSpPr>
            <a:spLocks noChangeArrowheads="1"/>
          </p:cNvSpPr>
          <p:nvPr/>
        </p:nvSpPr>
        <p:spPr bwMode="auto">
          <a:xfrm>
            <a:off x="792163" y="1550989"/>
            <a:ext cx="4572000" cy="5049717"/>
          </a:xfrm>
          <a:prstGeom prst="rect">
            <a:avLst/>
          </a:prstGeom>
          <a:noFill/>
          <a:ln w="9525" cap="flat">
            <a:noFill/>
            <a:round/>
            <a:headEnd/>
            <a:tailEnd/>
          </a:ln>
          <a:effectLst/>
        </p:spPr>
        <p:txBody>
          <a:bodyPr wrap="square"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FF99CC"/>
                </a:solidFill>
              </a:rPr>
              <a:t>Magdalena Frida Carmen </a:t>
            </a:r>
            <a:r>
              <a:rPr lang="fr-FR" sz="1400" dirty="0" err="1" smtClean="0">
                <a:solidFill>
                  <a:srgbClr val="FF99CC"/>
                </a:solidFill>
              </a:rPr>
              <a:t>Kahlo</a:t>
            </a:r>
            <a:r>
              <a:rPr lang="fr-FR" sz="1400" dirty="0" smtClean="0">
                <a:solidFill>
                  <a:srgbClr val="FF99CC"/>
                </a:solidFill>
              </a:rPr>
              <a:t> </a:t>
            </a:r>
            <a:r>
              <a:rPr lang="fr-FR" sz="1400" dirty="0" err="1" smtClean="0">
                <a:solidFill>
                  <a:srgbClr val="FF99CC"/>
                </a:solidFill>
              </a:rPr>
              <a:t>Calderón</a:t>
            </a:r>
            <a:r>
              <a:rPr lang="fr-FR" sz="1400" baseline="30000" dirty="0" smtClean="0">
                <a:solidFill>
                  <a:srgbClr val="FF99CC"/>
                </a:solidFill>
              </a:rPr>
              <a:t> </a:t>
            </a:r>
            <a:r>
              <a:rPr lang="fr-FR" sz="1400" dirty="0" smtClean="0">
                <a:solidFill>
                  <a:srgbClr val="FF99CC"/>
                </a:solidFill>
              </a:rPr>
              <a:t>ou Frida </a:t>
            </a:r>
            <a:r>
              <a:rPr lang="fr-FR" sz="1400" dirty="0" err="1" smtClean="0">
                <a:solidFill>
                  <a:srgbClr val="FF99CC"/>
                </a:solidFill>
              </a:rPr>
              <a:t>Kahlo</a:t>
            </a:r>
            <a:r>
              <a:rPr lang="fr-FR" sz="1400" dirty="0" smtClean="0">
                <a:solidFill>
                  <a:srgbClr val="FF99CC"/>
                </a:solidFill>
              </a:rPr>
              <a:t>, née le 6 juillet 1907 à </a:t>
            </a:r>
            <a:r>
              <a:rPr lang="fr-FR" sz="1400" dirty="0" err="1" smtClean="0">
                <a:solidFill>
                  <a:srgbClr val="FF99FF"/>
                </a:solidFill>
              </a:rPr>
              <a:t>Coyoacán</a:t>
            </a:r>
            <a:r>
              <a:rPr lang="fr-FR" sz="1400" dirty="0" smtClean="0">
                <a:solidFill>
                  <a:srgbClr val="FF99FF"/>
                </a:solidFill>
              </a:rPr>
              <a:t>  au Mexique </a:t>
            </a:r>
            <a:r>
              <a:rPr lang="fr-FR" sz="1400" dirty="0" smtClean="0">
                <a:solidFill>
                  <a:srgbClr val="FF99CC"/>
                </a:solidFill>
              </a:rPr>
              <a:t>et morte le 13  juillet 1954 dans la même ville, est une artiste peintre mexicaine.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dirty="0">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a:solidFill>
                  <a:srgbClr val="FF99CC"/>
                </a:solidFill>
              </a:rPr>
              <a:t>Tout au long de sa vie, elle garde une santé fragile, souffrant de poliomyélite depuis l'âge de six ans puis victime d'un grave accident de bus. Elle devra subir de nombreuses interventions chirurgicales.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dirty="0">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dirty="0">
              <a:solidFill>
                <a:srgbClr val="FF99CC"/>
              </a:solidFill>
            </a:endParaRPr>
          </a:p>
          <a:p>
            <a:r>
              <a:rPr lang="fr-FR" sz="1400" dirty="0">
                <a:solidFill>
                  <a:srgbClr val="FF99CC"/>
                </a:solidFill>
              </a:rPr>
              <a:t>Après son accident, elle se forme elle-même à la peinture. Son art est influencé par différents mouvement tels le réalisme et le </a:t>
            </a:r>
            <a:r>
              <a:rPr lang="fr-FR" sz="1400" dirty="0" smtClean="0">
                <a:solidFill>
                  <a:srgbClr val="FF99CC"/>
                </a:solidFill>
              </a:rPr>
              <a:t>symbolisme mais </a:t>
            </a:r>
            <a:r>
              <a:rPr lang="fr-FR" sz="1400" dirty="0" smtClean="0">
                <a:solidFill>
                  <a:srgbClr val="FF99FF"/>
                </a:solidFill>
              </a:rPr>
              <a:t>l’inspiration première de ses œuvres a été son histoire, sa vie.</a:t>
            </a:r>
          </a:p>
          <a:p>
            <a:r>
              <a:rPr lang="fr-FR" sz="1400" dirty="0" smtClean="0">
                <a:solidFill>
                  <a:srgbClr val="FF99FF"/>
                </a:solidFill>
              </a:rPr>
              <a:t> </a:t>
            </a:r>
          </a:p>
          <a:p>
            <a:r>
              <a:rPr lang="fr-FR" sz="1400" dirty="0" smtClean="0">
                <a:solidFill>
                  <a:srgbClr val="FF99FF"/>
                </a:solidFill>
              </a:rPr>
              <a:t>Ses œuvres ont beaucoup évolué en fonction de son état physique et moral. Elle commence la peinture avec des natures mortes, des portraits puis des autoportraits.</a:t>
            </a:r>
          </a:p>
          <a:p>
            <a:r>
              <a:rPr lang="fr-FR" sz="1400" dirty="0" smtClean="0">
                <a:solidFill>
                  <a:srgbClr val="FF99CC"/>
                </a:solidFill>
              </a:rPr>
              <a:t>En 1922, elle falsifie sa date de naissance en 7 juillet 1910, année du début de la révolution mexicaine.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dirty="0">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1400" dirty="0">
              <a:solidFill>
                <a:srgbClr val="FF99CC"/>
              </a:solidFill>
            </a:endParaRPr>
          </a:p>
        </p:txBody>
      </p:sp>
      <p:pic>
        <p:nvPicPr>
          <p:cNvPr id="5123" name="Picture 3"/>
          <p:cNvPicPr>
            <a:picLocks noChangeAspect="1" noChangeArrowheads="1"/>
          </p:cNvPicPr>
          <p:nvPr/>
        </p:nvPicPr>
        <p:blipFill>
          <a:blip r:embed="rId3"/>
          <a:srcRect/>
          <a:stretch>
            <a:fillRect/>
          </a:stretch>
        </p:blipFill>
        <p:spPr bwMode="auto">
          <a:xfrm>
            <a:off x="5795963" y="1700213"/>
            <a:ext cx="2808287" cy="4176712"/>
          </a:xfrm>
          <a:prstGeom prst="rect">
            <a:avLst/>
          </a:prstGeom>
          <a:noFill/>
          <a:ln w="9525" cap="flat">
            <a:noFill/>
            <a:round/>
            <a:headEnd/>
            <a:tailEnd/>
          </a:ln>
          <a:effectLst/>
        </p:spPr>
      </p:pic>
      <p:sp>
        <p:nvSpPr>
          <p:cNvPr id="5124" name="Freeform 4"/>
          <p:cNvSpPr>
            <a:spLocks noChangeArrowheads="1"/>
          </p:cNvSpPr>
          <p:nvPr/>
        </p:nvSpPr>
        <p:spPr bwMode="auto">
          <a:xfrm>
            <a:off x="7938" y="-4763"/>
            <a:ext cx="892175" cy="1057276"/>
          </a:xfrm>
          <a:custGeom>
            <a:avLst/>
            <a:gdLst>
              <a:gd name="G0" fmla="+- 1 0 0"/>
              <a:gd name="G1" fmla="+- 1 0 0"/>
              <a:gd name="G2" fmla="+- 1 0 0"/>
              <a:gd name="G3" fmla="+- 1 0 0"/>
              <a:gd name="G4" fmla="+- 1 0 0"/>
              <a:gd name="G5" fmla="+- 8945 0 0"/>
              <a:gd name="T0" fmla="*/ 766425 w 891750"/>
              <a:gd name="T1" fmla="*/ 148624 h 1057537"/>
              <a:gd name="T2" fmla="*/ 148624 w 891750"/>
              <a:gd name="T3" fmla="*/ 881282 h 1057537"/>
              <a:gd name="T4" fmla="*/ 0 w 891750"/>
              <a:gd name="T5" fmla="*/ 528769 h 1057537"/>
              <a:gd name="T6" fmla="*/ 445875 w 891750"/>
              <a:gd name="T7" fmla="*/ 0 h 1057537"/>
            </a:gdLst>
            <a:ahLst/>
            <a:cxnLst>
              <a:cxn ang="0">
                <a:pos x="T0" y="T1"/>
              </a:cxn>
              <a:cxn ang="0">
                <a:pos x="T2" y="T3"/>
              </a:cxn>
              <a:cxn ang="0">
                <a:pos x="T4" y="T5"/>
              </a:cxn>
              <a:cxn ang="0">
                <a:pos x="T6" y="T7"/>
              </a:cxn>
            </a:cxnLst>
            <a:rect l="0" t="0" r="r" b="b"/>
            <a:pathLst>
              <a:path w="891750" h="1057537">
                <a:moveTo>
                  <a:pt x="0" y="0"/>
                </a:moveTo>
                <a:lnTo>
                  <a:pt x="891750" y="0"/>
                </a:lnTo>
                <a:lnTo>
                  <a:pt x="641101" y="297247"/>
                </a:lnTo>
                <a:lnTo>
                  <a:pt x="297247" y="297247"/>
                </a:lnTo>
                <a:lnTo>
                  <a:pt x="297247" y="705028"/>
                </a:lnTo>
                <a:lnTo>
                  <a:pt x="0" y="1057537"/>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5125" name="Picture 5"/>
          <p:cNvPicPr>
            <a:picLocks noChangeAspect="1" noChangeArrowheads="1"/>
          </p:cNvPicPr>
          <p:nvPr/>
        </p:nvPicPr>
        <p:blipFill>
          <a:blip r:embed="rId4"/>
          <a:srcRect/>
          <a:stretch>
            <a:fillRect/>
          </a:stretch>
        </p:blipFill>
        <p:spPr bwMode="auto">
          <a:xfrm>
            <a:off x="8380413" y="0"/>
            <a:ext cx="763587" cy="1085850"/>
          </a:xfrm>
          <a:prstGeom prst="rect">
            <a:avLst/>
          </a:prstGeom>
          <a:noFill/>
          <a:ln w="9525" cap="flat">
            <a:noFill/>
            <a:round/>
            <a:headEnd/>
            <a:tailEnd/>
          </a:ln>
          <a:effectLst/>
        </p:spPr>
      </p:pic>
      <p:sp>
        <p:nvSpPr>
          <p:cNvPr id="5126" name="Freeform 6"/>
          <p:cNvSpPr>
            <a:spLocks noChangeArrowheads="1"/>
          </p:cNvSpPr>
          <p:nvPr/>
        </p:nvSpPr>
        <p:spPr bwMode="auto">
          <a:xfrm flipV="1">
            <a:off x="7938" y="5876925"/>
            <a:ext cx="892175" cy="968375"/>
          </a:xfrm>
          <a:custGeom>
            <a:avLst/>
            <a:gdLst>
              <a:gd name="G0" fmla="+- 1 0 0"/>
              <a:gd name="G1" fmla="+- 1 0 0"/>
              <a:gd name="G2" fmla="+- 1 0 0"/>
              <a:gd name="G3" fmla="+- 1 0 0"/>
              <a:gd name="G4" fmla="+- 1 0 0"/>
              <a:gd name="G5" fmla="+- 49721 0 0"/>
              <a:gd name="T0" fmla="*/ 754726 w 891750"/>
              <a:gd name="T1" fmla="*/ 148624 h 967239"/>
              <a:gd name="T2" fmla="*/ 148624 w 891750"/>
              <a:gd name="T3" fmla="*/ 806034 h 967239"/>
              <a:gd name="T4" fmla="*/ 0 w 891750"/>
              <a:gd name="T5" fmla="*/ 483620 h 967239"/>
              <a:gd name="T6" fmla="*/ 445875 w 891750"/>
              <a:gd name="T7" fmla="*/ 0 h 967239"/>
            </a:gdLst>
            <a:ahLst/>
            <a:cxnLst>
              <a:cxn ang="0">
                <a:pos x="T0" y="T1"/>
              </a:cxn>
              <a:cxn ang="0">
                <a:pos x="T2" y="T3"/>
              </a:cxn>
              <a:cxn ang="0">
                <a:pos x="T4" y="T5"/>
              </a:cxn>
              <a:cxn ang="0">
                <a:pos x="T6" y="T7"/>
              </a:cxn>
            </a:cxnLst>
            <a:rect l="0" t="0" r="r" b="b"/>
            <a:pathLst>
              <a:path w="891750" h="967239">
                <a:moveTo>
                  <a:pt x="0" y="0"/>
                </a:moveTo>
                <a:lnTo>
                  <a:pt x="891750" y="0"/>
                </a:lnTo>
                <a:lnTo>
                  <a:pt x="617702" y="297247"/>
                </a:lnTo>
                <a:lnTo>
                  <a:pt x="297247" y="297247"/>
                </a:lnTo>
                <a:lnTo>
                  <a:pt x="297247"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5127" name="Freeform 7"/>
          <p:cNvSpPr>
            <a:spLocks noChangeArrowheads="1"/>
          </p:cNvSpPr>
          <p:nvPr/>
        </p:nvSpPr>
        <p:spPr bwMode="auto">
          <a:xfrm flipH="1" flipV="1">
            <a:off x="8337550" y="5870575"/>
            <a:ext cx="806450" cy="966788"/>
          </a:xfrm>
          <a:custGeom>
            <a:avLst/>
            <a:gdLst>
              <a:gd name="G0" fmla="+- 1 0 0"/>
              <a:gd name="G1" fmla="+- 1 0 0"/>
              <a:gd name="G2" fmla="+- 1 0 0"/>
              <a:gd name="G3" fmla="+- 1 0 0"/>
              <a:gd name="G4" fmla="+- 1 0 0"/>
              <a:gd name="G5" fmla="+- 49721 0 0"/>
              <a:gd name="T0" fmla="*/ 698099 w 805915"/>
              <a:gd name="T1" fmla="*/ 129398 h 967239"/>
              <a:gd name="T2" fmla="*/ 134318 w 805915"/>
              <a:gd name="T3" fmla="*/ 806034 h 967239"/>
              <a:gd name="T4" fmla="*/ 0 w 805915"/>
              <a:gd name="T5" fmla="*/ 483620 h 967239"/>
              <a:gd name="T6" fmla="*/ 402958 w 805915"/>
              <a:gd name="T7" fmla="*/ 0 h 967239"/>
            </a:gdLst>
            <a:ahLst/>
            <a:cxnLst>
              <a:cxn ang="0">
                <a:pos x="T0" y="T1"/>
              </a:cxn>
              <a:cxn ang="0">
                <a:pos x="T2" y="T3"/>
              </a:cxn>
              <a:cxn ang="0">
                <a:pos x="T4" y="T5"/>
              </a:cxn>
              <a:cxn ang="0">
                <a:pos x="T6" y="T7"/>
              </a:cxn>
            </a:cxnLst>
            <a:rect l="0" t="0" r="r" b="b"/>
            <a:pathLst>
              <a:path w="805915" h="967239">
                <a:moveTo>
                  <a:pt x="0" y="0"/>
                </a:moveTo>
                <a:lnTo>
                  <a:pt x="805915" y="0"/>
                </a:lnTo>
                <a:lnTo>
                  <a:pt x="590284" y="258795"/>
                </a:lnTo>
                <a:lnTo>
                  <a:pt x="268636" y="258795"/>
                </a:lnTo>
                <a:lnTo>
                  <a:pt x="268636"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68313" y="342900"/>
            <a:ext cx="8229600" cy="1008063"/>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a:solidFill>
                  <a:srgbClr val="D99694"/>
                </a:solidFill>
              </a:rPr>
              <a:t>Mes grands-parents, mes parents et moi </a:t>
            </a:r>
          </a:p>
        </p:txBody>
      </p:sp>
      <p:sp>
        <p:nvSpPr>
          <p:cNvPr id="6146" name="Freeform 2"/>
          <p:cNvSpPr>
            <a:spLocks noChangeArrowheads="1"/>
          </p:cNvSpPr>
          <p:nvPr/>
        </p:nvSpPr>
        <p:spPr bwMode="auto">
          <a:xfrm>
            <a:off x="7938" y="-4763"/>
            <a:ext cx="747712" cy="912813"/>
          </a:xfrm>
          <a:custGeom>
            <a:avLst/>
            <a:gdLst>
              <a:gd name="G0" fmla="+- 1 0 0"/>
              <a:gd name="G1" fmla="+- 1 0 0"/>
              <a:gd name="G2" fmla="+- 1 0 0"/>
              <a:gd name="G3" fmla="+- 1 0 0"/>
              <a:gd name="G4" fmla="+- 1 0 0"/>
              <a:gd name="G5" fmla="+- 61541 0 0"/>
              <a:gd name="T0" fmla="*/ 645729 w 747734"/>
              <a:gd name="T1" fmla="*/ 124621 h 913522"/>
              <a:gd name="T2" fmla="*/ 124621 w 747734"/>
              <a:gd name="T3" fmla="*/ 761269 h 913522"/>
              <a:gd name="T4" fmla="*/ 0 w 747734"/>
              <a:gd name="T5" fmla="*/ 456761 h 913522"/>
              <a:gd name="T6" fmla="*/ 373867 w 747734"/>
              <a:gd name="T7" fmla="*/ 0 h 913522"/>
            </a:gdLst>
            <a:ahLst/>
            <a:cxnLst>
              <a:cxn ang="0">
                <a:pos x="T0" y="T1"/>
              </a:cxn>
              <a:cxn ang="0">
                <a:pos x="T2" y="T3"/>
              </a:cxn>
              <a:cxn ang="0">
                <a:pos x="T4" y="T5"/>
              </a:cxn>
              <a:cxn ang="0">
                <a:pos x="T6" y="T7"/>
              </a:cxn>
            </a:cxnLst>
            <a:rect l="0" t="0" r="r" b="b"/>
            <a:pathLst>
              <a:path w="747734" h="913522">
                <a:moveTo>
                  <a:pt x="0" y="0"/>
                </a:moveTo>
                <a:lnTo>
                  <a:pt x="747734" y="0"/>
                </a:lnTo>
                <a:lnTo>
                  <a:pt x="543725" y="249242"/>
                </a:lnTo>
                <a:lnTo>
                  <a:pt x="249242" y="249242"/>
                </a:lnTo>
                <a:lnTo>
                  <a:pt x="249242" y="609018"/>
                </a:lnTo>
                <a:lnTo>
                  <a:pt x="0" y="913522"/>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6147" name="Picture 3"/>
          <p:cNvPicPr>
            <a:picLocks noChangeAspect="1" noChangeArrowheads="1"/>
          </p:cNvPicPr>
          <p:nvPr/>
        </p:nvPicPr>
        <p:blipFill>
          <a:blip r:embed="rId3"/>
          <a:srcRect/>
          <a:stretch>
            <a:fillRect/>
          </a:stretch>
        </p:blipFill>
        <p:spPr bwMode="auto">
          <a:xfrm>
            <a:off x="8380413" y="0"/>
            <a:ext cx="763587" cy="908050"/>
          </a:xfrm>
          <a:prstGeom prst="rect">
            <a:avLst/>
          </a:prstGeom>
          <a:noFill/>
          <a:ln w="9525" cap="flat">
            <a:noFill/>
            <a:round/>
            <a:headEnd/>
            <a:tailEnd/>
          </a:ln>
          <a:effectLst/>
        </p:spPr>
      </p:pic>
      <p:sp>
        <p:nvSpPr>
          <p:cNvPr id="6148" name="Freeform 4"/>
          <p:cNvSpPr>
            <a:spLocks noChangeArrowheads="1"/>
          </p:cNvSpPr>
          <p:nvPr/>
        </p:nvSpPr>
        <p:spPr bwMode="auto">
          <a:xfrm flipV="1">
            <a:off x="7938" y="5949950"/>
            <a:ext cx="892175" cy="895350"/>
          </a:xfrm>
          <a:custGeom>
            <a:avLst/>
            <a:gdLst>
              <a:gd name="G0" fmla="+- 1 0 0"/>
              <a:gd name="G1" fmla="+- 1 0 0"/>
              <a:gd name="G2" fmla="+- 1 0 0"/>
              <a:gd name="G3" fmla="+- 1 0 0"/>
              <a:gd name="G4" fmla="+- 1 0 0"/>
              <a:gd name="G5" fmla="+- 43249 0 0"/>
              <a:gd name="T0" fmla="*/ 743704 w 891750"/>
              <a:gd name="T1" fmla="*/ 148624 h 895230"/>
              <a:gd name="T2" fmla="*/ 148624 w 891750"/>
              <a:gd name="T3" fmla="*/ 746026 h 895230"/>
              <a:gd name="T4" fmla="*/ 0 w 891750"/>
              <a:gd name="T5" fmla="*/ 447615 h 895230"/>
              <a:gd name="T6" fmla="*/ 445875 w 891750"/>
              <a:gd name="T7" fmla="*/ 0 h 895230"/>
            </a:gdLst>
            <a:ahLst/>
            <a:cxnLst>
              <a:cxn ang="0">
                <a:pos x="T0" y="T1"/>
              </a:cxn>
              <a:cxn ang="0">
                <a:pos x="T2" y="T3"/>
              </a:cxn>
              <a:cxn ang="0">
                <a:pos x="T4" y="T5"/>
              </a:cxn>
              <a:cxn ang="0">
                <a:pos x="T6" y="T7"/>
              </a:cxn>
            </a:cxnLst>
            <a:rect l="0" t="0" r="r" b="b"/>
            <a:pathLst>
              <a:path w="891750" h="895230">
                <a:moveTo>
                  <a:pt x="0" y="0"/>
                </a:moveTo>
                <a:lnTo>
                  <a:pt x="891750" y="0"/>
                </a:lnTo>
                <a:lnTo>
                  <a:pt x="595658" y="297247"/>
                </a:lnTo>
                <a:lnTo>
                  <a:pt x="297247" y="297247"/>
                </a:lnTo>
                <a:lnTo>
                  <a:pt x="297247" y="596823"/>
                </a:lnTo>
                <a:lnTo>
                  <a:pt x="0" y="895230"/>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6149" name="Freeform 5"/>
          <p:cNvSpPr>
            <a:spLocks noChangeArrowheads="1"/>
          </p:cNvSpPr>
          <p:nvPr/>
        </p:nvSpPr>
        <p:spPr bwMode="auto">
          <a:xfrm flipH="1" flipV="1">
            <a:off x="8380413" y="5949950"/>
            <a:ext cx="763587" cy="887413"/>
          </a:xfrm>
          <a:custGeom>
            <a:avLst/>
            <a:gdLst>
              <a:gd name="G0" fmla="+- 1 0 0"/>
              <a:gd name="G1" fmla="+- 1 0 0"/>
              <a:gd name="G2" fmla="+- 1 0 0"/>
              <a:gd name="G3" fmla="+- 1 0 0"/>
              <a:gd name="G4" fmla="+- 1 0 0"/>
              <a:gd name="G5" fmla="+- 36353 0 0"/>
              <a:gd name="T0" fmla="*/ 658328 w 763761"/>
              <a:gd name="T1" fmla="*/ 122629 h 888334"/>
              <a:gd name="T2" fmla="*/ 127292 w 763761"/>
              <a:gd name="T3" fmla="*/ 740279 h 888334"/>
              <a:gd name="T4" fmla="*/ 0 w 763761"/>
              <a:gd name="T5" fmla="*/ 444167 h 888334"/>
              <a:gd name="T6" fmla="*/ 381881 w 763761"/>
              <a:gd name="T7" fmla="*/ 0 h 888334"/>
            </a:gdLst>
            <a:ahLst/>
            <a:cxnLst>
              <a:cxn ang="0">
                <a:pos x="T0" y="T1"/>
              </a:cxn>
              <a:cxn ang="0">
                <a:pos x="T2" y="T3"/>
              </a:cxn>
              <a:cxn ang="0">
                <a:pos x="T4" y="T5"/>
              </a:cxn>
              <a:cxn ang="0">
                <a:pos x="T6" y="T7"/>
              </a:cxn>
            </a:cxnLst>
            <a:rect l="0" t="0" r="r" b="b"/>
            <a:pathLst>
              <a:path w="763761" h="888334">
                <a:moveTo>
                  <a:pt x="0" y="0"/>
                </a:moveTo>
                <a:lnTo>
                  <a:pt x="763761" y="0"/>
                </a:lnTo>
                <a:lnTo>
                  <a:pt x="552895" y="245259"/>
                </a:lnTo>
                <a:lnTo>
                  <a:pt x="254584" y="245259"/>
                </a:lnTo>
                <a:lnTo>
                  <a:pt x="254584" y="592226"/>
                </a:lnTo>
                <a:lnTo>
                  <a:pt x="0" y="888334"/>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6150" name="Text Box 6"/>
          <p:cNvSpPr txBox="1">
            <a:spLocks noChangeArrowheads="1"/>
          </p:cNvSpPr>
          <p:nvPr/>
        </p:nvSpPr>
        <p:spPr bwMode="auto">
          <a:xfrm>
            <a:off x="287338" y="1931988"/>
            <a:ext cx="4783137" cy="3827462"/>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FF99CC"/>
                </a:solidFill>
              </a:rPr>
              <a:t>Dans son œuvre, Frida raconte l'histoire de ses origines. Elle se représente petite fille. Ses parents sont peints d'après leur photo de mariage de 1898.</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FF99CC"/>
                </a:solidFill>
              </a:rPr>
              <a:t> Frida a peint ses grands-parents maternels au dessus de la terre tandis que ses grands-parents paternels sont représentés au dessus de l'océan.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FF99CC"/>
                </a:solidFill>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99CC"/>
                </a:solidFill>
              </a:rPr>
              <a:t>Ainsi, elle </a:t>
            </a:r>
            <a:r>
              <a:rPr lang="fr-FR" dirty="0">
                <a:solidFill>
                  <a:srgbClr val="FF99CC"/>
                </a:solidFill>
              </a:rPr>
              <a:t>symbolise ses grands-parents mexicains au moyen de la terre et ses grands-parents allemands au moyen de l'océan.</a:t>
            </a:r>
          </a:p>
        </p:txBody>
      </p:sp>
      <p:pic>
        <p:nvPicPr>
          <p:cNvPr id="6151" name="Picture 7"/>
          <p:cNvPicPr>
            <a:picLocks noChangeAspect="1" noChangeArrowheads="1"/>
          </p:cNvPicPr>
          <p:nvPr/>
        </p:nvPicPr>
        <p:blipFill>
          <a:blip r:embed="rId4"/>
          <a:srcRect/>
          <a:stretch>
            <a:fillRect/>
          </a:stretch>
        </p:blipFill>
        <p:spPr bwMode="auto">
          <a:xfrm>
            <a:off x="5486400" y="1905000"/>
            <a:ext cx="3370263" cy="349567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54038" y="77788"/>
            <a:ext cx="8229600" cy="1008062"/>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a:solidFill>
                  <a:srgbClr val="D99694"/>
                </a:solidFill>
              </a:rPr>
              <a:t> Les deux Frida </a:t>
            </a:r>
          </a:p>
        </p:txBody>
      </p:sp>
      <p:sp>
        <p:nvSpPr>
          <p:cNvPr id="7170" name="Freeform 2"/>
          <p:cNvSpPr>
            <a:spLocks noChangeArrowheads="1"/>
          </p:cNvSpPr>
          <p:nvPr/>
        </p:nvSpPr>
        <p:spPr bwMode="auto">
          <a:xfrm>
            <a:off x="7938" y="-4763"/>
            <a:ext cx="892175" cy="1057276"/>
          </a:xfrm>
          <a:custGeom>
            <a:avLst/>
            <a:gdLst>
              <a:gd name="G0" fmla="+- 1 0 0"/>
              <a:gd name="G1" fmla="+- 1 0 0"/>
              <a:gd name="G2" fmla="+- 1 0 0"/>
              <a:gd name="G3" fmla="+- 1 0 0"/>
              <a:gd name="G4" fmla="+- 1 0 0"/>
              <a:gd name="G5" fmla="+- 8945 0 0"/>
              <a:gd name="T0" fmla="*/ 766425 w 891750"/>
              <a:gd name="T1" fmla="*/ 148624 h 1057537"/>
              <a:gd name="T2" fmla="*/ 148624 w 891750"/>
              <a:gd name="T3" fmla="*/ 881282 h 1057537"/>
              <a:gd name="T4" fmla="*/ 0 w 891750"/>
              <a:gd name="T5" fmla="*/ 528769 h 1057537"/>
              <a:gd name="T6" fmla="*/ 445875 w 891750"/>
              <a:gd name="T7" fmla="*/ 0 h 1057537"/>
            </a:gdLst>
            <a:ahLst/>
            <a:cxnLst>
              <a:cxn ang="0">
                <a:pos x="T0" y="T1"/>
              </a:cxn>
              <a:cxn ang="0">
                <a:pos x="T2" y="T3"/>
              </a:cxn>
              <a:cxn ang="0">
                <a:pos x="T4" y="T5"/>
              </a:cxn>
              <a:cxn ang="0">
                <a:pos x="T6" y="T7"/>
              </a:cxn>
            </a:cxnLst>
            <a:rect l="0" t="0" r="r" b="b"/>
            <a:pathLst>
              <a:path w="891750" h="1057537">
                <a:moveTo>
                  <a:pt x="0" y="0"/>
                </a:moveTo>
                <a:lnTo>
                  <a:pt x="891750" y="0"/>
                </a:lnTo>
                <a:lnTo>
                  <a:pt x="641101" y="297247"/>
                </a:lnTo>
                <a:lnTo>
                  <a:pt x="297247" y="297247"/>
                </a:lnTo>
                <a:lnTo>
                  <a:pt x="297247" y="705028"/>
                </a:lnTo>
                <a:lnTo>
                  <a:pt x="0" y="1057537"/>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7171" name="Picture 3"/>
          <p:cNvPicPr>
            <a:picLocks noChangeAspect="1" noChangeArrowheads="1"/>
          </p:cNvPicPr>
          <p:nvPr/>
        </p:nvPicPr>
        <p:blipFill>
          <a:blip r:embed="rId3"/>
          <a:srcRect/>
          <a:stretch>
            <a:fillRect/>
          </a:stretch>
        </p:blipFill>
        <p:spPr bwMode="auto">
          <a:xfrm>
            <a:off x="8380413" y="0"/>
            <a:ext cx="763587" cy="1085850"/>
          </a:xfrm>
          <a:prstGeom prst="rect">
            <a:avLst/>
          </a:prstGeom>
          <a:noFill/>
          <a:ln w="9525" cap="flat">
            <a:noFill/>
            <a:round/>
            <a:headEnd/>
            <a:tailEnd/>
          </a:ln>
          <a:effectLst/>
        </p:spPr>
      </p:pic>
      <p:sp>
        <p:nvSpPr>
          <p:cNvPr id="7172" name="Freeform 4"/>
          <p:cNvSpPr>
            <a:spLocks noChangeArrowheads="1"/>
          </p:cNvSpPr>
          <p:nvPr/>
        </p:nvSpPr>
        <p:spPr bwMode="auto">
          <a:xfrm flipV="1">
            <a:off x="7938" y="5876925"/>
            <a:ext cx="892175" cy="968375"/>
          </a:xfrm>
          <a:custGeom>
            <a:avLst/>
            <a:gdLst>
              <a:gd name="G0" fmla="+- 1 0 0"/>
              <a:gd name="G1" fmla="+- 1 0 0"/>
              <a:gd name="G2" fmla="+- 1 0 0"/>
              <a:gd name="G3" fmla="+- 1 0 0"/>
              <a:gd name="G4" fmla="+- 1 0 0"/>
              <a:gd name="G5" fmla="+- 49721 0 0"/>
              <a:gd name="T0" fmla="*/ 754726 w 891750"/>
              <a:gd name="T1" fmla="*/ 148624 h 967239"/>
              <a:gd name="T2" fmla="*/ 148624 w 891750"/>
              <a:gd name="T3" fmla="*/ 806034 h 967239"/>
              <a:gd name="T4" fmla="*/ 0 w 891750"/>
              <a:gd name="T5" fmla="*/ 483620 h 967239"/>
              <a:gd name="T6" fmla="*/ 445875 w 891750"/>
              <a:gd name="T7" fmla="*/ 0 h 967239"/>
            </a:gdLst>
            <a:ahLst/>
            <a:cxnLst>
              <a:cxn ang="0">
                <a:pos x="T0" y="T1"/>
              </a:cxn>
              <a:cxn ang="0">
                <a:pos x="T2" y="T3"/>
              </a:cxn>
              <a:cxn ang="0">
                <a:pos x="T4" y="T5"/>
              </a:cxn>
              <a:cxn ang="0">
                <a:pos x="T6" y="T7"/>
              </a:cxn>
            </a:cxnLst>
            <a:rect l="0" t="0" r="r" b="b"/>
            <a:pathLst>
              <a:path w="891750" h="967239">
                <a:moveTo>
                  <a:pt x="0" y="0"/>
                </a:moveTo>
                <a:lnTo>
                  <a:pt x="891750" y="0"/>
                </a:lnTo>
                <a:lnTo>
                  <a:pt x="617702" y="297247"/>
                </a:lnTo>
                <a:lnTo>
                  <a:pt x="297247" y="297247"/>
                </a:lnTo>
                <a:lnTo>
                  <a:pt x="297247"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7173" name="Freeform 5"/>
          <p:cNvSpPr>
            <a:spLocks noChangeArrowheads="1"/>
          </p:cNvSpPr>
          <p:nvPr/>
        </p:nvSpPr>
        <p:spPr bwMode="auto">
          <a:xfrm flipH="1" flipV="1">
            <a:off x="8337550" y="5870575"/>
            <a:ext cx="806450" cy="966788"/>
          </a:xfrm>
          <a:custGeom>
            <a:avLst/>
            <a:gdLst>
              <a:gd name="G0" fmla="+- 1 0 0"/>
              <a:gd name="G1" fmla="+- 1 0 0"/>
              <a:gd name="G2" fmla="+- 1 0 0"/>
              <a:gd name="G3" fmla="+- 1 0 0"/>
              <a:gd name="G4" fmla="+- 1 0 0"/>
              <a:gd name="G5" fmla="+- 49721 0 0"/>
              <a:gd name="T0" fmla="*/ 698099 w 805915"/>
              <a:gd name="T1" fmla="*/ 129398 h 967239"/>
              <a:gd name="T2" fmla="*/ 134318 w 805915"/>
              <a:gd name="T3" fmla="*/ 806034 h 967239"/>
              <a:gd name="T4" fmla="*/ 0 w 805915"/>
              <a:gd name="T5" fmla="*/ 483620 h 967239"/>
              <a:gd name="T6" fmla="*/ 402958 w 805915"/>
              <a:gd name="T7" fmla="*/ 0 h 967239"/>
            </a:gdLst>
            <a:ahLst/>
            <a:cxnLst>
              <a:cxn ang="0">
                <a:pos x="T0" y="T1"/>
              </a:cxn>
              <a:cxn ang="0">
                <a:pos x="T2" y="T3"/>
              </a:cxn>
              <a:cxn ang="0">
                <a:pos x="T4" y="T5"/>
              </a:cxn>
              <a:cxn ang="0">
                <a:pos x="T6" y="T7"/>
              </a:cxn>
            </a:cxnLst>
            <a:rect l="0" t="0" r="r" b="b"/>
            <a:pathLst>
              <a:path w="805915" h="967239">
                <a:moveTo>
                  <a:pt x="0" y="0"/>
                </a:moveTo>
                <a:lnTo>
                  <a:pt x="805915" y="0"/>
                </a:lnTo>
                <a:lnTo>
                  <a:pt x="590284" y="258795"/>
                </a:lnTo>
                <a:lnTo>
                  <a:pt x="268636" y="258795"/>
                </a:lnTo>
                <a:lnTo>
                  <a:pt x="268636"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7174" name="Picture 6"/>
          <p:cNvPicPr>
            <a:picLocks noChangeAspect="1" noChangeArrowheads="1"/>
          </p:cNvPicPr>
          <p:nvPr/>
        </p:nvPicPr>
        <p:blipFill>
          <a:blip r:embed="rId4"/>
          <a:srcRect/>
          <a:stretch>
            <a:fillRect/>
          </a:stretch>
        </p:blipFill>
        <p:spPr bwMode="auto">
          <a:xfrm>
            <a:off x="4895850" y="1944688"/>
            <a:ext cx="4068763" cy="3527425"/>
          </a:xfrm>
          <a:prstGeom prst="rect">
            <a:avLst/>
          </a:prstGeom>
          <a:noFill/>
          <a:ln w="9525" cap="flat">
            <a:noFill/>
            <a:round/>
            <a:headEnd/>
            <a:tailEnd/>
          </a:ln>
          <a:effectLst/>
        </p:spPr>
      </p:pic>
      <p:sp>
        <p:nvSpPr>
          <p:cNvPr id="7175" name="Text Box 7"/>
          <p:cNvSpPr txBox="1">
            <a:spLocks noChangeArrowheads="1"/>
          </p:cNvSpPr>
          <p:nvPr/>
        </p:nvSpPr>
        <p:spPr bwMode="auto">
          <a:xfrm>
            <a:off x="287338" y="1236663"/>
            <a:ext cx="4572000" cy="5027612"/>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FF99CC"/>
                </a:solidFill>
              </a:rPr>
              <a:t>Dans son œuvre, les cœurs des deux personnages apparaissent à nu, sur les robes dont les corps sont parés. Le personnage de droite représente la partie de sa personne qu'aimait Diego Rivera, une Frida dans le costume mexicain de Tehuana.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FF99CC"/>
                </a:solidFill>
              </a:rPr>
              <a:t>Dans sa main elle tient une amulette avec un portrait de Diego enfant. La Frida de gauche est plutôt de type européen dans une robe blanche en dentelle et représente la Frida que Diego n'aimait plus.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solidFill>
                  <a:srgbClr val="FF99CC"/>
                </a:solidFill>
              </a:rPr>
              <a:t>Les cœurs des deux femmes se trouvent exposés, un procédé que Frida a souvent employé pour exprimer sa douleur... Le cœur de la Frida mal aimée est brisée alors que l'autre est entier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54038" y="77788"/>
            <a:ext cx="8229600" cy="1008062"/>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a:solidFill>
                  <a:srgbClr val="D99694"/>
                </a:solidFill>
              </a:rPr>
              <a:t> La colonne brisée</a:t>
            </a:r>
          </a:p>
        </p:txBody>
      </p:sp>
      <p:sp>
        <p:nvSpPr>
          <p:cNvPr id="8194" name="Freeform 2"/>
          <p:cNvSpPr>
            <a:spLocks noChangeArrowheads="1"/>
          </p:cNvSpPr>
          <p:nvPr/>
        </p:nvSpPr>
        <p:spPr bwMode="auto">
          <a:xfrm>
            <a:off x="7938" y="-4763"/>
            <a:ext cx="892175" cy="1057276"/>
          </a:xfrm>
          <a:custGeom>
            <a:avLst/>
            <a:gdLst>
              <a:gd name="G0" fmla="+- 1 0 0"/>
              <a:gd name="G1" fmla="+- 1 0 0"/>
              <a:gd name="G2" fmla="+- 1 0 0"/>
              <a:gd name="G3" fmla="+- 1 0 0"/>
              <a:gd name="G4" fmla="+- 1 0 0"/>
              <a:gd name="G5" fmla="+- 8945 0 0"/>
              <a:gd name="T0" fmla="*/ 766425 w 891750"/>
              <a:gd name="T1" fmla="*/ 148624 h 1057537"/>
              <a:gd name="T2" fmla="*/ 148624 w 891750"/>
              <a:gd name="T3" fmla="*/ 881282 h 1057537"/>
              <a:gd name="T4" fmla="*/ 0 w 891750"/>
              <a:gd name="T5" fmla="*/ 528769 h 1057537"/>
              <a:gd name="T6" fmla="*/ 445875 w 891750"/>
              <a:gd name="T7" fmla="*/ 0 h 1057537"/>
            </a:gdLst>
            <a:ahLst/>
            <a:cxnLst>
              <a:cxn ang="0">
                <a:pos x="T0" y="T1"/>
              </a:cxn>
              <a:cxn ang="0">
                <a:pos x="T2" y="T3"/>
              </a:cxn>
              <a:cxn ang="0">
                <a:pos x="T4" y="T5"/>
              </a:cxn>
              <a:cxn ang="0">
                <a:pos x="T6" y="T7"/>
              </a:cxn>
            </a:cxnLst>
            <a:rect l="0" t="0" r="r" b="b"/>
            <a:pathLst>
              <a:path w="891750" h="1057537">
                <a:moveTo>
                  <a:pt x="0" y="0"/>
                </a:moveTo>
                <a:lnTo>
                  <a:pt x="891750" y="0"/>
                </a:lnTo>
                <a:lnTo>
                  <a:pt x="641101" y="297247"/>
                </a:lnTo>
                <a:lnTo>
                  <a:pt x="297247" y="297247"/>
                </a:lnTo>
                <a:lnTo>
                  <a:pt x="297247" y="705028"/>
                </a:lnTo>
                <a:lnTo>
                  <a:pt x="0" y="1057537"/>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8195" name="Picture 3"/>
          <p:cNvPicPr>
            <a:picLocks noChangeAspect="1" noChangeArrowheads="1"/>
          </p:cNvPicPr>
          <p:nvPr/>
        </p:nvPicPr>
        <p:blipFill>
          <a:blip r:embed="rId3"/>
          <a:srcRect/>
          <a:stretch>
            <a:fillRect/>
          </a:stretch>
        </p:blipFill>
        <p:spPr bwMode="auto">
          <a:xfrm>
            <a:off x="8380413" y="0"/>
            <a:ext cx="763587" cy="1085850"/>
          </a:xfrm>
          <a:prstGeom prst="rect">
            <a:avLst/>
          </a:prstGeom>
          <a:noFill/>
          <a:ln w="9525" cap="flat">
            <a:noFill/>
            <a:round/>
            <a:headEnd/>
            <a:tailEnd/>
          </a:ln>
          <a:effectLst/>
        </p:spPr>
      </p:pic>
      <p:sp>
        <p:nvSpPr>
          <p:cNvPr id="8196" name="Freeform 4"/>
          <p:cNvSpPr>
            <a:spLocks noChangeArrowheads="1"/>
          </p:cNvSpPr>
          <p:nvPr/>
        </p:nvSpPr>
        <p:spPr bwMode="auto">
          <a:xfrm flipV="1">
            <a:off x="7938" y="5876925"/>
            <a:ext cx="892175" cy="968375"/>
          </a:xfrm>
          <a:custGeom>
            <a:avLst/>
            <a:gdLst>
              <a:gd name="G0" fmla="+- 1 0 0"/>
              <a:gd name="G1" fmla="+- 1 0 0"/>
              <a:gd name="G2" fmla="+- 1 0 0"/>
              <a:gd name="G3" fmla="+- 1 0 0"/>
              <a:gd name="G4" fmla="+- 1 0 0"/>
              <a:gd name="G5" fmla="+- 49721 0 0"/>
              <a:gd name="T0" fmla="*/ 754726 w 891750"/>
              <a:gd name="T1" fmla="*/ 148624 h 967239"/>
              <a:gd name="T2" fmla="*/ 148624 w 891750"/>
              <a:gd name="T3" fmla="*/ 806034 h 967239"/>
              <a:gd name="T4" fmla="*/ 0 w 891750"/>
              <a:gd name="T5" fmla="*/ 483620 h 967239"/>
              <a:gd name="T6" fmla="*/ 445875 w 891750"/>
              <a:gd name="T7" fmla="*/ 0 h 967239"/>
            </a:gdLst>
            <a:ahLst/>
            <a:cxnLst>
              <a:cxn ang="0">
                <a:pos x="T0" y="T1"/>
              </a:cxn>
              <a:cxn ang="0">
                <a:pos x="T2" y="T3"/>
              </a:cxn>
              <a:cxn ang="0">
                <a:pos x="T4" y="T5"/>
              </a:cxn>
              <a:cxn ang="0">
                <a:pos x="T6" y="T7"/>
              </a:cxn>
            </a:cxnLst>
            <a:rect l="0" t="0" r="r" b="b"/>
            <a:pathLst>
              <a:path w="891750" h="967239">
                <a:moveTo>
                  <a:pt x="0" y="0"/>
                </a:moveTo>
                <a:lnTo>
                  <a:pt x="891750" y="0"/>
                </a:lnTo>
                <a:lnTo>
                  <a:pt x="617702" y="297247"/>
                </a:lnTo>
                <a:lnTo>
                  <a:pt x="297247" y="297247"/>
                </a:lnTo>
                <a:lnTo>
                  <a:pt x="297247"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8197" name="Freeform 5"/>
          <p:cNvSpPr>
            <a:spLocks noChangeArrowheads="1"/>
          </p:cNvSpPr>
          <p:nvPr/>
        </p:nvSpPr>
        <p:spPr bwMode="auto">
          <a:xfrm flipH="1" flipV="1">
            <a:off x="8337550" y="5870575"/>
            <a:ext cx="806450" cy="966788"/>
          </a:xfrm>
          <a:custGeom>
            <a:avLst/>
            <a:gdLst>
              <a:gd name="G0" fmla="+- 1 0 0"/>
              <a:gd name="G1" fmla="+- 1 0 0"/>
              <a:gd name="G2" fmla="+- 1 0 0"/>
              <a:gd name="G3" fmla="+- 1 0 0"/>
              <a:gd name="G4" fmla="+- 1 0 0"/>
              <a:gd name="G5" fmla="+- 49721 0 0"/>
              <a:gd name="T0" fmla="*/ 698099 w 805915"/>
              <a:gd name="T1" fmla="*/ 129398 h 967239"/>
              <a:gd name="T2" fmla="*/ 134318 w 805915"/>
              <a:gd name="T3" fmla="*/ 806034 h 967239"/>
              <a:gd name="T4" fmla="*/ 0 w 805915"/>
              <a:gd name="T5" fmla="*/ 483620 h 967239"/>
              <a:gd name="T6" fmla="*/ 402958 w 805915"/>
              <a:gd name="T7" fmla="*/ 0 h 967239"/>
            </a:gdLst>
            <a:ahLst/>
            <a:cxnLst>
              <a:cxn ang="0">
                <a:pos x="T0" y="T1"/>
              </a:cxn>
              <a:cxn ang="0">
                <a:pos x="T2" y="T3"/>
              </a:cxn>
              <a:cxn ang="0">
                <a:pos x="T4" y="T5"/>
              </a:cxn>
              <a:cxn ang="0">
                <a:pos x="T6" y="T7"/>
              </a:cxn>
            </a:cxnLst>
            <a:rect l="0" t="0" r="r" b="b"/>
            <a:pathLst>
              <a:path w="805915" h="967239">
                <a:moveTo>
                  <a:pt x="0" y="0"/>
                </a:moveTo>
                <a:lnTo>
                  <a:pt x="805915" y="0"/>
                </a:lnTo>
                <a:lnTo>
                  <a:pt x="590284" y="258795"/>
                </a:lnTo>
                <a:lnTo>
                  <a:pt x="268636" y="258795"/>
                </a:lnTo>
                <a:lnTo>
                  <a:pt x="268636"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8198" name="Text Box 6"/>
          <p:cNvSpPr txBox="1">
            <a:spLocks noChangeArrowheads="1"/>
          </p:cNvSpPr>
          <p:nvPr/>
        </p:nvSpPr>
        <p:spPr bwMode="auto">
          <a:xfrm>
            <a:off x="360363" y="2160588"/>
            <a:ext cx="4535487" cy="2447925"/>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FF99CC"/>
                </a:solidFill>
              </a:rPr>
              <a:t>Dans cette œuvre, Frida est dans un paysage désertique, les larmes aux yeux, le corps perforé de clous et entrouvert pour laisser apparaître une colonne dorique fragmentée qui lui tient la colonne vertébrale.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a:solidFill>
                <a:srgbClr val="FF99CC"/>
              </a:solidFill>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a:solidFill>
                  <a:srgbClr val="FF99CC"/>
                </a:solidFill>
              </a:rPr>
              <a:t> Elle exprime sa douleur avec les clous, sa douleur dû à son accident de bus.</a:t>
            </a:r>
          </a:p>
        </p:txBody>
      </p:sp>
      <p:pic>
        <p:nvPicPr>
          <p:cNvPr id="8199" name="Picture 7"/>
          <p:cNvPicPr>
            <a:picLocks noChangeAspect="1" noChangeArrowheads="1"/>
          </p:cNvPicPr>
          <p:nvPr/>
        </p:nvPicPr>
        <p:blipFill>
          <a:blip r:embed="rId4"/>
          <a:srcRect/>
          <a:stretch>
            <a:fillRect/>
          </a:stretch>
        </p:blipFill>
        <p:spPr bwMode="auto">
          <a:xfrm>
            <a:off x="5711825" y="1584325"/>
            <a:ext cx="2928938" cy="35274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96D2D"/>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554038" y="77788"/>
            <a:ext cx="8229600" cy="1008062"/>
          </a:xfrm>
          <a:prstGeom prst="rect">
            <a:avLst/>
          </a:prstGeom>
          <a:noFill/>
          <a:ln w="9525" cap="flat">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smtClean="0">
                <a:solidFill>
                  <a:srgbClr val="D99694"/>
                </a:solidFill>
              </a:rPr>
              <a:t>Lien avec le thème </a:t>
            </a:r>
            <a:endParaRPr lang="fr-FR" sz="4400" dirty="0">
              <a:solidFill>
                <a:srgbClr val="D99694"/>
              </a:solidFill>
            </a:endParaRPr>
          </a:p>
        </p:txBody>
      </p:sp>
      <p:sp>
        <p:nvSpPr>
          <p:cNvPr id="8194" name="Freeform 2"/>
          <p:cNvSpPr>
            <a:spLocks noChangeArrowheads="1"/>
          </p:cNvSpPr>
          <p:nvPr/>
        </p:nvSpPr>
        <p:spPr bwMode="auto">
          <a:xfrm>
            <a:off x="7938" y="-4763"/>
            <a:ext cx="892175" cy="1057276"/>
          </a:xfrm>
          <a:custGeom>
            <a:avLst/>
            <a:gdLst>
              <a:gd name="G0" fmla="+- 1 0 0"/>
              <a:gd name="G1" fmla="+- 1 0 0"/>
              <a:gd name="G2" fmla="+- 1 0 0"/>
              <a:gd name="G3" fmla="+- 1 0 0"/>
              <a:gd name="G4" fmla="+- 1 0 0"/>
              <a:gd name="G5" fmla="+- 8945 0 0"/>
              <a:gd name="T0" fmla="*/ 766425 w 891750"/>
              <a:gd name="T1" fmla="*/ 148624 h 1057537"/>
              <a:gd name="T2" fmla="*/ 148624 w 891750"/>
              <a:gd name="T3" fmla="*/ 881282 h 1057537"/>
              <a:gd name="T4" fmla="*/ 0 w 891750"/>
              <a:gd name="T5" fmla="*/ 528769 h 1057537"/>
              <a:gd name="T6" fmla="*/ 445875 w 891750"/>
              <a:gd name="T7" fmla="*/ 0 h 1057537"/>
            </a:gdLst>
            <a:ahLst/>
            <a:cxnLst>
              <a:cxn ang="0">
                <a:pos x="T0" y="T1"/>
              </a:cxn>
              <a:cxn ang="0">
                <a:pos x="T2" y="T3"/>
              </a:cxn>
              <a:cxn ang="0">
                <a:pos x="T4" y="T5"/>
              </a:cxn>
              <a:cxn ang="0">
                <a:pos x="T6" y="T7"/>
              </a:cxn>
            </a:cxnLst>
            <a:rect l="0" t="0" r="r" b="b"/>
            <a:pathLst>
              <a:path w="891750" h="1057537">
                <a:moveTo>
                  <a:pt x="0" y="0"/>
                </a:moveTo>
                <a:lnTo>
                  <a:pt x="891750" y="0"/>
                </a:lnTo>
                <a:lnTo>
                  <a:pt x="641101" y="297247"/>
                </a:lnTo>
                <a:lnTo>
                  <a:pt x="297247" y="297247"/>
                </a:lnTo>
                <a:lnTo>
                  <a:pt x="297247" y="705028"/>
                </a:lnTo>
                <a:lnTo>
                  <a:pt x="0" y="1057537"/>
                </a:lnTo>
                <a:close/>
              </a:path>
            </a:pathLst>
          </a:custGeom>
          <a:solidFill>
            <a:srgbClr val="E6B9B8"/>
          </a:solidFill>
          <a:ln w="25560" cap="flat">
            <a:solidFill>
              <a:srgbClr val="E6B9B8"/>
            </a:solidFill>
            <a:round/>
            <a:headEnd/>
            <a:tailEnd/>
          </a:ln>
          <a:effectLst/>
        </p:spPr>
        <p:txBody>
          <a:bodyPr wrap="none" anchor="ctr"/>
          <a:lstStyle/>
          <a:p>
            <a:endParaRPr lang="fr-FR"/>
          </a:p>
        </p:txBody>
      </p:sp>
      <p:pic>
        <p:nvPicPr>
          <p:cNvPr id="8195" name="Picture 3"/>
          <p:cNvPicPr>
            <a:picLocks noChangeAspect="1" noChangeArrowheads="1"/>
          </p:cNvPicPr>
          <p:nvPr/>
        </p:nvPicPr>
        <p:blipFill>
          <a:blip r:embed="rId3"/>
          <a:srcRect/>
          <a:stretch>
            <a:fillRect/>
          </a:stretch>
        </p:blipFill>
        <p:spPr bwMode="auto">
          <a:xfrm>
            <a:off x="8380413" y="0"/>
            <a:ext cx="763587" cy="1085850"/>
          </a:xfrm>
          <a:prstGeom prst="rect">
            <a:avLst/>
          </a:prstGeom>
          <a:noFill/>
          <a:ln w="9525" cap="flat">
            <a:noFill/>
            <a:round/>
            <a:headEnd/>
            <a:tailEnd/>
          </a:ln>
          <a:effectLst/>
        </p:spPr>
      </p:pic>
      <p:sp>
        <p:nvSpPr>
          <p:cNvPr id="8196" name="Freeform 4"/>
          <p:cNvSpPr>
            <a:spLocks noChangeArrowheads="1"/>
          </p:cNvSpPr>
          <p:nvPr/>
        </p:nvSpPr>
        <p:spPr bwMode="auto">
          <a:xfrm flipV="1">
            <a:off x="7938" y="5876925"/>
            <a:ext cx="892175" cy="968375"/>
          </a:xfrm>
          <a:custGeom>
            <a:avLst/>
            <a:gdLst>
              <a:gd name="G0" fmla="+- 1 0 0"/>
              <a:gd name="G1" fmla="+- 1 0 0"/>
              <a:gd name="G2" fmla="+- 1 0 0"/>
              <a:gd name="G3" fmla="+- 1 0 0"/>
              <a:gd name="G4" fmla="+- 1 0 0"/>
              <a:gd name="G5" fmla="+- 49721 0 0"/>
              <a:gd name="T0" fmla="*/ 754726 w 891750"/>
              <a:gd name="T1" fmla="*/ 148624 h 967239"/>
              <a:gd name="T2" fmla="*/ 148624 w 891750"/>
              <a:gd name="T3" fmla="*/ 806034 h 967239"/>
              <a:gd name="T4" fmla="*/ 0 w 891750"/>
              <a:gd name="T5" fmla="*/ 483620 h 967239"/>
              <a:gd name="T6" fmla="*/ 445875 w 891750"/>
              <a:gd name="T7" fmla="*/ 0 h 967239"/>
            </a:gdLst>
            <a:ahLst/>
            <a:cxnLst>
              <a:cxn ang="0">
                <a:pos x="T0" y="T1"/>
              </a:cxn>
              <a:cxn ang="0">
                <a:pos x="T2" y="T3"/>
              </a:cxn>
              <a:cxn ang="0">
                <a:pos x="T4" y="T5"/>
              </a:cxn>
              <a:cxn ang="0">
                <a:pos x="T6" y="T7"/>
              </a:cxn>
            </a:cxnLst>
            <a:rect l="0" t="0" r="r" b="b"/>
            <a:pathLst>
              <a:path w="891750" h="967239">
                <a:moveTo>
                  <a:pt x="0" y="0"/>
                </a:moveTo>
                <a:lnTo>
                  <a:pt x="891750" y="0"/>
                </a:lnTo>
                <a:lnTo>
                  <a:pt x="617702" y="297247"/>
                </a:lnTo>
                <a:lnTo>
                  <a:pt x="297247" y="297247"/>
                </a:lnTo>
                <a:lnTo>
                  <a:pt x="297247"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8197" name="Freeform 5"/>
          <p:cNvSpPr>
            <a:spLocks noChangeArrowheads="1"/>
          </p:cNvSpPr>
          <p:nvPr/>
        </p:nvSpPr>
        <p:spPr bwMode="auto">
          <a:xfrm flipH="1" flipV="1">
            <a:off x="8337550" y="5870575"/>
            <a:ext cx="806450" cy="966788"/>
          </a:xfrm>
          <a:custGeom>
            <a:avLst/>
            <a:gdLst>
              <a:gd name="G0" fmla="+- 1 0 0"/>
              <a:gd name="G1" fmla="+- 1 0 0"/>
              <a:gd name="G2" fmla="+- 1 0 0"/>
              <a:gd name="G3" fmla="+- 1 0 0"/>
              <a:gd name="G4" fmla="+- 1 0 0"/>
              <a:gd name="G5" fmla="+- 49721 0 0"/>
              <a:gd name="T0" fmla="*/ 698099 w 805915"/>
              <a:gd name="T1" fmla="*/ 129398 h 967239"/>
              <a:gd name="T2" fmla="*/ 134318 w 805915"/>
              <a:gd name="T3" fmla="*/ 806034 h 967239"/>
              <a:gd name="T4" fmla="*/ 0 w 805915"/>
              <a:gd name="T5" fmla="*/ 483620 h 967239"/>
              <a:gd name="T6" fmla="*/ 402958 w 805915"/>
              <a:gd name="T7" fmla="*/ 0 h 967239"/>
            </a:gdLst>
            <a:ahLst/>
            <a:cxnLst>
              <a:cxn ang="0">
                <a:pos x="T0" y="T1"/>
              </a:cxn>
              <a:cxn ang="0">
                <a:pos x="T2" y="T3"/>
              </a:cxn>
              <a:cxn ang="0">
                <a:pos x="T4" y="T5"/>
              </a:cxn>
              <a:cxn ang="0">
                <a:pos x="T6" y="T7"/>
              </a:cxn>
            </a:cxnLst>
            <a:rect l="0" t="0" r="r" b="b"/>
            <a:pathLst>
              <a:path w="805915" h="967239">
                <a:moveTo>
                  <a:pt x="0" y="0"/>
                </a:moveTo>
                <a:lnTo>
                  <a:pt x="805915" y="0"/>
                </a:lnTo>
                <a:lnTo>
                  <a:pt x="590284" y="258795"/>
                </a:lnTo>
                <a:lnTo>
                  <a:pt x="268636" y="258795"/>
                </a:lnTo>
                <a:lnTo>
                  <a:pt x="268636" y="644829"/>
                </a:lnTo>
                <a:lnTo>
                  <a:pt x="0" y="967239"/>
                </a:lnTo>
                <a:close/>
              </a:path>
            </a:pathLst>
          </a:custGeom>
          <a:solidFill>
            <a:srgbClr val="E6B9B8"/>
          </a:solidFill>
          <a:ln w="25560" cap="flat">
            <a:solidFill>
              <a:srgbClr val="E6B9B8"/>
            </a:solidFill>
            <a:round/>
            <a:headEnd/>
            <a:tailEnd/>
          </a:ln>
          <a:effectLst/>
        </p:spPr>
        <p:txBody>
          <a:bodyPr wrap="none" anchor="ctr"/>
          <a:lstStyle/>
          <a:p>
            <a:endParaRPr lang="fr-FR"/>
          </a:p>
        </p:txBody>
      </p:sp>
      <p:sp>
        <p:nvSpPr>
          <p:cNvPr id="8198" name="Text Box 6"/>
          <p:cNvSpPr txBox="1">
            <a:spLocks noChangeArrowheads="1"/>
          </p:cNvSpPr>
          <p:nvPr/>
        </p:nvSpPr>
        <p:spPr bwMode="auto">
          <a:xfrm>
            <a:off x="428596" y="1643050"/>
            <a:ext cx="8355041" cy="839784"/>
          </a:xfrm>
          <a:prstGeom prst="rect">
            <a:avLst/>
          </a:prstGeom>
          <a:noFill/>
          <a:ln w="9525" cap="flat">
            <a:noFill/>
            <a:round/>
            <a:headEnd/>
            <a:tailEnd/>
          </a:ln>
          <a:effectLst/>
        </p:spPr>
        <p:txBody>
          <a:bodyPr lIns="90000" tIns="45000" rIns="90000" bIns="45000"/>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99CC"/>
                </a:solidFill>
              </a:rPr>
              <a:t>Après son accident, Frida Kahlo se construit </a:t>
            </a:r>
            <a:r>
              <a:rPr lang="fr-FR" dirty="0" smtClean="0">
                <a:solidFill>
                  <a:srgbClr val="FF99CC"/>
                </a:solidFill>
              </a:rPr>
              <a:t>sereinement, </a:t>
            </a:r>
            <a:r>
              <a:rPr lang="fr-FR" dirty="0" smtClean="0">
                <a:solidFill>
                  <a:srgbClr val="FF99CC"/>
                </a:solidFill>
              </a:rPr>
              <a:t>sans </a:t>
            </a:r>
            <a:r>
              <a:rPr lang="fr-FR" dirty="0" smtClean="0">
                <a:solidFill>
                  <a:srgbClr val="FF99CC"/>
                </a:solidFill>
              </a:rPr>
              <a:t>l’oubli, </a:t>
            </a:r>
            <a:r>
              <a:rPr lang="fr-FR" dirty="0" smtClean="0">
                <a:solidFill>
                  <a:srgbClr val="FF99CC"/>
                </a:solidFill>
              </a:rPr>
              <a:t>faisant de sa vie, son histoire  des œuvres </a:t>
            </a:r>
            <a:r>
              <a:rPr lang="fr-FR" dirty="0" smtClean="0">
                <a:solidFill>
                  <a:srgbClr val="FF99CC"/>
                </a:solidFill>
              </a:rPr>
              <a:t>aussi, </a:t>
            </a:r>
            <a:r>
              <a:rPr lang="fr-FR" dirty="0" smtClean="0">
                <a:solidFill>
                  <a:srgbClr val="FF99CC"/>
                </a:solidFill>
              </a:rPr>
              <a:t>des autoportraits d’elle </a:t>
            </a:r>
            <a:r>
              <a:rPr lang="fr-FR" smtClean="0">
                <a:solidFill>
                  <a:srgbClr val="FF99CC"/>
                </a:solidFill>
              </a:rPr>
              <a:t>: c’est </a:t>
            </a:r>
            <a:r>
              <a:rPr lang="fr-FR" dirty="0" smtClean="0">
                <a:solidFill>
                  <a:srgbClr val="FF99CC"/>
                </a:solidFill>
              </a:rPr>
              <a:t>un moyen pour exprimer ses souffrances.</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dirty="0" smtClean="0">
              <a:solidFill>
                <a:srgbClr val="FF99CC"/>
              </a:solidFill>
              <a:latin typeface="Bell MT" pitchFamily="18"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dirty="0" smtClean="0">
                <a:solidFill>
                  <a:srgbClr val="FF99CC"/>
                </a:solidFill>
                <a:latin typeface="Bell MT" pitchFamily="18" charset="0"/>
              </a:rPr>
              <a:t>« </a:t>
            </a:r>
            <a:r>
              <a:rPr lang="fr-FR" i="1" dirty="0" smtClean="0">
                <a:solidFill>
                  <a:srgbClr val="FF99CC"/>
                </a:solidFill>
                <a:latin typeface="Bell MT" pitchFamily="18" charset="0"/>
              </a:rPr>
              <a:t>Ma peinture porte en elle le message de la douleur</a:t>
            </a:r>
            <a:r>
              <a:rPr lang="fr-FR" dirty="0" smtClean="0">
                <a:solidFill>
                  <a:srgbClr val="FF99CC"/>
                </a:solidFill>
                <a:latin typeface="Bell MT" pitchFamily="18" charset="0"/>
              </a:rPr>
              <a:t> » (Frida </a:t>
            </a:r>
            <a:r>
              <a:rPr lang="fr-FR" dirty="0" err="1" smtClean="0">
                <a:solidFill>
                  <a:srgbClr val="FF99CC"/>
                </a:solidFill>
                <a:latin typeface="Bell MT" pitchFamily="18" charset="0"/>
              </a:rPr>
              <a:t>Kahlo</a:t>
            </a:r>
            <a:r>
              <a:rPr lang="fr-FR" dirty="0" smtClean="0">
                <a:solidFill>
                  <a:srgbClr val="FF99CC"/>
                </a:solidFill>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da Kahlo">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Microsoft YaHei"/>
      </a:majorFont>
      <a:minorFont>
        <a:latin typeface="Calibri"/>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cs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Frida Kahlo</Template>
  <TotalTime>63</TotalTime>
  <Words>429</Words>
  <Application>Microsoft Office PowerPoint</Application>
  <PresentationFormat>Affichage à l'écran (4:3)</PresentationFormat>
  <Paragraphs>34</Paragraphs>
  <Slides>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Microsoft YaHei</vt:lpstr>
      <vt:lpstr>Arial</vt:lpstr>
      <vt:lpstr>Bell MT</vt:lpstr>
      <vt:lpstr>Berlin Sans FB</vt:lpstr>
      <vt:lpstr>Calibri</vt:lpstr>
      <vt:lpstr>Times New Roman</vt:lpstr>
      <vt:lpstr>Frida Kahlo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Windows-Trust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dc:creator>
  <cp:lastModifiedBy>JEAN</cp:lastModifiedBy>
  <cp:revision>8</cp:revision>
  <cp:lastPrinted>1601-01-01T00:00:00Z</cp:lastPrinted>
  <dcterms:created xsi:type="dcterms:W3CDTF">2016-04-25T18:35:02Z</dcterms:created>
  <dcterms:modified xsi:type="dcterms:W3CDTF">2016-05-29T08:44:38Z</dcterms:modified>
</cp:coreProperties>
</file>