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585137-377C-4DBE-8C22-E70E003F72B0}" type="datetimeFigureOut">
              <a:rPr lang="fr-FR" smtClean="0"/>
              <a:pPr/>
              <a:t>05/05/2014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9A523-C02B-482C-B418-B3021F19E1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41277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xposition </a:t>
            </a:r>
            <a:r>
              <a:rPr lang="fr-F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topie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63888" y="42930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B</a:t>
            </a:r>
            <a:r>
              <a:rPr lang="fr-FR" sz="2000" dirty="0" smtClean="0"/>
              <a:t>ibliothèque </a:t>
            </a:r>
            <a:r>
              <a:rPr lang="fr-FR" sz="2000" b="1" dirty="0" smtClean="0">
                <a:solidFill>
                  <a:srgbClr val="C00000"/>
                </a:solidFill>
              </a:rPr>
              <a:t>N</a:t>
            </a:r>
            <a:r>
              <a:rPr lang="fr-FR" sz="2000" dirty="0" smtClean="0"/>
              <a:t>ationale de </a:t>
            </a:r>
            <a:r>
              <a:rPr lang="fr-FR" sz="2000" b="1" dirty="0" smtClean="0">
                <a:solidFill>
                  <a:srgbClr val="C00000"/>
                </a:solidFill>
              </a:rPr>
              <a:t>F</a:t>
            </a:r>
            <a:r>
              <a:rPr lang="fr-FR" sz="2000" dirty="0" smtClean="0"/>
              <a:t>rance 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491880" y="4221088"/>
            <a:ext cx="0" cy="5040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148064" y="47971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Paris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45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48680"/>
            <a:ext cx="2448272" cy="5847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</a:t>
            </a:r>
            <a:r>
              <a:rPr lang="fr-FR" sz="2800" dirty="0" smtClean="0"/>
              <a:t>topie …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573016"/>
            <a:ext cx="1944216" cy="223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1412776"/>
            <a:ext cx="784887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S"/>
            </a:pPr>
            <a:r>
              <a:rPr lang="fr-FR" dirty="0" smtClean="0"/>
              <a:t>Etymologie:</a:t>
            </a:r>
          </a:p>
          <a:p>
            <a:pPr>
              <a:buClr>
                <a:srgbClr val="C00000"/>
              </a:buClr>
            </a:pPr>
            <a:endParaRPr lang="fr-FR" sz="1100" dirty="0" smtClean="0"/>
          </a:p>
          <a:p>
            <a:pPr algn="just">
              <a:buClr>
                <a:srgbClr val="C00000"/>
              </a:buClr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l’anglais utopia, mot inventé, en 1516, par </a:t>
            </a:r>
            <a:r>
              <a:rPr lang="fr-FR" sz="1400" b="1" dirty="0">
                <a:solidFill>
                  <a:schemeClr val="bg2">
                    <a:lumMod val="95000"/>
                  </a:schemeClr>
                </a:solidFill>
              </a:rPr>
              <a:t>Thomas More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dans son livre Utopia construit avec le préfixe grec οὐ- ou- de sens privatif et noté à la latine au moyen de la seule lettre u, et 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tόpos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(« lieu »), signifiant donc « (qui n’est) en aucun lieu ». </a:t>
            </a: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Clr>
                <a:srgbClr val="C00000"/>
              </a:buClr>
            </a:pPr>
            <a:endParaRPr lang="fr-F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S"/>
            </a:pP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Nom commun: </a:t>
            </a:r>
          </a:p>
          <a:p>
            <a:endParaRPr lang="fr-FR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/>
              <a:t>Pays </a:t>
            </a:r>
            <a:r>
              <a:rPr lang="fr-FR" sz="1400" dirty="0"/>
              <a:t>imaginaire où règne un gouverneur idéal sur un peuple </a:t>
            </a:r>
            <a:r>
              <a:rPr lang="fr-FR" sz="1400" dirty="0" smtClean="0"/>
              <a:t>heureux.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Plan </a:t>
            </a:r>
            <a:r>
              <a:rPr lang="fr-FR" sz="1400" dirty="0"/>
              <a:t>d’une société ou d’un gouvernement idéal et parfait. 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Idéal </a:t>
            </a:r>
            <a:r>
              <a:rPr lang="fr-FR" sz="1400" dirty="0"/>
              <a:t>social ou politique qui ne tient pas compte de la réalité.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Idéal </a:t>
            </a:r>
            <a:r>
              <a:rPr lang="fr-FR" sz="1400" dirty="0"/>
              <a:t>jugé irréalisable.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Forme </a:t>
            </a:r>
            <a:r>
              <a:rPr lang="fr-FR" sz="1400" dirty="0"/>
              <a:t>de récit ayant pour cadre un monde parfait, idyllique</a:t>
            </a:r>
            <a:r>
              <a:rPr lang="fr-FR" sz="1400" dirty="0" smtClean="0"/>
              <a:t>.</a:t>
            </a:r>
          </a:p>
          <a:p>
            <a:endParaRPr lang="fr-FR" sz="11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S"/>
            </a:pPr>
            <a:r>
              <a:rPr lang="fr-FR" dirty="0" smtClean="0"/>
              <a:t>Synonymes:</a:t>
            </a:r>
            <a:endParaRPr lang="fr-FR" dirty="0"/>
          </a:p>
          <a:p>
            <a:pPr algn="just">
              <a:buClr>
                <a:srgbClr val="C00000"/>
              </a:buClr>
            </a:pPr>
            <a:endParaRPr lang="fr-F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Eldorado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Chimère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Illusion</a:t>
            </a:r>
            <a:endParaRPr lang="fr-F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Rêve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723655" y="59491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Thomas More</a:t>
            </a:r>
          </a:p>
          <a:p>
            <a:pPr algn="ctr"/>
            <a:r>
              <a:rPr lang="fr-FR" sz="1200" dirty="0" smtClean="0"/>
              <a:t>1478 - 1535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964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3783" y="58772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 d’accueil: Evènements et culture - Expositions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89" y="516090"/>
            <a:ext cx="791405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1835696" y="-1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Site internet: www.bnf.fr</a:t>
            </a:r>
            <a:endParaRPr lang="fr-FR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68795"/>
            <a:ext cx="792088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403648" y="58772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Expositions – Expositions virtuelles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95" y="548680"/>
            <a:ext cx="7947945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611560" y="576239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Expositions virtuelles – Galerie d’histoire des représentations - Utopie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0648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5172075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619672" y="594928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Utopie, la quête de la société idéale en occident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39552" y="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Site: http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://expositions.bnf.fr/utopie/enimages/salle1/index.htm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Personnalisé 21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479</TotalTime>
  <Words>99</Words>
  <Application>Microsoft Office PowerPoint</Application>
  <PresentationFormat>Affichage à l'écran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Aspect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Lazerand</dc:creator>
  <cp:lastModifiedBy>Pauline Lazerand</cp:lastModifiedBy>
  <cp:revision>28</cp:revision>
  <dcterms:created xsi:type="dcterms:W3CDTF">2014-03-31T12:26:27Z</dcterms:created>
  <dcterms:modified xsi:type="dcterms:W3CDTF">2014-05-05T12:43:17Z</dcterms:modified>
</cp:coreProperties>
</file>