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41" autoAdjust="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B239-1D65-4BF5-9323-F7D2D0A96218}" type="datetimeFigureOut">
              <a:rPr lang="fr-FR" smtClean="0"/>
              <a:t>02/05/2016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F398-9579-4C15-98A4-09801C697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33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B239-1D65-4BF5-9323-F7D2D0A96218}" type="datetimeFigureOut">
              <a:rPr lang="fr-FR" smtClean="0"/>
              <a:t>02/05/2016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F398-9579-4C15-98A4-09801C697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19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B239-1D65-4BF5-9323-F7D2D0A96218}" type="datetimeFigureOut">
              <a:rPr lang="fr-FR" smtClean="0"/>
              <a:t>02/05/2016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F398-9579-4C15-98A4-09801C697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45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B239-1D65-4BF5-9323-F7D2D0A96218}" type="datetimeFigureOut">
              <a:rPr lang="fr-FR" smtClean="0"/>
              <a:t>02/05/2016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F398-9579-4C15-98A4-09801C697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79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B239-1D65-4BF5-9323-F7D2D0A96218}" type="datetimeFigureOut">
              <a:rPr lang="fr-FR" smtClean="0"/>
              <a:t>02/05/2016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F398-9579-4C15-98A4-09801C697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57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B239-1D65-4BF5-9323-F7D2D0A96218}" type="datetimeFigureOut">
              <a:rPr lang="fr-FR" smtClean="0"/>
              <a:t>02/05/2016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F398-9579-4C15-98A4-09801C697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56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B239-1D65-4BF5-9323-F7D2D0A96218}" type="datetimeFigureOut">
              <a:rPr lang="fr-FR" smtClean="0"/>
              <a:t>02/05/2016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F398-9579-4C15-98A4-09801C697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25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B239-1D65-4BF5-9323-F7D2D0A96218}" type="datetimeFigureOut">
              <a:rPr lang="fr-FR" smtClean="0"/>
              <a:t>02/05/2016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F398-9579-4C15-98A4-09801C697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80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B239-1D65-4BF5-9323-F7D2D0A96218}" type="datetimeFigureOut">
              <a:rPr lang="fr-FR" smtClean="0"/>
              <a:t>02/05/2016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F398-9579-4C15-98A4-09801C697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14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B239-1D65-4BF5-9323-F7D2D0A96218}" type="datetimeFigureOut">
              <a:rPr lang="fr-FR" smtClean="0"/>
              <a:t>02/05/2016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F398-9579-4C15-98A4-09801C697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96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B239-1D65-4BF5-9323-F7D2D0A96218}" type="datetimeFigureOut">
              <a:rPr lang="fr-FR" smtClean="0"/>
              <a:t>02/05/2016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F398-9579-4C15-98A4-09801C697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53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1B239-1D65-4BF5-9323-F7D2D0A96218}" type="datetimeFigureOut">
              <a:rPr lang="fr-FR" smtClean="0"/>
              <a:t>02/05/2016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BF398-9579-4C15-98A4-09801C697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8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3"/>
            <a:ext cx="8245426" cy="5153391"/>
          </a:xfrm>
          <a:prstGeom prst="rect">
            <a:avLst/>
          </a:prstGeom>
          <a:ln>
            <a:noFill/>
          </a:ln>
          <a:effectLst>
            <a:reflection blurRad="12700" endPos="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/>
          <p:nvPr/>
        </p:nvSpPr>
        <p:spPr>
          <a:xfrm rot="701789">
            <a:off x="2021674" y="475155"/>
            <a:ext cx="4972835" cy="92333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JE ME </a:t>
            </a:r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SOUVIENS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283968" y="108718"/>
            <a:ext cx="156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THÈME 1</a:t>
            </a:r>
            <a:endParaRPr lang="fr-F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319030">
            <a:off x="6223118" y="359735"/>
            <a:ext cx="2891982" cy="1053083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LE FILM</a:t>
            </a:r>
            <a:endParaRPr lang="fr-F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3528" y="476672"/>
            <a:ext cx="5976664" cy="57606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sz="2200" b="1" i="1" dirty="0" smtClean="0"/>
              <a:t>	</a:t>
            </a:r>
            <a:r>
              <a:rPr lang="fr-FR" sz="2400" i="1" dirty="0" smtClean="0"/>
              <a:t>Total </a:t>
            </a:r>
            <a:r>
              <a:rPr lang="fr-FR" sz="2400" i="1" dirty="0" err="1" smtClean="0"/>
              <a:t>Recall</a:t>
            </a:r>
            <a:r>
              <a:rPr lang="fr-FR" sz="2400" dirty="0"/>
              <a:t> </a:t>
            </a:r>
            <a:r>
              <a:rPr lang="fr-FR" sz="2400" dirty="0" smtClean="0"/>
              <a:t>est un film de </a:t>
            </a:r>
          </a:p>
          <a:p>
            <a:pPr marL="0" indent="0" algn="just">
              <a:buNone/>
            </a:pPr>
            <a:r>
              <a:rPr lang="fr-FR" sz="2400" dirty="0" smtClean="0"/>
              <a:t>science-fiction américain réalisé par Len Wiseman, sorti en 2012.</a:t>
            </a:r>
          </a:p>
          <a:p>
            <a:pPr marL="0" indent="0" algn="just">
              <a:buNone/>
            </a:pPr>
            <a:endParaRPr lang="fr-FR" sz="2400" dirty="0" smtClean="0"/>
          </a:p>
          <a:p>
            <a:pPr marL="0" indent="0" algn="just">
              <a:buNone/>
            </a:pPr>
            <a:r>
              <a:rPr lang="fr-FR" sz="2400" dirty="0" smtClean="0"/>
              <a:t>	Il s'agit de la seconde adaptation cinématographique de Philip K. Dick parue en 1966, la première étant </a:t>
            </a:r>
            <a:r>
              <a:rPr lang="fr-FR" sz="2400" i="1" dirty="0" smtClean="0"/>
              <a:t>celle </a:t>
            </a:r>
            <a:r>
              <a:rPr lang="fr-FR" sz="2400" dirty="0" smtClean="0"/>
              <a:t>de Paul </a:t>
            </a:r>
            <a:r>
              <a:rPr lang="fr-FR" sz="2400" dirty="0" err="1" smtClean="0"/>
              <a:t>Verhoeven</a:t>
            </a:r>
            <a:r>
              <a:rPr lang="fr-FR" sz="2400" dirty="0" smtClean="0"/>
              <a:t> sortie en 1990.</a:t>
            </a:r>
          </a:p>
          <a:p>
            <a:pPr marL="0" indent="0" algn="just">
              <a:buNone/>
            </a:pPr>
            <a:endParaRPr lang="fr-FR" sz="2400" dirty="0" smtClean="0">
              <a:effectLst/>
            </a:endParaRPr>
          </a:p>
          <a:p>
            <a:pPr marL="0" indent="0" algn="just">
              <a:buNone/>
            </a:pPr>
            <a:r>
              <a:rPr lang="fr-FR" sz="2400" dirty="0" smtClean="0"/>
              <a:t>	C’est l’histoire de Douglas Quaid, un ouvrier d’une usine de fabrication de robots policiers, qui mène une vie modeste avec sa femme Lori.</a:t>
            </a:r>
          </a:p>
          <a:p>
            <a:pPr marL="0" indent="0" algn="just">
              <a:buNone/>
            </a:pPr>
            <a:endParaRPr lang="fr-FR" sz="2400" dirty="0" smtClean="0"/>
          </a:p>
          <a:p>
            <a:pPr marL="0" indent="0" algn="just">
              <a:buNone/>
            </a:pPr>
            <a:r>
              <a:rPr lang="fr-FR" sz="2400" dirty="0" smtClean="0"/>
              <a:t>	Cependant, il se sent frustré car il fait souvent le même rêve sur la planète Mars dans lequel il explore la </a:t>
            </a:r>
            <a:r>
              <a:rPr lang="fr-FR" sz="2400" dirty="0"/>
              <a:t>C</a:t>
            </a:r>
            <a:r>
              <a:rPr lang="fr-FR" sz="2400" dirty="0" smtClean="0"/>
              <a:t>olonie, en compagnie d'une femme brune dénommée Mélina, alors qu'il avoue lui-même ne jamais être allé sur cette planète.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t="8482"/>
          <a:stretch/>
        </p:blipFill>
        <p:spPr bwMode="auto">
          <a:xfrm>
            <a:off x="6444208" y="1772816"/>
            <a:ext cx="2807885" cy="3952072"/>
          </a:xfrm>
          <a:prstGeom prst="rect">
            <a:avLst/>
          </a:prstGeom>
          <a:ln>
            <a:noFill/>
          </a:ln>
          <a:effectLst>
            <a:reflection blurRad="12700" endPos="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189" y="332656"/>
            <a:ext cx="542194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	</a:t>
            </a:r>
            <a:r>
              <a:rPr lang="fr-FR" sz="2200" dirty="0" smtClean="0"/>
              <a:t>Le </a:t>
            </a:r>
            <a:r>
              <a:rPr lang="fr-FR" sz="2200" dirty="0"/>
              <a:t>manque d’explication pour </a:t>
            </a:r>
            <a:r>
              <a:rPr lang="fr-FR" sz="2200" dirty="0" smtClean="0"/>
              <a:t>ce rêve récurrent </a:t>
            </a:r>
            <a:r>
              <a:rPr lang="fr-FR" sz="2200" dirty="0"/>
              <a:t>le conduit à </a:t>
            </a:r>
            <a:r>
              <a:rPr lang="fr-FR" sz="2200" dirty="0" smtClean="0"/>
              <a:t>faire appel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  <a:r>
              <a:rPr lang="fr-FR" sz="2200" dirty="0"/>
              <a:t>au service </a:t>
            </a:r>
            <a:r>
              <a:rPr lang="fr-FR" sz="2200" dirty="0" smtClean="0"/>
              <a:t>d</a:t>
            </a:r>
            <a:r>
              <a:rPr lang="fr-FR" sz="2200" dirty="0"/>
              <a:t>’'implantation de souvenirs </a:t>
            </a:r>
            <a:r>
              <a:rPr lang="fr-FR" sz="2200" dirty="0" smtClean="0"/>
              <a:t>virtuels que </a:t>
            </a:r>
            <a:r>
              <a:rPr lang="fr-FR" sz="2200" dirty="0"/>
              <a:t>propose la </a:t>
            </a:r>
            <a:r>
              <a:rPr lang="fr-FR" sz="2200" dirty="0" smtClean="0"/>
              <a:t>société </a:t>
            </a:r>
            <a:r>
              <a:rPr lang="fr-FR" sz="2200" dirty="0" err="1" smtClean="0"/>
              <a:t>Rekall</a:t>
            </a:r>
            <a:r>
              <a:rPr lang="fr-FR" sz="2200" dirty="0" smtClean="0"/>
              <a:t>, alors que ses amis et Lori étaient contre.</a:t>
            </a:r>
          </a:p>
          <a:p>
            <a:pPr algn="just"/>
            <a:r>
              <a:rPr lang="fr-FR" sz="2200" dirty="0" smtClean="0"/>
              <a:t>	Il choisit </a:t>
            </a:r>
            <a:r>
              <a:rPr lang="fr-FR" sz="2200" dirty="0"/>
              <a:t>de s'offrir des souvenirs </a:t>
            </a:r>
            <a:r>
              <a:rPr lang="fr-FR" sz="2200" dirty="0" smtClean="0"/>
              <a:t>d'agent secret et surtout</a:t>
            </a:r>
            <a:r>
              <a:rPr lang="fr-FR" sz="2200" dirty="0"/>
              <a:t>, il luttera </a:t>
            </a:r>
            <a:r>
              <a:rPr lang="fr-FR" sz="2200" dirty="0" smtClean="0"/>
              <a:t>auprès de Mélina.</a:t>
            </a:r>
          </a:p>
          <a:p>
            <a:pPr algn="just"/>
            <a:r>
              <a:rPr lang="fr-FR" sz="2200" dirty="0" smtClean="0"/>
              <a:t>	</a:t>
            </a:r>
          </a:p>
          <a:p>
            <a:pPr algn="just"/>
            <a:r>
              <a:rPr lang="fr-FR" sz="2200" dirty="0"/>
              <a:t>	</a:t>
            </a:r>
            <a:r>
              <a:rPr lang="fr-FR" sz="2200" dirty="0" smtClean="0"/>
              <a:t>Mais </a:t>
            </a:r>
            <a:r>
              <a:rPr lang="fr-FR" sz="2200" dirty="0"/>
              <a:t>lorsque la procédure </a:t>
            </a:r>
            <a:endParaRPr lang="fr-FR" sz="2200" dirty="0" smtClean="0"/>
          </a:p>
          <a:p>
            <a:pPr algn="just"/>
            <a:r>
              <a:rPr lang="fr-FR" sz="2200" dirty="0" smtClean="0"/>
              <a:t>d'implantation </a:t>
            </a:r>
            <a:r>
              <a:rPr lang="fr-FR" sz="2200" dirty="0"/>
              <a:t>tourne </a:t>
            </a:r>
            <a:r>
              <a:rPr lang="fr-FR" sz="2200" dirty="0" smtClean="0"/>
              <a:t>mal</a:t>
            </a:r>
            <a:r>
              <a:rPr lang="fr-FR" sz="2200" dirty="0"/>
              <a:t>, Quaid se </a:t>
            </a:r>
            <a:endParaRPr lang="fr-FR" sz="2200" dirty="0" smtClean="0"/>
          </a:p>
          <a:p>
            <a:pPr algn="just"/>
            <a:r>
              <a:rPr lang="fr-FR" sz="2200" dirty="0" smtClean="0"/>
              <a:t>retrouve </a:t>
            </a:r>
            <a:r>
              <a:rPr lang="fr-FR" sz="2200" dirty="0"/>
              <a:t>traqué par la police et ne </a:t>
            </a:r>
            <a:r>
              <a:rPr lang="fr-FR" sz="2200" dirty="0" smtClean="0"/>
              <a:t>parvient </a:t>
            </a:r>
          </a:p>
          <a:p>
            <a:pPr algn="just"/>
            <a:r>
              <a:rPr lang="fr-FR" sz="2200" dirty="0" smtClean="0"/>
              <a:t>plus </a:t>
            </a:r>
            <a:r>
              <a:rPr lang="fr-FR" sz="2200" dirty="0"/>
              <a:t>à distinguer la réalité de </a:t>
            </a:r>
            <a:r>
              <a:rPr lang="fr-FR" sz="2200" dirty="0" smtClean="0"/>
              <a:t>l'imagination.</a:t>
            </a:r>
          </a:p>
          <a:p>
            <a:pPr algn="just"/>
            <a:r>
              <a:rPr lang="fr-FR" sz="2200" dirty="0" smtClean="0"/>
              <a:t>	</a:t>
            </a:r>
          </a:p>
          <a:p>
            <a:pPr algn="just"/>
            <a:r>
              <a:rPr lang="fr-FR" sz="2200" dirty="0"/>
              <a:t>	É</a:t>
            </a:r>
            <a:r>
              <a:rPr lang="fr-FR" sz="2200" dirty="0" smtClean="0"/>
              <a:t>chappé à la police, Quaid rentre chez lui et raconte </a:t>
            </a:r>
            <a:r>
              <a:rPr lang="fr-FR" sz="2200" dirty="0"/>
              <a:t>toute l'histoire à sa femme qui </a:t>
            </a:r>
            <a:r>
              <a:rPr lang="fr-FR" sz="2200" dirty="0" smtClean="0"/>
              <a:t>ne le crois pas.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1359" r="1424"/>
          <a:stretch/>
        </p:blipFill>
        <p:spPr bwMode="auto">
          <a:xfrm>
            <a:off x="5724129" y="476672"/>
            <a:ext cx="3311494" cy="2160240"/>
          </a:xfrm>
          <a:prstGeom prst="rect">
            <a:avLst/>
          </a:prstGeom>
          <a:ln>
            <a:noFill/>
          </a:ln>
          <a:effectLst>
            <a:reflection endPos="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thereelbits.com/wp-content/uploads/2012/05/total-recall-poster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9"/>
          <a:stretch/>
        </p:blipFill>
        <p:spPr bwMode="auto">
          <a:xfrm>
            <a:off x="6329675" y="2996952"/>
            <a:ext cx="2729224" cy="3717032"/>
          </a:xfrm>
          <a:prstGeom prst="rect">
            <a:avLst/>
          </a:prstGeom>
          <a:ln>
            <a:noFill/>
          </a:ln>
          <a:effectLst>
            <a:reflection blurRad="12700" endPos="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5184576" cy="5832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200" dirty="0" smtClean="0"/>
              <a:t>	Cependant</a:t>
            </a:r>
            <a:r>
              <a:rPr lang="fr-FR" sz="2200" dirty="0"/>
              <a:t>, après avoir constaté le sang sur ses mains, elle réalise qu'il dit vrai et essayer de l’éliminer. Il la maîtrise rapidement et elle avoue alors faire partie de </a:t>
            </a:r>
            <a:r>
              <a:rPr lang="fr-FR" sz="2200" dirty="0" smtClean="0"/>
              <a:t>l‘Agence </a:t>
            </a:r>
            <a:r>
              <a:rPr lang="fr-FR" sz="2200" dirty="0"/>
              <a:t>Cohaagen, et que la vie actuelle de ce dernier n’est autre qu’une mise à scène de Cohaagen afin de protéger le secret </a:t>
            </a:r>
            <a:r>
              <a:rPr lang="fr-FR" sz="2200" dirty="0" smtClean="0"/>
              <a:t>que </a:t>
            </a:r>
            <a:r>
              <a:rPr lang="fr-FR" sz="2200" dirty="0"/>
              <a:t>Quaid avait découvert au paravent. </a:t>
            </a:r>
            <a:endParaRPr lang="fr-FR" sz="2200" dirty="0" smtClean="0"/>
          </a:p>
          <a:p>
            <a:pPr marL="0" indent="0" algn="just">
              <a:buNone/>
            </a:pPr>
            <a:endParaRPr lang="fr-FR" sz="2200" dirty="0" smtClean="0"/>
          </a:p>
          <a:p>
            <a:pPr marL="0" indent="0" algn="just">
              <a:buNone/>
            </a:pPr>
            <a:r>
              <a:rPr lang="fr-FR" sz="2200" dirty="0" smtClean="0"/>
              <a:t>	En </a:t>
            </a:r>
            <a:r>
              <a:rPr lang="fr-FR" sz="2200" dirty="0"/>
              <a:t>effet, </a:t>
            </a:r>
            <a:r>
              <a:rPr lang="fr-FR" sz="2200" dirty="0" smtClean="0"/>
              <a:t>Hauser (Quaid) </a:t>
            </a:r>
            <a:r>
              <a:rPr lang="fr-FR" sz="2200" dirty="0"/>
              <a:t>a découvert qu'une bonne partie des attentats terroristes attribués à la Résistance </a:t>
            </a:r>
            <a:r>
              <a:rPr lang="fr-FR" sz="2200" dirty="0" smtClean="0"/>
              <a:t>sont </a:t>
            </a:r>
            <a:r>
              <a:rPr lang="fr-FR" sz="2200" dirty="0" err="1" smtClean="0"/>
              <a:t>plannifés</a:t>
            </a:r>
            <a:r>
              <a:rPr lang="fr-FR" sz="2200" dirty="0" smtClean="0"/>
              <a:t> </a:t>
            </a:r>
            <a:r>
              <a:rPr lang="fr-FR" sz="2200" dirty="0"/>
              <a:t>par </a:t>
            </a:r>
            <a:r>
              <a:rPr lang="fr-FR" sz="2200" dirty="0" err="1"/>
              <a:t>Cohaaggen</a:t>
            </a:r>
            <a:r>
              <a:rPr lang="fr-FR" sz="2200" dirty="0"/>
              <a:t>, afin de pouvoir envahir la Colonie et </a:t>
            </a:r>
            <a:r>
              <a:rPr lang="fr-FR" sz="2200" dirty="0" smtClean="0"/>
              <a:t>pour contenir </a:t>
            </a:r>
            <a:r>
              <a:rPr lang="fr-FR" sz="2200" dirty="0"/>
              <a:t>sa population.</a:t>
            </a:r>
            <a:r>
              <a:rPr lang="fr-FR" sz="2400" dirty="0"/>
              <a:t> </a:t>
            </a:r>
          </a:p>
        </p:txBody>
      </p:sp>
      <p:pic>
        <p:nvPicPr>
          <p:cNvPr id="5122" name="Picture 2" descr="http://3.bp.blogspot.com/-qWvhHR_unZ4/UFJcIvSQlII/AAAAAAAAWA0/AMEKqQ5_X9o/s1600/Total-Recall-2012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3086056" cy="3240360"/>
          </a:xfrm>
          <a:prstGeom prst="rect">
            <a:avLst/>
          </a:prstGeom>
          <a:ln>
            <a:noFill/>
          </a:ln>
          <a:effectLst>
            <a:reflection blurRad="12700" endPos="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476671"/>
            <a:ext cx="590465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just">
              <a:spcBef>
                <a:spcPts val="600"/>
              </a:spcBef>
              <a:buSzPct val="70000"/>
              <a:buNone/>
            </a:pPr>
            <a:r>
              <a:rPr lang="fr-FR" sz="2200" dirty="0" smtClean="0"/>
              <a:t>	Après </a:t>
            </a:r>
            <a:r>
              <a:rPr lang="fr-FR" sz="2200" dirty="0"/>
              <a:t>la révélation de Lori, Quaid s’enfuie à la </a:t>
            </a:r>
            <a:r>
              <a:rPr lang="fr-FR" sz="2200" dirty="0" smtClean="0"/>
              <a:t>conquête </a:t>
            </a:r>
            <a:r>
              <a:rPr lang="fr-FR" sz="2200" dirty="0"/>
              <a:t>de son véritable </a:t>
            </a:r>
            <a:r>
              <a:rPr lang="fr-FR" sz="2200" dirty="0" smtClean="0"/>
              <a:t>identité, de la vérité et </a:t>
            </a:r>
            <a:r>
              <a:rPr lang="fr-FR" sz="2200" dirty="0"/>
              <a:t>pour détruire Cohaagen. Il est aussitôt rejoint par Mélina puis par </a:t>
            </a:r>
            <a:r>
              <a:rPr lang="fr-FR" sz="2200" dirty="0" smtClean="0"/>
              <a:t>Kuato.</a:t>
            </a:r>
          </a:p>
          <a:p>
            <a:pPr marL="0" lvl="1" indent="0" algn="just">
              <a:spcBef>
                <a:spcPts val="600"/>
              </a:spcBef>
              <a:buSzPct val="70000"/>
              <a:buNone/>
            </a:pPr>
            <a:r>
              <a:rPr lang="fr-FR" sz="2200" dirty="0" smtClean="0"/>
              <a:t>		</a:t>
            </a:r>
          </a:p>
          <a:p>
            <a:pPr marL="0" lvl="1" indent="0" algn="just">
              <a:spcBef>
                <a:spcPts val="600"/>
              </a:spcBef>
              <a:buSzPct val="70000"/>
              <a:buNone/>
            </a:pPr>
            <a:r>
              <a:rPr lang="fr-FR" sz="2200" dirty="0"/>
              <a:t>	</a:t>
            </a:r>
            <a:r>
              <a:rPr lang="fr-FR" sz="2200" dirty="0" smtClean="0"/>
              <a:t>En </a:t>
            </a:r>
            <a:r>
              <a:rPr lang="fr-FR" sz="2200" dirty="0"/>
              <a:t>effet, le Chancelier de l'Union Fédérale Britannique, Cohaagen, qui exerce une forte pression économique et politique sur la Colonie, est </a:t>
            </a:r>
            <a:r>
              <a:rPr lang="fr-FR" sz="2200" dirty="0" smtClean="0"/>
              <a:t>en butte à un </a:t>
            </a:r>
            <a:r>
              <a:rPr lang="fr-FR" sz="2200" dirty="0"/>
              <a:t>groupe multiforme dénommé </a:t>
            </a:r>
            <a:r>
              <a:rPr lang="fr-FR" sz="2200" i="1" dirty="0"/>
              <a:t>La Résistance</a:t>
            </a:r>
            <a:r>
              <a:rPr lang="fr-FR" sz="2200" dirty="0"/>
              <a:t>, qui organise des actions de sabotage et d'intimidation. </a:t>
            </a:r>
            <a:endParaRPr lang="fr-FR" sz="2200" dirty="0" smtClean="0"/>
          </a:p>
          <a:p>
            <a:pPr marL="0" lvl="1" indent="0" algn="just">
              <a:spcBef>
                <a:spcPts val="600"/>
              </a:spcBef>
              <a:buSzPct val="70000"/>
              <a:buNone/>
            </a:pPr>
            <a:endParaRPr lang="fr-FR" sz="2200" dirty="0" smtClean="0"/>
          </a:p>
          <a:p>
            <a:pPr marL="0" lvl="1" indent="0" algn="just">
              <a:spcBef>
                <a:spcPts val="600"/>
              </a:spcBef>
              <a:buSzPct val="70000"/>
              <a:buNone/>
            </a:pPr>
            <a:r>
              <a:rPr lang="fr-FR" sz="2200" dirty="0"/>
              <a:t>	</a:t>
            </a:r>
            <a:r>
              <a:rPr lang="fr-FR" sz="2200" dirty="0" smtClean="0"/>
              <a:t>La </a:t>
            </a:r>
            <a:r>
              <a:rPr lang="fr-FR" sz="2200" i="1" dirty="0"/>
              <a:t>Résistance</a:t>
            </a:r>
            <a:r>
              <a:rPr lang="fr-FR" sz="2200" dirty="0"/>
              <a:t> est animée par un chef charismatique, Mattias, dont le bras droit, </a:t>
            </a:r>
            <a:endParaRPr lang="fr-FR" sz="2200" dirty="0" smtClean="0"/>
          </a:p>
          <a:p>
            <a:pPr marL="0" lvl="1" indent="0" algn="just">
              <a:spcBef>
                <a:spcPts val="600"/>
              </a:spcBef>
              <a:buSzPct val="70000"/>
              <a:buNone/>
            </a:pPr>
            <a:r>
              <a:rPr lang="fr-FR" sz="2200" dirty="0" smtClean="0"/>
              <a:t>Carl </a:t>
            </a:r>
            <a:r>
              <a:rPr lang="fr-FR" sz="2200" dirty="0"/>
              <a:t>Hauser, a disparu depuis quelques mois</a:t>
            </a:r>
            <a:r>
              <a:rPr lang="fr-FR" sz="2200" dirty="0" smtClean="0"/>
              <a:t>.</a:t>
            </a:r>
            <a:endParaRPr lang="fr-FR" sz="2200" dirty="0"/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23" y="4077072"/>
            <a:ext cx="3059832" cy="2206941"/>
          </a:xfrm>
          <a:prstGeom prst="rect">
            <a:avLst/>
          </a:prstGeom>
          <a:ln>
            <a:noFill/>
          </a:ln>
          <a:effectLst>
            <a:reflection blurRad="12700" endPos="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2.bp.blogspot.com/-pZaUTaNKMAU/T3p5MFhBrmI/AAAAAAAAoQ8/XoWoNrYJncs/s1600/2012_total_recall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23" y="980728"/>
            <a:ext cx="3042577" cy="2232248"/>
          </a:xfrm>
          <a:prstGeom prst="rect">
            <a:avLst/>
          </a:prstGeom>
          <a:ln>
            <a:noFill/>
          </a:ln>
          <a:effectLst>
            <a:reflection blurRad="12700" endPos="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5112568" cy="6552728"/>
          </a:xfrm>
        </p:spPr>
        <p:txBody>
          <a:bodyPr>
            <a:normAutofit fontScale="25000" lnSpcReduction="20000"/>
          </a:bodyPr>
          <a:lstStyle/>
          <a:p>
            <a:pPr marL="0" lvl="1" algn="just">
              <a:spcBef>
                <a:spcPts val="600"/>
              </a:spcBef>
              <a:buSzPct val="70000"/>
            </a:pPr>
            <a:endParaRPr lang="fr-FR" sz="2200" dirty="0" smtClean="0"/>
          </a:p>
          <a:p>
            <a:pPr marL="0" lvl="1" algn="just">
              <a:spcBef>
                <a:spcPts val="600"/>
              </a:spcBef>
              <a:buSzPct val="70000"/>
            </a:pPr>
            <a:r>
              <a:rPr lang="fr-FR" dirty="0" smtClean="0">
                <a:solidFill>
                  <a:schemeClr val="tx1"/>
                </a:solidFill>
              </a:rPr>
              <a:t>	</a:t>
            </a:r>
            <a:r>
              <a:rPr lang="fr-FR" sz="8800" dirty="0" smtClean="0">
                <a:solidFill>
                  <a:schemeClr val="tx1"/>
                </a:solidFill>
              </a:rPr>
              <a:t>les </a:t>
            </a:r>
            <a:r>
              <a:rPr lang="fr-FR" sz="8800" dirty="0">
                <a:solidFill>
                  <a:schemeClr val="tx1"/>
                </a:solidFill>
              </a:rPr>
              <a:t>trois partenaires sont arrêtés par les agents de </a:t>
            </a:r>
            <a:r>
              <a:rPr lang="fr-FR" sz="8800" dirty="0" smtClean="0">
                <a:solidFill>
                  <a:schemeClr val="tx1"/>
                </a:solidFill>
              </a:rPr>
              <a:t>Cohaagen. 	Par </a:t>
            </a:r>
            <a:r>
              <a:rPr lang="fr-FR" sz="8800" dirty="0">
                <a:solidFill>
                  <a:schemeClr val="tx1"/>
                </a:solidFill>
              </a:rPr>
              <a:t>la suite, Kuato est tué mais annonce alors à Quaid avant de mourir qu'il doit activer le réacteur. </a:t>
            </a:r>
          </a:p>
          <a:p>
            <a:pPr marL="0" lvl="1" algn="just">
              <a:spcBef>
                <a:spcPts val="600"/>
              </a:spcBef>
              <a:buSzPct val="70000"/>
            </a:pPr>
            <a:r>
              <a:rPr lang="fr-FR" sz="8800" dirty="0" smtClean="0">
                <a:solidFill>
                  <a:schemeClr val="tx1"/>
                </a:solidFill>
              </a:rPr>
              <a:t>	</a:t>
            </a:r>
            <a:r>
              <a:rPr lang="fr-FR" sz="8800" dirty="0">
                <a:solidFill>
                  <a:schemeClr val="tx1"/>
                </a:solidFill>
              </a:rPr>
              <a:t>I</a:t>
            </a:r>
            <a:r>
              <a:rPr lang="fr-FR" sz="8800" dirty="0" smtClean="0">
                <a:solidFill>
                  <a:schemeClr val="tx1"/>
                </a:solidFill>
              </a:rPr>
              <a:t>l lui montre aussi un message </a:t>
            </a:r>
            <a:r>
              <a:rPr lang="fr-FR" sz="8800" dirty="0">
                <a:solidFill>
                  <a:schemeClr val="tx1"/>
                </a:solidFill>
              </a:rPr>
              <a:t>vidéo </a:t>
            </a:r>
            <a:r>
              <a:rPr lang="fr-FR" sz="8800" dirty="0" smtClean="0">
                <a:solidFill>
                  <a:schemeClr val="tx1"/>
                </a:solidFill>
              </a:rPr>
              <a:t>dans </a:t>
            </a:r>
            <a:r>
              <a:rPr lang="fr-FR" sz="8800" dirty="0">
                <a:solidFill>
                  <a:schemeClr val="tx1"/>
                </a:solidFill>
              </a:rPr>
              <a:t>lequel </a:t>
            </a:r>
            <a:r>
              <a:rPr lang="fr-FR" sz="8800" dirty="0" smtClean="0">
                <a:solidFill>
                  <a:schemeClr val="tx1"/>
                </a:solidFill>
              </a:rPr>
              <a:t>il apprend </a:t>
            </a:r>
            <a:r>
              <a:rPr lang="fr-FR" sz="8800" dirty="0">
                <a:solidFill>
                  <a:schemeClr val="tx1"/>
                </a:solidFill>
              </a:rPr>
              <a:t>que </a:t>
            </a:r>
            <a:r>
              <a:rPr lang="fr-FR" sz="8800" dirty="0" smtClean="0">
                <a:solidFill>
                  <a:schemeClr val="tx1"/>
                </a:solidFill>
              </a:rPr>
              <a:t>toute son l'histoire n'était </a:t>
            </a:r>
            <a:r>
              <a:rPr lang="fr-FR" sz="8800" dirty="0">
                <a:solidFill>
                  <a:schemeClr val="tx1"/>
                </a:solidFill>
              </a:rPr>
              <a:t>qu'un piège tendu par Cohaagen et </a:t>
            </a:r>
            <a:r>
              <a:rPr lang="fr-FR" sz="8800" dirty="0" smtClean="0">
                <a:solidFill>
                  <a:schemeClr val="tx1"/>
                </a:solidFill>
              </a:rPr>
              <a:t>lui pour tromper </a:t>
            </a:r>
            <a:r>
              <a:rPr lang="fr-FR" sz="8800" dirty="0">
                <a:solidFill>
                  <a:schemeClr val="tx1"/>
                </a:solidFill>
              </a:rPr>
              <a:t>les télépathes de la résistance martienne et de permettre à Hauser </a:t>
            </a:r>
            <a:r>
              <a:rPr lang="fr-FR" sz="8800" dirty="0" smtClean="0">
                <a:solidFill>
                  <a:schemeClr val="tx1"/>
                </a:solidFill>
              </a:rPr>
              <a:t>d'infiltrer (Quaid) </a:t>
            </a:r>
            <a:r>
              <a:rPr lang="fr-FR" sz="8800" dirty="0">
                <a:solidFill>
                  <a:schemeClr val="tx1"/>
                </a:solidFill>
              </a:rPr>
              <a:t>et </a:t>
            </a:r>
            <a:r>
              <a:rPr lang="fr-FR" sz="8800" dirty="0" smtClean="0">
                <a:solidFill>
                  <a:schemeClr val="tx1"/>
                </a:solidFill>
              </a:rPr>
              <a:t>de détruire </a:t>
            </a:r>
            <a:r>
              <a:rPr lang="fr-FR" sz="8800" dirty="0">
                <a:solidFill>
                  <a:schemeClr val="tx1"/>
                </a:solidFill>
              </a:rPr>
              <a:t>une bonne fois pour toutes la résistance martienne. </a:t>
            </a:r>
            <a:endParaRPr lang="fr-FR" sz="8800" dirty="0" smtClean="0">
              <a:solidFill>
                <a:schemeClr val="tx1"/>
              </a:solidFill>
            </a:endParaRPr>
          </a:p>
          <a:p>
            <a:pPr marL="0" lvl="1" algn="just">
              <a:spcBef>
                <a:spcPts val="600"/>
              </a:spcBef>
              <a:buSzPct val="70000"/>
            </a:pPr>
            <a:endParaRPr lang="fr-FR" sz="8800" dirty="0">
              <a:solidFill>
                <a:schemeClr val="tx1"/>
              </a:solidFill>
            </a:endParaRPr>
          </a:p>
          <a:p>
            <a:pPr algn="just"/>
            <a:r>
              <a:rPr lang="fr-FR" sz="8800" dirty="0">
                <a:solidFill>
                  <a:schemeClr val="tx1"/>
                </a:solidFill>
              </a:rPr>
              <a:t>	Quaid réussit à activer la machine et arrive à normaliser la </a:t>
            </a:r>
            <a:r>
              <a:rPr lang="fr-FR" sz="8800" dirty="0" smtClean="0">
                <a:solidFill>
                  <a:schemeClr val="tx1"/>
                </a:solidFill>
              </a:rPr>
              <a:t>situation,</a:t>
            </a:r>
            <a:r>
              <a:rPr lang="fr-FR" sz="8800" dirty="0"/>
              <a:t> </a:t>
            </a:r>
            <a:r>
              <a:rPr lang="fr-FR" sz="8800" dirty="0">
                <a:solidFill>
                  <a:schemeClr val="tx1"/>
                </a:solidFill>
              </a:rPr>
              <a:t>Mars est terraformée et</a:t>
            </a:r>
            <a:r>
              <a:rPr lang="fr-FR" sz="8800" dirty="0"/>
              <a:t> </a:t>
            </a:r>
            <a:r>
              <a:rPr lang="fr-FR" sz="8800" dirty="0" smtClean="0">
                <a:solidFill>
                  <a:schemeClr val="tx1"/>
                </a:solidFill>
              </a:rPr>
              <a:t>Venusville est libérée </a:t>
            </a:r>
            <a:r>
              <a:rPr lang="fr-FR" sz="8800" dirty="0">
                <a:solidFill>
                  <a:schemeClr val="tx1"/>
                </a:solidFill>
              </a:rPr>
              <a:t>du joug de Cohaagen.</a:t>
            </a:r>
          </a:p>
          <a:p>
            <a:pPr algn="just"/>
            <a:r>
              <a:rPr lang="fr-FR" sz="8800" dirty="0">
                <a:solidFill>
                  <a:schemeClr val="tx1"/>
                </a:solidFill>
              </a:rPr>
              <a:t>	Quaid embrasse Mélina en se demandant si tout cela était un rêve ou la réalité.</a:t>
            </a:r>
          </a:p>
        </p:txBody>
      </p:sp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 rot="21353113">
            <a:off x="5274899" y="1656739"/>
            <a:ext cx="3783766" cy="2514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accent1"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9939"/>
            <a:ext cx="4818572" cy="974779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LIEN AVEC LE THÈME</a:t>
            </a:r>
            <a:endParaRPr lang="fr-F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764704"/>
            <a:ext cx="8640960" cy="605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fr-FR" sz="2200" dirty="0" smtClean="0"/>
              <a:t>	Comme </a:t>
            </a:r>
            <a:r>
              <a:rPr lang="fr-FR" sz="2200" dirty="0"/>
              <a:t>dans le thème « Je me souviens », l’identité de l’acteur principal de « Total </a:t>
            </a:r>
            <a:r>
              <a:rPr lang="fr-FR" sz="2200" dirty="0" err="1"/>
              <a:t>Recall</a:t>
            </a:r>
            <a:r>
              <a:rPr lang="fr-FR" sz="2200" dirty="0"/>
              <a:t> » n’est faite que de mémoires introduites et des souvenirs de son passé qu’il confond avec un rêve. </a:t>
            </a:r>
          </a:p>
          <a:p>
            <a:pPr algn="just">
              <a:lnSpc>
                <a:spcPct val="110000"/>
              </a:lnSpc>
            </a:pPr>
            <a:r>
              <a:rPr lang="fr-FR" sz="2200" dirty="0"/>
              <a:t>	</a:t>
            </a:r>
            <a:r>
              <a:rPr lang="fr-FR" sz="2200" dirty="0" smtClean="0"/>
              <a:t>Tout comme dans le thème</a:t>
            </a:r>
            <a:r>
              <a:rPr lang="fr-FR" sz="2200" dirty="0"/>
              <a:t> « Je me souviens », </a:t>
            </a:r>
            <a:r>
              <a:rPr lang="fr-FR" sz="2200" dirty="0" smtClean="0"/>
              <a:t>l’Agence  pour protéger son secret, a effacé </a:t>
            </a:r>
            <a:r>
              <a:rPr lang="fr-FR" sz="2200" dirty="0"/>
              <a:t>des traces </a:t>
            </a:r>
            <a:r>
              <a:rPr lang="fr-FR" sz="2200" dirty="0" smtClean="0"/>
              <a:t>encombrantes dans la mémoire de Quaid </a:t>
            </a:r>
            <a:r>
              <a:rPr lang="fr-FR" sz="2200" dirty="0"/>
              <a:t>pour éviter </a:t>
            </a:r>
            <a:r>
              <a:rPr lang="fr-FR" sz="2200" dirty="0" smtClean="0"/>
              <a:t>que ce dernier la détruit, mais a laissé une </a:t>
            </a:r>
            <a:r>
              <a:rPr lang="fr-FR" sz="2200" dirty="0"/>
              <a:t>empreinte, </a:t>
            </a:r>
            <a:r>
              <a:rPr lang="fr-FR" sz="2200" dirty="0" smtClean="0"/>
              <a:t>d’où  les rêves récurrents de Quaid. </a:t>
            </a:r>
          </a:p>
          <a:p>
            <a:pPr algn="just">
              <a:lnSpc>
                <a:spcPct val="110000"/>
              </a:lnSpc>
            </a:pPr>
            <a:r>
              <a:rPr lang="fr-FR" sz="2200" dirty="0"/>
              <a:t>	</a:t>
            </a:r>
            <a:r>
              <a:rPr lang="fr-FR" sz="2200" dirty="0" smtClean="0"/>
              <a:t>Cependant </a:t>
            </a:r>
            <a:r>
              <a:rPr lang="fr-FR" sz="2200" dirty="0"/>
              <a:t>en ce dernier </a:t>
            </a:r>
            <a:r>
              <a:rPr lang="fr-FR" sz="2200" dirty="0" smtClean="0"/>
              <a:t>persistent </a:t>
            </a:r>
            <a:r>
              <a:rPr lang="fr-FR" sz="2200" dirty="0"/>
              <a:t>encore les souvenirs </a:t>
            </a:r>
            <a:r>
              <a:rPr lang="fr-FR" sz="2200" dirty="0" smtClean="0"/>
              <a:t>de son </a:t>
            </a:r>
            <a:r>
              <a:rPr lang="fr-FR" sz="2200" dirty="0"/>
              <a:t>vécu.</a:t>
            </a:r>
          </a:p>
          <a:p>
            <a:pPr algn="just">
              <a:lnSpc>
                <a:spcPct val="110000"/>
              </a:lnSpc>
            </a:pPr>
            <a:r>
              <a:rPr lang="fr-FR" sz="2200" dirty="0" smtClean="0"/>
              <a:t>	Mais </a:t>
            </a:r>
            <a:r>
              <a:rPr lang="fr-FR" sz="2200" dirty="0"/>
              <a:t>comme on ne peut pas se construire un avenir </a:t>
            </a:r>
            <a:r>
              <a:rPr lang="fr-FR" sz="2200" dirty="0" smtClean="0"/>
              <a:t>sans </a:t>
            </a:r>
            <a:r>
              <a:rPr lang="fr-FR" sz="2200" dirty="0"/>
              <a:t>le passé</a:t>
            </a:r>
            <a:r>
              <a:rPr lang="fr-FR" sz="2200" dirty="0" smtClean="0"/>
              <a:t>, l’Agence a remplacé sa mémoire en lui introduisant d’autres souvenirs qui vont l’aider à reconstruire son  identité.</a:t>
            </a:r>
          </a:p>
          <a:p>
            <a:pPr algn="just">
              <a:lnSpc>
                <a:spcPct val="110000"/>
              </a:lnSpc>
            </a:pPr>
            <a:r>
              <a:rPr lang="fr-FR" sz="2200" dirty="0" smtClean="0"/>
              <a:t>	Ainsi, l’Agence a fait oublier à Quaid son véritable identité, mais comme son désir de régresser au passé était si important,  qu’il lui est revenu sous forme de rêve. Toute </a:t>
            </a:r>
            <a:r>
              <a:rPr lang="fr-FR" sz="2200" dirty="0"/>
              <a:t>fois l’imagination et la réalité peuvent souvent être confondues ou encore liées. </a:t>
            </a:r>
          </a:p>
        </p:txBody>
      </p:sp>
    </p:spTree>
    <p:extLst>
      <p:ext uri="{BB962C8B-B14F-4D97-AF65-F5344CB8AC3E}">
        <p14:creationId xmlns:p14="http://schemas.microsoft.com/office/powerpoint/2010/main" val="25503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11</Words>
  <Application>Microsoft Office PowerPoint</Application>
  <PresentationFormat>Affichage à l'écran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LE FILM</vt:lpstr>
      <vt:lpstr>Présentation PowerPoint</vt:lpstr>
      <vt:lpstr>Présentation PowerPoint</vt:lpstr>
      <vt:lpstr>Présentation PowerPoint</vt:lpstr>
      <vt:lpstr>Présentation PowerPoint</vt:lpstr>
      <vt:lpstr>LIEN AVEC LE THÈME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</dc:creator>
  <cp:lastModifiedBy>Celestine Pereira</cp:lastModifiedBy>
  <cp:revision>66</cp:revision>
  <dcterms:created xsi:type="dcterms:W3CDTF">2016-05-01T11:40:10Z</dcterms:created>
  <dcterms:modified xsi:type="dcterms:W3CDTF">2016-05-02T12:05:34Z</dcterms:modified>
</cp:coreProperties>
</file>