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60" r:id="rId4"/>
    <p:sldId id="258" r:id="rId5"/>
    <p:sldId id="259"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50"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fr-FR" smtClean="0"/>
              <a:t>Modifiez le style du titre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fr-FR" smtClean="0"/>
              <a:t>Modifiez le style du titre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fr-FR" smtClean="0"/>
              <a:t>Modifiez le style du titre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fr-FR" smtClean="0"/>
              <a:t>Modifiez le style du titre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D59AE3-1236-4F62-AD1F-3DA184CC1C4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fr-FR" smtClean="0"/>
              <a:t>Modifiez le style du titre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C7C09A4-D425-45AB-8A80-F62DC1BD0F82}" type="datetimeFigureOut">
              <a:rPr lang="fr-FR" smtClean="0"/>
              <a:pPr/>
              <a:t>06/05/2015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8D59AE3-1236-4F62-AD1F-3DA184CC1C4F}" type="slidenum">
              <a:rPr lang="fr-FR" smtClean="0"/>
              <a:pPr/>
              <a:t>‹N°›</a:t>
            </a:fld>
            <a:endParaRPr lang="fr-FR"/>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fr-FR" smtClean="0"/>
              <a:t>Cliquez sur l'icône pour ajouter une image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9C7C09A4-D425-45AB-8A80-F62DC1BD0F82}" type="datetimeFigureOut">
              <a:rPr lang="fr-FR" smtClean="0"/>
              <a:pPr/>
              <a:t>06/05/2015</a:t>
            </a:fld>
            <a:endParaRPr lang="fr-FR"/>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58D59AE3-1236-4F62-AD1F-3DA184CC1C4F}" type="slidenum">
              <a:rPr lang="fr-FR" smtClean="0"/>
              <a:pPr/>
              <a:t>‹N°›</a:t>
            </a:fld>
            <a:endParaRPr lang="fr-FR"/>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1196752"/>
            <a:ext cx="2989114" cy="441780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95936" y="1728361"/>
            <a:ext cx="4562475" cy="3886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ZoneTexte 3"/>
          <p:cNvSpPr txBox="1"/>
          <p:nvPr/>
        </p:nvSpPr>
        <p:spPr>
          <a:xfrm>
            <a:off x="3347864" y="346657"/>
            <a:ext cx="5616624" cy="523220"/>
          </a:xfrm>
          <a:prstGeom prst="rect">
            <a:avLst/>
          </a:prstGeom>
          <a:noFill/>
        </p:spPr>
        <p:txBody>
          <a:bodyPr wrap="square" rtlCol="0">
            <a:spAutoFit/>
          </a:bodyPr>
          <a:lstStyle/>
          <a:p>
            <a:r>
              <a:rPr lang="fr-FR" sz="2800" b="1" dirty="0" smtClean="0"/>
              <a:t>PERSEPOLIS</a:t>
            </a:r>
            <a:endParaRPr lang="fr-FR" sz="2800" b="1" dirty="0"/>
          </a:p>
        </p:txBody>
      </p:sp>
    </p:spTree>
    <p:extLst>
      <p:ext uri="{BB962C8B-B14F-4D97-AF65-F5344CB8AC3E}">
        <p14:creationId xmlns:p14="http://schemas.microsoft.com/office/powerpoint/2010/main" xmlns="" val="34579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268760"/>
            <a:ext cx="7992888" cy="3693319"/>
          </a:xfrm>
          <a:prstGeom prst="rect">
            <a:avLst/>
          </a:prstGeom>
        </p:spPr>
        <p:txBody>
          <a:bodyPr wrap="square">
            <a:spAutoFit/>
          </a:bodyPr>
          <a:lstStyle/>
          <a:p>
            <a:pPr algn="ctr"/>
            <a:r>
              <a:rPr lang="fr-FR" b="1" i="1" dirty="0" smtClean="0">
                <a:solidFill>
                  <a:schemeClr val="accent6">
                    <a:lumMod val="75000"/>
                  </a:schemeClr>
                </a:solidFill>
              </a:rPr>
              <a:t>L’œuvre</a:t>
            </a:r>
          </a:p>
          <a:p>
            <a:endParaRPr lang="fr-FR" b="1" i="1" dirty="0"/>
          </a:p>
          <a:p>
            <a:endParaRPr lang="fr-FR" b="1" i="1" dirty="0" smtClean="0"/>
          </a:p>
          <a:p>
            <a:pPr algn="just"/>
            <a:r>
              <a:rPr lang="fr-FR" sz="1600" b="1" i="1" dirty="0" err="1" smtClean="0"/>
              <a:t>Persepolis</a:t>
            </a:r>
            <a:r>
              <a:rPr lang="fr-FR" sz="1600" dirty="0" smtClean="0"/>
              <a:t> </a:t>
            </a:r>
            <a:r>
              <a:rPr lang="fr-FR" sz="1600" dirty="0"/>
              <a:t>emprunte son titre à l’ancienne capitale de la Perse, nom jadis usité par les Grecs pour désigner l’Iran antique. C’est une série de quatre bandes dessinées à caractère autobiographique et historique, réalisées en noir et blanc par </a:t>
            </a:r>
            <a:r>
              <a:rPr lang="fr-FR" sz="1600" dirty="0" err="1"/>
              <a:t>Marjane</a:t>
            </a:r>
            <a:r>
              <a:rPr lang="fr-FR" sz="1600" dirty="0"/>
              <a:t> </a:t>
            </a:r>
            <a:r>
              <a:rPr lang="fr-FR" sz="1600" dirty="0" err="1"/>
              <a:t>Satrapi</a:t>
            </a:r>
            <a:r>
              <a:rPr lang="fr-FR" sz="1600" dirty="0"/>
              <a:t> ( dessin et scénario ). Elles sont publiées de 2000 à 2003.</a:t>
            </a:r>
          </a:p>
          <a:p>
            <a:pPr algn="just"/>
            <a:r>
              <a:rPr lang="fr-FR" sz="1600" dirty="0"/>
              <a:t>L’auteur retrace les étapes marquantes qui ont rythmé sa vie, de son enfance à Téhéran à son entrée ( difficile ) dans la vie adulte. </a:t>
            </a:r>
            <a:endParaRPr lang="fr-FR" sz="1600" dirty="0" smtClean="0"/>
          </a:p>
          <a:p>
            <a:pPr algn="just"/>
            <a:endParaRPr lang="fr-FR" sz="1600" dirty="0"/>
          </a:p>
          <a:p>
            <a:pPr algn="just"/>
            <a:r>
              <a:rPr lang="fr-FR" sz="1600" dirty="0"/>
              <a:t>En 2007, la série a été adaptée en un long métrage d’animation réalisé par Vincent </a:t>
            </a:r>
            <a:r>
              <a:rPr lang="fr-FR" sz="1600" dirty="0" err="1"/>
              <a:t>Paronnaud</a:t>
            </a:r>
            <a:r>
              <a:rPr lang="fr-FR" sz="1600" dirty="0"/>
              <a:t> et </a:t>
            </a:r>
            <a:r>
              <a:rPr lang="fr-FR" sz="1600" dirty="0" err="1"/>
              <a:t>Marjane</a:t>
            </a:r>
            <a:r>
              <a:rPr lang="fr-FR" sz="1600" dirty="0"/>
              <a:t> </a:t>
            </a:r>
            <a:r>
              <a:rPr lang="fr-FR" sz="1600" dirty="0" err="1"/>
              <a:t>Satrapi</a:t>
            </a:r>
            <a:r>
              <a:rPr lang="fr-FR" sz="1600" dirty="0"/>
              <a:t> ; il obtient le prix du jury au Festival de Cannes en 2007.</a:t>
            </a:r>
          </a:p>
        </p:txBody>
      </p:sp>
    </p:spTree>
    <p:extLst>
      <p:ext uri="{BB962C8B-B14F-4D97-AF65-F5344CB8AC3E}">
        <p14:creationId xmlns:p14="http://schemas.microsoft.com/office/powerpoint/2010/main" xmlns="" val="283502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64704"/>
            <a:ext cx="8424936" cy="3139321"/>
          </a:xfrm>
          <a:prstGeom prst="rect">
            <a:avLst/>
          </a:prstGeom>
        </p:spPr>
        <p:txBody>
          <a:bodyPr wrap="square">
            <a:spAutoFit/>
          </a:bodyPr>
          <a:lstStyle/>
          <a:p>
            <a:pPr algn="ctr"/>
            <a:r>
              <a:rPr lang="fr-FR" b="1" i="1" dirty="0" smtClean="0">
                <a:solidFill>
                  <a:schemeClr val="accent6">
                    <a:lumMod val="75000"/>
                  </a:schemeClr>
                </a:solidFill>
              </a:rPr>
              <a:t>L’auteur</a:t>
            </a:r>
          </a:p>
          <a:p>
            <a:endParaRPr lang="fr-FR" dirty="0"/>
          </a:p>
          <a:p>
            <a:pPr algn="just"/>
            <a:r>
              <a:rPr lang="fr-FR" sz="1600" dirty="0" err="1" smtClean="0"/>
              <a:t>Marjane</a:t>
            </a:r>
            <a:r>
              <a:rPr lang="fr-FR" sz="1600" dirty="0" smtClean="0"/>
              <a:t> </a:t>
            </a:r>
            <a:r>
              <a:rPr lang="fr-FR" sz="1600" dirty="0" err="1"/>
              <a:t>Satrapi</a:t>
            </a:r>
            <a:r>
              <a:rPr lang="fr-FR" sz="1600" dirty="0"/>
              <a:t> est née en 1969 à Téhéran dans une famille aisée, cultivée et libérale. Elle a vécu les bouleversements politiques des dernières décennies en Iran : fin du régime du Shah, révolution islamique, guerre Iran-Irak. Elle poursuit ses études au lycée français de Vienne en Autriche. De retour en Iran, elle s’inscrit aux Beaux-Arts à Téhéran et elle obtient une maîtrise en communication visuelle. En 1992, elle part en France, termine ses études à l’Ecole supérieure des Arts décoratifs de Strasbourg. Elle devient une auteure de bande dessinée à succès et réalise notamment </a:t>
            </a:r>
            <a:r>
              <a:rPr lang="fr-FR" sz="1600" i="1" dirty="0"/>
              <a:t>Broderies </a:t>
            </a:r>
            <a:r>
              <a:rPr lang="fr-FR" sz="1600" dirty="0"/>
              <a:t>( 2003 ) et </a:t>
            </a:r>
            <a:r>
              <a:rPr lang="fr-FR" sz="1600" i="1" dirty="0"/>
              <a:t>Poulet aux prunes </a:t>
            </a:r>
            <a:r>
              <a:rPr lang="fr-FR" sz="1600" dirty="0"/>
              <a:t>( 2004 ). Sa rencontre avec le dessinateur David B est déterminante car il va l’influencer dans son travail</a:t>
            </a:r>
            <a:r>
              <a:rPr lang="fr-FR" dirty="0"/>
              <a:t>.</a:t>
            </a:r>
          </a:p>
        </p:txBody>
      </p:sp>
    </p:spTree>
    <p:extLst>
      <p:ext uri="{BB962C8B-B14F-4D97-AF65-F5344CB8AC3E}">
        <p14:creationId xmlns:p14="http://schemas.microsoft.com/office/powerpoint/2010/main" xmlns="" val="3196547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382" y="584742"/>
            <a:ext cx="2952328" cy="5170646"/>
          </a:xfrm>
          <a:prstGeom prst="rect">
            <a:avLst/>
          </a:prstGeom>
        </p:spPr>
        <p:txBody>
          <a:bodyPr wrap="square">
            <a:spAutoFit/>
          </a:bodyPr>
          <a:lstStyle/>
          <a:p>
            <a:pPr algn="ctr"/>
            <a:r>
              <a:rPr lang="fr-FR" sz="2000" b="1" i="1" dirty="0" smtClean="0">
                <a:solidFill>
                  <a:schemeClr val="accent6">
                    <a:lumMod val="75000"/>
                  </a:schemeClr>
                </a:solidFill>
                <a:effectLst/>
              </a:rPr>
              <a:t>Analyse  de l’</a:t>
            </a:r>
            <a:r>
              <a:rPr lang="fr-FR" sz="2000" b="1" i="1" dirty="0" err="1" smtClean="0">
                <a:solidFill>
                  <a:schemeClr val="accent6">
                    <a:lumMod val="75000"/>
                  </a:schemeClr>
                </a:solidFill>
                <a:effectLst/>
              </a:rPr>
              <a:t>oeuvre</a:t>
            </a:r>
            <a:endParaRPr lang="fr-FR" sz="2000" b="1" i="1" dirty="0" smtClean="0">
              <a:solidFill>
                <a:schemeClr val="accent6">
                  <a:lumMod val="75000"/>
                </a:schemeClr>
              </a:solidFill>
              <a:effectLst/>
            </a:endParaRPr>
          </a:p>
          <a:p>
            <a:pPr algn="just"/>
            <a:endParaRPr lang="fr-FR" dirty="0"/>
          </a:p>
          <a:p>
            <a:pPr algn="just"/>
            <a:r>
              <a:rPr lang="fr-FR" sz="1600" dirty="0" smtClean="0">
                <a:effectLst/>
              </a:rPr>
              <a:t>Les dessins sont réalisés en noir et blanc. Les fonds des vignettes sont généralement noirs ou blancs et l'on trouve parfois des décors non détaillés, ce qui laisse plus d'importance au texte. </a:t>
            </a:r>
          </a:p>
          <a:p>
            <a:pPr algn="just"/>
            <a:r>
              <a:rPr lang="fr-FR" sz="1600" dirty="0" smtClean="0">
                <a:effectLst/>
              </a:rPr>
              <a:t>La langue est utilisée dans la multiplicité de ses registres (familier et courant, laissant parfois la place à la vulgarité), esquissant une ébauche riche et authentique d'une vie quotidienne hors du commun.</a:t>
            </a:r>
            <a:endParaRPr lang="fr-FR" sz="1600" dirty="0"/>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59832" y="652209"/>
            <a:ext cx="5938548" cy="556140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37365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8424936" cy="5170646"/>
          </a:xfrm>
          <a:prstGeom prst="rect">
            <a:avLst/>
          </a:prstGeom>
        </p:spPr>
        <p:txBody>
          <a:bodyPr wrap="square">
            <a:spAutoFit/>
          </a:bodyPr>
          <a:lstStyle/>
          <a:p>
            <a:pPr algn="just"/>
            <a:r>
              <a:rPr lang="fr-FR" b="1" i="1" dirty="0" smtClean="0">
                <a:solidFill>
                  <a:schemeClr val="accent6">
                    <a:lumMod val="75000"/>
                  </a:schemeClr>
                </a:solidFill>
              </a:rPr>
              <a:t>Entre </a:t>
            </a:r>
            <a:r>
              <a:rPr lang="fr-FR" b="1" i="1" dirty="0">
                <a:solidFill>
                  <a:schemeClr val="accent6">
                    <a:lumMod val="75000"/>
                  </a:schemeClr>
                </a:solidFill>
              </a:rPr>
              <a:t>mémoire à préserver et oubli à assumer, entre nostalgie et aspiration à la modernité, individus et société hésitent, s'inquiètent, </a:t>
            </a:r>
            <a:r>
              <a:rPr lang="fr-FR" b="1" i="1" dirty="0" smtClean="0">
                <a:solidFill>
                  <a:schemeClr val="accent6">
                    <a:lumMod val="75000"/>
                  </a:schemeClr>
                </a:solidFill>
              </a:rPr>
              <a:t>tâtonnent…</a:t>
            </a:r>
          </a:p>
          <a:p>
            <a:pPr algn="just"/>
            <a:endParaRPr lang="fr-FR" dirty="0"/>
          </a:p>
          <a:p>
            <a:pPr algn="just"/>
            <a:r>
              <a:rPr lang="fr-FR" sz="1600" dirty="0" smtClean="0"/>
              <a:t>Chaque souvenir de </a:t>
            </a:r>
            <a:r>
              <a:rPr lang="fr-FR" sz="1600" dirty="0" err="1" smtClean="0"/>
              <a:t>Marjane</a:t>
            </a:r>
            <a:r>
              <a:rPr lang="fr-FR" sz="1600" dirty="0" smtClean="0"/>
              <a:t> sont représenté sous forme d’épisodes du quotidien; une </a:t>
            </a:r>
            <a:r>
              <a:rPr lang="fr-FR" sz="1600" dirty="0"/>
              <a:t>jeune iranienne sous un régime intégriste : interdictions et censures apparaissent, notamment sur la culture occidentale. Les </a:t>
            </a:r>
            <a:r>
              <a:rPr lang="fr-FR" sz="1600" dirty="0" err="1"/>
              <a:t>Satrapi</a:t>
            </a:r>
            <a:r>
              <a:rPr lang="fr-FR" sz="1600" dirty="0"/>
              <a:t>, laïques, n’imposent aucune religion à leur fille et lui inculquent plutôt liberté d’expression et d’imagination. </a:t>
            </a:r>
            <a:r>
              <a:rPr lang="fr-FR" sz="1600" dirty="0" err="1" smtClean="0"/>
              <a:t>Marjane</a:t>
            </a:r>
            <a:r>
              <a:rPr lang="fr-FR" sz="1600" dirty="0" smtClean="0"/>
              <a:t> </a:t>
            </a:r>
            <a:r>
              <a:rPr lang="fr-FR" sz="1600" dirty="0"/>
              <a:t>cherche donc à dénoncer la bêtise et l’absurdité des lois établies par le régime. Elle montre comment elle était amenée à contourner les interdits. Avec humour, elle arrive à rendre compte d’une situation extrêmement grave, le lecteur saisissant bien, en même temps,  la dimension tragique de la situation ;  le support de la bande dessinée rend la scène assez frappante.</a:t>
            </a:r>
          </a:p>
          <a:p>
            <a:pPr algn="just"/>
            <a:endParaRPr lang="fr-FR" sz="1600" dirty="0" smtClean="0"/>
          </a:p>
          <a:p>
            <a:pPr algn="just"/>
            <a:r>
              <a:rPr lang="fr-FR" sz="1600" dirty="0" smtClean="0"/>
              <a:t>La </a:t>
            </a:r>
            <a:r>
              <a:rPr lang="fr-FR" sz="1600" dirty="0"/>
              <a:t>sélection de Persépolis au festival de Cannes a soulevé la colère de l’Iran, le pays ayant jugé le film trop critique sur la révolution islamique. La Fondation du cinéma </a:t>
            </a:r>
            <a:r>
              <a:rPr lang="fr-FR" sz="1600" dirty="0" err="1"/>
              <a:t>Farabi</a:t>
            </a:r>
            <a:r>
              <a:rPr lang="fr-FR" sz="1600" dirty="0"/>
              <a:t> ( qui dépend du ministère iranien de la Culture ) a dénoncé ce film qui a été censuré en Iran.</a:t>
            </a:r>
          </a:p>
          <a:p>
            <a:pPr algn="just"/>
            <a:r>
              <a:rPr lang="fr-FR" dirty="0"/>
              <a:t> </a:t>
            </a:r>
          </a:p>
        </p:txBody>
      </p:sp>
    </p:spTree>
    <p:extLst>
      <p:ext uri="{BB962C8B-B14F-4D97-AF65-F5344CB8AC3E}">
        <p14:creationId xmlns:p14="http://schemas.microsoft.com/office/powerpoint/2010/main" xmlns="" val="2137589988"/>
      </p:ext>
    </p:extLst>
  </p:cSld>
  <p:clrMapOvr>
    <a:masterClrMapping/>
  </p:clrMapOvr>
</p:sld>
</file>

<file path=ppt/theme/theme1.xml><?xml version="1.0" encoding="utf-8"?>
<a:theme xmlns:a="http://schemas.openxmlformats.org/drawingml/2006/main" name="été">
  <a:themeElements>
    <a:clrScheme name="été">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ét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été">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Été</Template>
  <TotalTime>40</TotalTime>
  <Words>253</Words>
  <Application>Microsoft Office PowerPoint</Application>
  <PresentationFormat>Affichage à l'écran (4:3)</PresentationFormat>
  <Paragraphs>21</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été</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Diana Basili</dc:creator>
  <cp:lastModifiedBy>jean</cp:lastModifiedBy>
  <cp:revision>4</cp:revision>
  <dcterms:created xsi:type="dcterms:W3CDTF">2015-05-05T10:07:36Z</dcterms:created>
  <dcterms:modified xsi:type="dcterms:W3CDTF">2015-05-06T16:17:32Z</dcterms:modified>
</cp:coreProperties>
</file>